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charts/chart1.xml" ContentType="application/vnd.openxmlformats-officedocument.drawingml.chart+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1"/>
  </p:notesMasterIdLst>
  <p:handoutMasterIdLst>
    <p:handoutMasterId r:id="rId252"/>
  </p:handoutMasterIdLst>
  <p:sldIdLst>
    <p:sldId id="570" r:id="rId2"/>
    <p:sldId id="257" r:id="rId3"/>
    <p:sldId id="268" r:id="rId4"/>
    <p:sldId id="572" r:id="rId5"/>
    <p:sldId id="774" r:id="rId6"/>
    <p:sldId id="266" r:id="rId7"/>
    <p:sldId id="258" r:id="rId8"/>
    <p:sldId id="495" r:id="rId9"/>
    <p:sldId id="259" r:id="rId10"/>
    <p:sldId id="456" r:id="rId11"/>
    <p:sldId id="260" r:id="rId12"/>
    <p:sldId id="261" r:id="rId13"/>
    <p:sldId id="262" r:id="rId14"/>
    <p:sldId id="263" r:id="rId15"/>
    <p:sldId id="264" r:id="rId16"/>
    <p:sldId id="614" r:id="rId17"/>
    <p:sldId id="740" r:id="rId18"/>
    <p:sldId id="573" r:id="rId19"/>
    <p:sldId id="267" r:id="rId20"/>
    <p:sldId id="767" r:id="rId21"/>
    <p:sldId id="616" r:id="rId22"/>
    <p:sldId id="617" r:id="rId23"/>
    <p:sldId id="618" r:id="rId24"/>
    <p:sldId id="619" r:id="rId25"/>
    <p:sldId id="620" r:id="rId26"/>
    <p:sldId id="769" r:id="rId27"/>
    <p:sldId id="622" r:id="rId28"/>
    <p:sldId id="623" r:id="rId29"/>
    <p:sldId id="624" r:id="rId30"/>
    <p:sldId id="625" r:id="rId31"/>
    <p:sldId id="628" r:id="rId32"/>
    <p:sldId id="629" r:id="rId33"/>
    <p:sldId id="630" r:id="rId34"/>
    <p:sldId id="621" r:id="rId35"/>
    <p:sldId id="768" r:id="rId36"/>
    <p:sldId id="627" r:id="rId37"/>
    <p:sldId id="631" r:id="rId38"/>
    <p:sldId id="632" r:id="rId39"/>
    <p:sldId id="633" r:id="rId40"/>
    <p:sldId id="634" r:id="rId41"/>
    <p:sldId id="635" r:id="rId42"/>
    <p:sldId id="636" r:id="rId43"/>
    <p:sldId id="637" r:id="rId44"/>
    <p:sldId id="638" r:id="rId45"/>
    <p:sldId id="639" r:id="rId46"/>
    <p:sldId id="640" r:id="rId47"/>
    <p:sldId id="641" r:id="rId48"/>
    <p:sldId id="642" r:id="rId49"/>
    <p:sldId id="643" r:id="rId50"/>
    <p:sldId id="644" r:id="rId51"/>
    <p:sldId id="645" r:id="rId52"/>
    <p:sldId id="646" r:id="rId53"/>
    <p:sldId id="647" r:id="rId54"/>
    <p:sldId id="648" r:id="rId55"/>
    <p:sldId id="771" r:id="rId56"/>
    <p:sldId id="770" r:id="rId57"/>
    <p:sldId id="649" r:id="rId58"/>
    <p:sldId id="650" r:id="rId59"/>
    <p:sldId id="651" r:id="rId60"/>
    <p:sldId id="652" r:id="rId61"/>
    <p:sldId id="653" r:id="rId62"/>
    <p:sldId id="654" r:id="rId63"/>
    <p:sldId id="655" r:id="rId64"/>
    <p:sldId id="656" r:id="rId65"/>
    <p:sldId id="657" r:id="rId66"/>
    <p:sldId id="660" r:id="rId67"/>
    <p:sldId id="741" r:id="rId68"/>
    <p:sldId id="661" r:id="rId69"/>
    <p:sldId id="662" r:id="rId70"/>
    <p:sldId id="663" r:id="rId71"/>
    <p:sldId id="664" r:id="rId72"/>
    <p:sldId id="665" r:id="rId73"/>
    <p:sldId id="666" r:id="rId74"/>
    <p:sldId id="732" r:id="rId75"/>
    <p:sldId id="667" r:id="rId76"/>
    <p:sldId id="668" r:id="rId77"/>
    <p:sldId id="669" r:id="rId78"/>
    <p:sldId id="670" r:id="rId79"/>
    <p:sldId id="671" r:id="rId80"/>
    <p:sldId id="672" r:id="rId81"/>
    <p:sldId id="742" r:id="rId82"/>
    <p:sldId id="674" r:id="rId83"/>
    <p:sldId id="677" r:id="rId84"/>
    <p:sldId id="675" r:id="rId85"/>
    <p:sldId id="676" r:id="rId86"/>
    <p:sldId id="733" r:id="rId87"/>
    <p:sldId id="734" r:id="rId88"/>
    <p:sldId id="735" r:id="rId89"/>
    <p:sldId id="736" r:id="rId90"/>
    <p:sldId id="737" r:id="rId91"/>
    <p:sldId id="738" r:id="rId92"/>
    <p:sldId id="739" r:id="rId93"/>
    <p:sldId id="678" r:id="rId94"/>
    <p:sldId id="679" r:id="rId95"/>
    <p:sldId id="680" r:id="rId96"/>
    <p:sldId id="681" r:id="rId97"/>
    <p:sldId id="682" r:id="rId98"/>
    <p:sldId id="683" r:id="rId99"/>
    <p:sldId id="684" r:id="rId100"/>
    <p:sldId id="685" r:id="rId101"/>
    <p:sldId id="686" r:id="rId102"/>
    <p:sldId id="687" r:id="rId103"/>
    <p:sldId id="688" r:id="rId104"/>
    <p:sldId id="689" r:id="rId105"/>
    <p:sldId id="690" r:id="rId106"/>
    <p:sldId id="691" r:id="rId107"/>
    <p:sldId id="692" r:id="rId108"/>
    <p:sldId id="693" r:id="rId109"/>
    <p:sldId id="694" r:id="rId110"/>
    <p:sldId id="695" r:id="rId111"/>
    <p:sldId id="696" r:id="rId112"/>
    <p:sldId id="697" r:id="rId113"/>
    <p:sldId id="698" r:id="rId114"/>
    <p:sldId id="699" r:id="rId115"/>
    <p:sldId id="700" r:id="rId116"/>
    <p:sldId id="701" r:id="rId117"/>
    <p:sldId id="702" r:id="rId118"/>
    <p:sldId id="703" r:id="rId119"/>
    <p:sldId id="704" r:id="rId120"/>
    <p:sldId id="772" r:id="rId121"/>
    <p:sldId id="705" r:id="rId122"/>
    <p:sldId id="706" r:id="rId123"/>
    <p:sldId id="707" r:id="rId124"/>
    <p:sldId id="708" r:id="rId125"/>
    <p:sldId id="776" r:id="rId126"/>
    <p:sldId id="709" r:id="rId127"/>
    <p:sldId id="710" r:id="rId128"/>
    <p:sldId id="711" r:id="rId129"/>
    <p:sldId id="712" r:id="rId130"/>
    <p:sldId id="713" r:id="rId131"/>
    <p:sldId id="714" r:id="rId132"/>
    <p:sldId id="775" r:id="rId133"/>
    <p:sldId id="521" r:id="rId134"/>
    <p:sldId id="715" r:id="rId135"/>
    <p:sldId id="716" r:id="rId136"/>
    <p:sldId id="717" r:id="rId137"/>
    <p:sldId id="718" r:id="rId138"/>
    <p:sldId id="719" r:id="rId139"/>
    <p:sldId id="720" r:id="rId140"/>
    <p:sldId id="773" r:id="rId141"/>
    <p:sldId id="721" r:id="rId142"/>
    <p:sldId id="722" r:id="rId143"/>
    <p:sldId id="723" r:id="rId144"/>
    <p:sldId id="724" r:id="rId145"/>
    <p:sldId id="725" r:id="rId146"/>
    <p:sldId id="778" r:id="rId147"/>
    <p:sldId id="726" r:id="rId148"/>
    <p:sldId id="727" r:id="rId149"/>
    <p:sldId id="728" r:id="rId150"/>
    <p:sldId id="729" r:id="rId151"/>
    <p:sldId id="730" r:id="rId152"/>
    <p:sldId id="731" r:id="rId153"/>
    <p:sldId id="777" r:id="rId154"/>
    <p:sldId id="335" r:id="rId155"/>
    <p:sldId id="336" r:id="rId156"/>
    <p:sldId id="337" r:id="rId157"/>
    <p:sldId id="338" r:id="rId158"/>
    <p:sldId id="381" r:id="rId159"/>
    <p:sldId id="478" r:id="rId160"/>
    <p:sldId id="566" r:id="rId161"/>
    <p:sldId id="577" r:id="rId162"/>
    <p:sldId id="578" r:id="rId163"/>
    <p:sldId id="579" r:id="rId164"/>
    <p:sldId id="580" r:id="rId165"/>
    <p:sldId id="581" r:id="rId166"/>
    <p:sldId id="582" r:id="rId167"/>
    <p:sldId id="583" r:id="rId168"/>
    <p:sldId id="584" r:id="rId169"/>
    <p:sldId id="339" r:id="rId170"/>
    <p:sldId id="340" r:id="rId171"/>
    <p:sldId id="341" r:id="rId172"/>
    <p:sldId id="342" r:id="rId173"/>
    <p:sldId id="343" r:id="rId174"/>
    <p:sldId id="585" r:id="rId175"/>
    <p:sldId id="344" r:id="rId176"/>
    <p:sldId id="589" r:id="rId177"/>
    <p:sldId id="590" r:id="rId178"/>
    <p:sldId id="591" r:id="rId179"/>
    <p:sldId id="592" r:id="rId180"/>
    <p:sldId id="594" r:id="rId181"/>
    <p:sldId id="593" r:id="rId182"/>
    <p:sldId id="783" r:id="rId183"/>
    <p:sldId id="595" r:id="rId184"/>
    <p:sldId id="605" r:id="rId185"/>
    <p:sldId id="596" r:id="rId186"/>
    <p:sldId id="598" r:id="rId187"/>
    <p:sldId id="597" r:id="rId188"/>
    <p:sldId id="599" r:id="rId189"/>
    <p:sldId id="350" r:id="rId190"/>
    <p:sldId id="351" r:id="rId191"/>
    <p:sldId id="352" r:id="rId192"/>
    <p:sldId id="353" r:id="rId193"/>
    <p:sldId id="354" r:id="rId194"/>
    <p:sldId id="355" r:id="rId195"/>
    <p:sldId id="356" r:id="rId196"/>
    <p:sldId id="357" r:id="rId197"/>
    <p:sldId id="358" r:id="rId198"/>
    <p:sldId id="359" r:id="rId199"/>
    <p:sldId id="360" r:id="rId200"/>
    <p:sldId id="361" r:id="rId201"/>
    <p:sldId id="362" r:id="rId202"/>
    <p:sldId id="363" r:id="rId203"/>
    <p:sldId id="364" r:id="rId204"/>
    <p:sldId id="365" r:id="rId205"/>
    <p:sldId id="366" r:id="rId206"/>
    <p:sldId id="367" r:id="rId207"/>
    <p:sldId id="600" r:id="rId208"/>
    <p:sldId id="613" r:id="rId209"/>
    <p:sldId id="368" r:id="rId210"/>
    <p:sldId id="369" r:id="rId211"/>
    <p:sldId id="370" r:id="rId212"/>
    <p:sldId id="451" r:id="rId213"/>
    <p:sldId id="374" r:id="rId214"/>
    <p:sldId id="375" r:id="rId215"/>
    <p:sldId id="473" r:id="rId216"/>
    <p:sldId id="474" r:id="rId217"/>
    <p:sldId id="743" r:id="rId218"/>
    <p:sldId id="744" r:id="rId219"/>
    <p:sldId id="745" r:id="rId220"/>
    <p:sldId id="781" r:id="rId221"/>
    <p:sldId id="782" r:id="rId222"/>
    <p:sldId id="746" r:id="rId223"/>
    <p:sldId id="747" r:id="rId224"/>
    <p:sldId id="748" r:id="rId225"/>
    <p:sldId id="749" r:id="rId226"/>
    <p:sldId id="750" r:id="rId227"/>
    <p:sldId id="751" r:id="rId228"/>
    <p:sldId id="752" r:id="rId229"/>
    <p:sldId id="753" r:id="rId230"/>
    <p:sldId id="754" r:id="rId231"/>
    <p:sldId id="784" r:id="rId232"/>
    <p:sldId id="755" r:id="rId233"/>
    <p:sldId id="756" r:id="rId234"/>
    <p:sldId id="757" r:id="rId235"/>
    <p:sldId id="759" r:id="rId236"/>
    <p:sldId id="760" r:id="rId237"/>
    <p:sldId id="761" r:id="rId238"/>
    <p:sldId id="762" r:id="rId239"/>
    <p:sldId id="763" r:id="rId240"/>
    <p:sldId id="764" r:id="rId241"/>
    <p:sldId id="765" r:id="rId242"/>
    <p:sldId id="779" r:id="rId243"/>
    <p:sldId id="766" r:id="rId244"/>
    <p:sldId id="376" r:id="rId245"/>
    <p:sldId id="377" r:id="rId246"/>
    <p:sldId id="378" r:id="rId247"/>
    <p:sldId id="379" r:id="rId248"/>
    <p:sldId id="380" r:id="rId249"/>
    <p:sldId id="780" r:id="rId25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 xmlns:p15="http://schemas.microsoft.com/office/powerpoint/2012/main">
        <p15:guide id="1" orient="horz" pos="1104">
          <p15:clr>
            <a:srgbClr val="A4A3A4"/>
          </p15:clr>
        </p15:guide>
        <p15:guide id="2" pos="3744" userDrawn="1">
          <p15:clr>
            <a:srgbClr val="A4A3A4"/>
          </p15:clr>
        </p15:guide>
        <p15:guide id="3" pos="5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FFFF"/>
    <a:srgbClr val="000000"/>
    <a:srgbClr val="FEB0B5"/>
    <a:srgbClr val="FEB2B4"/>
    <a:srgbClr val="D30AA5"/>
    <a:srgbClr val="A2AB00"/>
    <a:srgbClr val="730000"/>
    <a:srgbClr val="043504"/>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72" autoAdjust="0"/>
    <p:restoredTop sz="89322" autoAdjust="0"/>
  </p:normalViewPr>
  <p:slideViewPr>
    <p:cSldViewPr>
      <p:cViewPr varScale="1">
        <p:scale>
          <a:sx n="107" d="100"/>
          <a:sy n="107" d="100"/>
        </p:scale>
        <p:origin x="-344" y="-104"/>
      </p:cViewPr>
      <p:guideLst>
        <p:guide orient="horz" pos="1104"/>
        <p:guide pos="3744"/>
        <p:guide pos="51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notesMaster" Target="notesMasters/notesMaster1.xml"/><Relationship Id="rId252" Type="http://schemas.openxmlformats.org/officeDocument/2006/relationships/handoutMaster" Target="handoutMasters/handoutMaster1.xml"/><Relationship Id="rId253" Type="http://schemas.openxmlformats.org/officeDocument/2006/relationships/printerSettings" Target="printerSettings/printerSettings1.bin"/><Relationship Id="rId254" Type="http://schemas.openxmlformats.org/officeDocument/2006/relationships/presProps" Target="presProps.xml"/><Relationship Id="rId255" Type="http://schemas.openxmlformats.org/officeDocument/2006/relationships/viewProps" Target="viewProps.xml"/><Relationship Id="rId256" Type="http://schemas.openxmlformats.org/officeDocument/2006/relationships/theme" Target="theme/theme1.xml"/><Relationship Id="rId257" Type="http://schemas.openxmlformats.org/officeDocument/2006/relationships/tableStyles" Target="tableStyles.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81199249949068"/>
          <c:y val="0.157303532601894"/>
          <c:w val="0.890397079159809"/>
          <c:h val="0.705056905054916"/>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23.3875</c:v>
                </c:pt>
              </c:numCache>
            </c:numRef>
          </c:val>
          <c:extLst xmlns:c16r2="http://schemas.microsoft.com/office/drawing/2015/06/char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Sheet4!$C$31:$C$38</c:f>
              <c:numCache>
                <c:formatCode>General</c:formatCode>
                <c:ptCount val="8"/>
                <c:pt idx="0">
                  <c:v>0.0145</c:v>
                </c:pt>
                <c:pt idx="1">
                  <c:v>0.0147</c:v>
                </c:pt>
                <c:pt idx="2">
                  <c:v>0.0158</c:v>
                </c:pt>
                <c:pt idx="3">
                  <c:v>0.0181</c:v>
                </c:pt>
                <c:pt idx="4">
                  <c:v>0.0185</c:v>
                </c:pt>
                <c:pt idx="5">
                  <c:v>0.0177</c:v>
                </c:pt>
                <c:pt idx="6">
                  <c:v>0.0172</c:v>
                </c:pt>
                <c:pt idx="7">
                  <c:v>0.0168</c:v>
                </c:pt>
              </c:numCache>
            </c:numRef>
          </c:val>
          <c:extLst xmlns:c16r2="http://schemas.microsoft.com/office/drawing/2015/06/char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Sheet4!$D$31:$D$38</c:f>
              <c:numCache>
                <c:formatCode>General</c:formatCode>
                <c:ptCount val="8"/>
                <c:pt idx="0">
                  <c:v>0.0976</c:v>
                </c:pt>
                <c:pt idx="1">
                  <c:v>0.1094</c:v>
                </c:pt>
                <c:pt idx="2">
                  <c:v>0.1271</c:v>
                </c:pt>
                <c:pt idx="3">
                  <c:v>0.1565</c:v>
                </c:pt>
                <c:pt idx="4">
                  <c:v>0.1683</c:v>
                </c:pt>
                <c:pt idx="5">
                  <c:v>0.1681</c:v>
                </c:pt>
                <c:pt idx="6">
                  <c:v>0.1695</c:v>
                </c:pt>
                <c:pt idx="7">
                  <c:v>0.1699</c:v>
                </c:pt>
              </c:numCache>
            </c:numRef>
          </c:val>
          <c:extLst xmlns:c16r2="http://schemas.microsoft.com/office/drawing/2015/06/char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Sheet4!$E$31:$E$38</c:f>
              <c:numCache>
                <c:formatCode>General</c:formatCode>
                <c:ptCount val="8"/>
                <c:pt idx="0">
                  <c:v>0.0458</c:v>
                </c:pt>
                <c:pt idx="1">
                  <c:v>0.0381</c:v>
                </c:pt>
                <c:pt idx="2">
                  <c:v>0.0346</c:v>
                </c:pt>
                <c:pt idx="3">
                  <c:v>0.0338</c:v>
                </c:pt>
                <c:pt idx="4">
                  <c:v>0.029</c:v>
                </c:pt>
                <c:pt idx="5">
                  <c:v>0.0268</c:v>
                </c:pt>
                <c:pt idx="6">
                  <c:v>0.0388</c:v>
                </c:pt>
                <c:pt idx="7">
                  <c:v>0.0578</c:v>
                </c:pt>
              </c:numCache>
            </c:numRef>
          </c:val>
          <c:extLst xmlns:c16r2="http://schemas.microsoft.com/office/drawing/2015/06/char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Sheet4!$F$31:$F$38</c:f>
              <c:numCache>
                <c:formatCode>General</c:formatCode>
                <c:ptCount val="8"/>
                <c:pt idx="0">
                  <c:v>0.3057</c:v>
                </c:pt>
                <c:pt idx="1">
                  <c:v>0.3133</c:v>
                </c:pt>
                <c:pt idx="2">
                  <c:v>0.3143</c:v>
                </c:pt>
                <c:pt idx="3">
                  <c:v>0.3534</c:v>
                </c:pt>
                <c:pt idx="4">
                  <c:v>0.3795</c:v>
                </c:pt>
                <c:pt idx="5">
                  <c:v>0.3559</c:v>
                </c:pt>
                <c:pt idx="6">
                  <c:v>0.3</c:v>
                </c:pt>
                <c:pt idx="7">
                  <c:v>0.2986</c:v>
                </c:pt>
              </c:numCache>
            </c:numRef>
          </c:val>
          <c:extLst xmlns:c16r2="http://schemas.microsoft.com/office/drawing/2015/06/char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Sheet4!$G$31:$G$38</c:f>
              <c:numCache>
                <c:formatCode>General</c:formatCode>
                <c:ptCount val="8"/>
                <c:pt idx="0">
                  <c:v>0.0007</c:v>
                </c:pt>
                <c:pt idx="1">
                  <c:v>0.0007</c:v>
                </c:pt>
                <c:pt idx="2">
                  <c:v>0.0007</c:v>
                </c:pt>
                <c:pt idx="3">
                  <c:v>0.0007</c:v>
                </c:pt>
                <c:pt idx="4">
                  <c:v>0.0007</c:v>
                </c:pt>
                <c:pt idx="5">
                  <c:v>0.0007</c:v>
                </c:pt>
                <c:pt idx="6">
                  <c:v>0.0007</c:v>
                </c:pt>
                <c:pt idx="7">
                  <c:v>0.0007</c:v>
                </c:pt>
              </c:numCache>
            </c:numRef>
          </c:val>
          <c:extLst xmlns:c16r2="http://schemas.microsoft.com/office/drawing/2015/06/char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Sheet4!$H$31:$H$38</c:f>
              <c:numCache>
                <c:formatCode>General</c:formatCode>
                <c:ptCount val="8"/>
                <c:pt idx="0">
                  <c:v>0.1637</c:v>
                </c:pt>
                <c:pt idx="1">
                  <c:v>0.1978</c:v>
                </c:pt>
                <c:pt idx="2">
                  <c:v>0.2359</c:v>
                </c:pt>
                <c:pt idx="3">
                  <c:v>0.3207</c:v>
                </c:pt>
                <c:pt idx="4">
                  <c:v>0.3646</c:v>
                </c:pt>
                <c:pt idx="5">
                  <c:v>0.3632</c:v>
                </c:pt>
                <c:pt idx="6">
                  <c:v>0.3927</c:v>
                </c:pt>
                <c:pt idx="7">
                  <c:v>0.4211</c:v>
                </c:pt>
              </c:numCache>
            </c:numRef>
          </c:val>
          <c:extLst xmlns:c16r2="http://schemas.microsoft.com/office/drawing/2015/06/char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2132348488"/>
        <c:axId val="2132335096"/>
      </c:barChart>
      <c:catAx>
        <c:axId val="2132348488"/>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Cores</a:t>
                </a:r>
              </a:p>
            </c:rich>
          </c:tx>
          <c:layout>
            <c:manualLayout>
              <c:xMode val="edge"/>
              <c:yMode val="edge"/>
              <c:x val="0.434605121467505"/>
              <c:y val="0.92415825403612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32335096"/>
        <c:crosses val="autoZero"/>
        <c:auto val="1"/>
        <c:lblAlgn val="ctr"/>
        <c:lblOffset val="100"/>
        <c:tickLblSkip val="1"/>
        <c:tickMarkSkip val="1"/>
        <c:noMultiLvlLbl val="0"/>
      </c:catAx>
      <c:valAx>
        <c:axId val="2132335096"/>
        <c:scaling>
          <c:orientation val="minMax"/>
          <c:max val="25.0"/>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a:t>Seconds per Time Step</a:t>
                </a:r>
              </a:p>
            </c:rich>
          </c:tx>
          <c:layout>
            <c:manualLayout>
              <c:xMode val="edge"/>
              <c:yMode val="edge"/>
              <c:x val="0.000467684298656848"/>
              <c:y val="0.30179349342780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32348488"/>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0.0603233748711214"/>
          <c:y val="0.167212849795868"/>
          <c:w val="0.42716573070148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7311502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 Works on huge numbers of cells in an uncharacteristically large number of blocks</a:t>
            </a:r>
          </a:p>
          <a:p>
            <a:pPr lvl="1">
              <a:buFontTx/>
              <a:buChar char="•"/>
            </a:pPr>
            <a:r>
              <a:rPr lang="en-US">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Simulation of flow over a full wing where a synthetic jet issues unsteady </a:t>
            </a:r>
            <a:r>
              <a:rPr lang="en-US" dirty="0" err="1"/>
              <a:t>crossflow</a:t>
            </a:r>
            <a:r>
              <a:rPr lang="en-US" dirty="0"/>
              <a:t> jet at 1750Hz.</a:t>
            </a:r>
          </a:p>
          <a:p>
            <a:pPr marL="171450" indent="-171450">
              <a:buFont typeface="Arial"/>
              <a:buChar char="•"/>
            </a:pPr>
            <a:r>
              <a:rPr lang="en-US" dirty="0"/>
              <a:t>3.3</a:t>
            </a:r>
            <a:r>
              <a:rPr lang="en-US" baseline="0" dirty="0"/>
              <a:t> billion tetrahedra</a:t>
            </a:r>
          </a:p>
          <a:p>
            <a:pPr marL="171450" indent="-171450">
              <a:buFont typeface="Arial"/>
              <a:buChar char="•"/>
            </a:pPr>
            <a:r>
              <a:rPr lang="en-US" baseline="0" dirty="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Visualized in situ with PHASTA. 1.3 billion elements running</a:t>
            </a:r>
            <a:r>
              <a:rPr lang="en-US" baseline="0" dirty="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IceT</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Sort-last -&gt; image compositing</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Insensitive to iamge data size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Ribbon and Tube</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Use with caution on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Never use with structured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Use with caution on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Usually safe with unstructured data.</a:t>
            </a:r>
          </a:p>
          <a:p>
            <a:endParaRPr lang="en-US">
              <a:latin typeface="Times New Roman" pitchFamily="-107" charset="0"/>
              <a:ea typeface="ＭＳ Ｐゴシック" pitchFamily="-107" charset="-128"/>
            </a:endParaRPr>
          </a:p>
          <a:p>
            <a:r>
              <a:rPr lang="en-US">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Usually safe on all data.</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112387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947591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a:p>
          <a:p>
            <a:r>
              <a:rPr lang="en-US" dirty="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a:t>Lustre</a:t>
            </a:r>
            <a:r>
              <a:rPr lang="en-US" dirty="0"/>
              <a:t> </a:t>
            </a:r>
            <a:r>
              <a:rPr lang="en-US" dirty="0" err="1"/>
              <a:t>filesystem</a:t>
            </a:r>
            <a:r>
              <a:rPr lang="en-US" dirty="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219</a:t>
            </a:fld>
            <a:endParaRPr lang="en-US"/>
          </a:p>
        </p:txBody>
      </p:sp>
    </p:spTree>
    <p:extLst>
      <p:ext uri="{BB962C8B-B14F-4D97-AF65-F5344CB8AC3E}">
        <p14:creationId xmlns:p14="http://schemas.microsoft.com/office/powerpoint/2010/main" val="16396472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a:spcBef>
                <a:spcPts val="0"/>
              </a:spcBef>
            </a:pPr>
            <a:endParaRPr/>
          </a:p>
        </p:txBody>
      </p:sp>
      <p:sp>
        <p:nvSpPr>
          <p:cNvPr id="86" name="Shape 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655703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spcBef>
                <a:spcPts val="0"/>
              </a:spcBef>
              <a:buSzPct val="25000"/>
            </a:pPr>
            <a:r>
              <a:rPr lang="en-US">
                <a:solidFill>
                  <a:schemeClr val="dk1"/>
                </a:solidFill>
                <a:latin typeface="Calibri"/>
                <a:ea typeface="Calibri"/>
                <a:cs typeface="Calibri"/>
                <a:sym typeface="Calibri"/>
              </a:rPr>
              <a:t>Mention that slow disk reduces simulation rate</a:t>
            </a:r>
          </a:p>
          <a:p>
            <a:pPr>
              <a:spcBef>
                <a:spcPts val="0"/>
              </a:spcBef>
              <a:buSzPct val="25000"/>
            </a:pPr>
            <a:r>
              <a:rPr lang="en-US">
                <a:solidFill>
                  <a:schemeClr val="dk1"/>
                </a:solidFill>
                <a:latin typeface="Calibri"/>
                <a:ea typeface="Calibri"/>
                <a:cs typeface="Calibri"/>
                <a:sym typeface="Calibri"/>
              </a:rPr>
              <a:t>Mention that you don’t want post process to do same</a:t>
            </a:r>
          </a:p>
        </p:txBody>
      </p:sp>
      <p:sp>
        <p:nvSpPr>
          <p:cNvPr id="103" name="Shape 103"/>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spcBef>
                <a:spcPts val="0"/>
              </a:spcBef>
              <a:buSzPct val="25000"/>
            </a:pPr>
            <a:fld id="{00000000-1234-1234-1234-123412341234}" type="slidenum">
              <a:rPr lang="en-US" sz="1200">
                <a:solidFill>
                  <a:schemeClr val="dk1"/>
                </a:solidFill>
                <a:latin typeface="Calibri"/>
                <a:ea typeface="Calibri"/>
                <a:cs typeface="Calibri"/>
                <a:sym typeface="Calibri"/>
              </a:rPr>
              <a:pPr algn="r">
                <a:spcBef>
                  <a:spcPts val="0"/>
                </a:spcBef>
                <a:buSzPct val="25000"/>
              </a:pPr>
              <a:t>221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32423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293439959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solidFill>
                  <a:schemeClr val="tx2"/>
                </a:solidFill>
              </a:rPr>
              <a:t>Costs of</a:t>
            </a:r>
            <a:r>
              <a:rPr lang="en-US" i="1" dirty="0">
                <a:solidFill>
                  <a:schemeClr val="tx2"/>
                </a:solidFill>
              </a:rPr>
              <a:t> in situ </a:t>
            </a:r>
            <a:r>
              <a:rPr lang="en-US" i="0" dirty="0">
                <a:solidFill>
                  <a:schemeClr val="tx2"/>
                </a:solidFill>
              </a:rPr>
              <a:t>X</a:t>
            </a:r>
            <a:r>
              <a:rPr lang="en-US" dirty="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223</a:t>
            </a:fld>
            <a:endParaRPr lang="en-US"/>
          </a:p>
        </p:txBody>
      </p:sp>
    </p:spTree>
    <p:extLst>
      <p:ext uri="{BB962C8B-B14F-4D97-AF65-F5344CB8AC3E}">
        <p14:creationId xmlns:p14="http://schemas.microsoft.com/office/powerpoint/2010/main" val="383735593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MPAS-O simulation</a:t>
            </a:r>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226</a:t>
            </a:fld>
            <a:endParaRPr lang="en-US"/>
          </a:p>
        </p:txBody>
      </p:sp>
    </p:spTree>
    <p:extLst>
      <p:ext uri="{BB962C8B-B14F-4D97-AF65-F5344CB8AC3E}">
        <p14:creationId xmlns:p14="http://schemas.microsoft.com/office/powerpoint/2010/main" val="307890092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XRAGE</a:t>
            </a:r>
            <a:r>
              <a:rPr lang="en-US" sz="1200" baseline="0" dirty="0"/>
              <a:t> </a:t>
            </a:r>
            <a:r>
              <a:rPr lang="en-US" sz="1200" dirty="0"/>
              <a:t>Cx60j with basic </a:t>
            </a:r>
            <a:r>
              <a:rPr lang="en-US" sz="1200" i="1" dirty="0"/>
              <a:t>In Situ </a:t>
            </a:r>
            <a:r>
              <a:rPr lang="en-US" sz="1200" dirty="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227</a:t>
            </a:fld>
            <a:endParaRPr lang="en-US"/>
          </a:p>
        </p:txBody>
      </p:sp>
    </p:spTree>
    <p:extLst>
      <p:ext uri="{BB962C8B-B14F-4D97-AF65-F5344CB8AC3E}">
        <p14:creationId xmlns:p14="http://schemas.microsoft.com/office/powerpoint/2010/main" val="237613704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Most of the day</a:t>
            </a:r>
            <a:r>
              <a:rPr lang="en-US" baseline="0" dirty="0"/>
              <a:t> is focused on the Developer perspective</a:t>
            </a:r>
          </a:p>
          <a:p>
            <a:r>
              <a:rPr lang="en-US" baseline="0" dirty="0"/>
              <a:t>How do you implement these technologies into a simulation</a:t>
            </a:r>
          </a:p>
        </p:txBody>
      </p:sp>
    </p:spTree>
    <p:extLst>
      <p:ext uri="{BB962C8B-B14F-4D97-AF65-F5344CB8AC3E}">
        <p14:creationId xmlns:p14="http://schemas.microsoft.com/office/powerpoint/2010/main" val="256952156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416932873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231845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while running ParaView.</a:t>
            </a:r>
          </a:p>
          <a:p>
            <a:r>
              <a:rPr lang="en-US" baseline="0" dirty="0"/>
              <a:t>Auto Load option means the plugin will be loaded whenever ParaView is run.</a:t>
            </a:r>
            <a:endParaRPr lang="en-US" dirty="0"/>
          </a:p>
        </p:txBody>
      </p:sp>
    </p:spTree>
    <p:extLst>
      <p:ext uri="{BB962C8B-B14F-4D97-AF65-F5344CB8AC3E}">
        <p14:creationId xmlns:p14="http://schemas.microsoft.com/office/powerpoint/2010/main" val="171200916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will add 2 new menu items – </a:t>
            </a:r>
            <a:r>
              <a:rPr lang="en-US" baseline="0" dirty="0" err="1"/>
              <a:t>CoProcessing</a:t>
            </a:r>
            <a:r>
              <a:rPr lang="en-US" baseline="0" dirty="0"/>
              <a:t> and Writers.</a:t>
            </a:r>
            <a:endParaRPr lang="en-US" dirty="0"/>
          </a:p>
        </p:txBody>
      </p:sp>
    </p:spTree>
    <p:extLst>
      <p:ext uri="{BB962C8B-B14F-4D97-AF65-F5344CB8AC3E}">
        <p14:creationId xmlns:p14="http://schemas.microsoft.com/office/powerpoint/2010/main" val="364024984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72231378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99849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inputs could</a:t>
            </a:r>
            <a:r>
              <a:rPr lang="en-US" baseline="0" dirty="0"/>
              <a:t> correspond to things like multi-physics (fluid input &amp; solid input) or independent vs. derived fields (velocity, pressure input &amp; </a:t>
            </a:r>
            <a:r>
              <a:rPr lang="en-US" baseline="0" dirty="0" err="1"/>
              <a:t>vorticity</a:t>
            </a:r>
            <a:r>
              <a:rPr lang="en-US" baseline="0" dirty="0"/>
              <a:t> input)</a:t>
            </a:r>
          </a:p>
          <a:p>
            <a:pPr defTabSz="931774">
              <a:defRPr/>
            </a:pPr>
            <a:r>
              <a:rPr lang="en-US" dirty="0"/>
              <a:t>Essentially telling the script generator what inputs we want to use.</a:t>
            </a:r>
          </a:p>
          <a:p>
            <a:endParaRPr lang="en-US" dirty="0"/>
          </a:p>
        </p:txBody>
      </p:sp>
    </p:spTree>
    <p:extLst>
      <p:ext uri="{BB962C8B-B14F-4D97-AF65-F5344CB8AC3E}">
        <p14:creationId xmlns:p14="http://schemas.microsoft.com/office/powerpoint/2010/main" val="280462573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195179607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124941160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a:t>
            </a:r>
            <a:r>
              <a:rPr lang="en-US" baseline="0" dirty="0"/>
              <a:t> of the </a:t>
            </a:r>
            <a:r>
              <a:rPr lang="en-US" baseline="0" dirty="0" err="1"/>
              <a:t>paraview</a:t>
            </a:r>
            <a:r>
              <a:rPr lang="en-US" baseline="0" dirty="0"/>
              <a:t> classes derive from VTK – can follow the inheritance hierarchy to get to VTK </a:t>
            </a:r>
            <a:r>
              <a:rPr lang="en-US" baseline="0" dirty="0" err="1"/>
              <a:t>doxygen</a:t>
            </a:r>
            <a:endParaRPr lang="en-US" baseline="0" dirty="0"/>
          </a:p>
          <a:p>
            <a:r>
              <a:rPr lang="en-US" baseline="0" dirty="0"/>
              <a:t>http://paraview.org//Wiki for the main wiki page – also a </a:t>
            </a:r>
            <a:r>
              <a:rPr lang="en-US" baseline="0" dirty="0" err="1"/>
              <a:t>paraview</a:t>
            </a:r>
            <a:r>
              <a:rPr lang="en-US" baseline="0" dirty="0"/>
              <a:t> users guide there in </a:t>
            </a:r>
            <a:r>
              <a:rPr lang="en-US" baseline="0" dirty="0" err="1"/>
              <a:t>pdf</a:t>
            </a:r>
            <a:r>
              <a:rPr lang="en-US" baseline="0" dirty="0"/>
              <a:t> format</a:t>
            </a:r>
          </a:p>
        </p:txBody>
      </p:sp>
    </p:spTree>
    <p:extLst>
      <p:ext uri="{BB962C8B-B14F-4D97-AF65-F5344CB8AC3E}">
        <p14:creationId xmlns:p14="http://schemas.microsoft.com/office/powerpoint/2010/main" val="223436824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09688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24647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332459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a:t>Small montage of projects using ParaView.</a:t>
            </a:r>
          </a:p>
          <a:p>
            <a:pPr marL="171441" indent="-171441">
              <a:buFont typeface="Arial"/>
              <a:buChar char="•"/>
            </a:pPr>
            <a:r>
              <a:rPr lang="en-US" dirty="0"/>
              <a:t>Demonstrates</a:t>
            </a:r>
            <a:r>
              <a:rPr lang="en-US" baseline="0" dirty="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95888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Add control points by clicking in color box.</a:t>
            </a:r>
          </a:p>
          <a:p>
            <a:pPr>
              <a:buFontTx/>
              <a:buChar char="•"/>
            </a:pPr>
            <a:r>
              <a:rPr lang="en-US">
                <a:latin typeface="Times New Roman" pitchFamily="-107" charset="0"/>
                <a:ea typeface="ＭＳ Ｐゴシック" pitchFamily="-107" charset="-128"/>
              </a:rPr>
              <a:t>Drag control points to move them.</a:t>
            </a:r>
          </a:p>
          <a:p>
            <a:pPr>
              <a:buFontTx/>
              <a:buChar char="•"/>
            </a:pPr>
            <a:r>
              <a:rPr lang="en-US">
                <a:latin typeface="Times New Roman" pitchFamily="-107" charset="0"/>
                <a:ea typeface="ＭＳ Ｐゴシック" pitchFamily="-107" charset="-128"/>
              </a:rPr>
              <a:t>Delete active point by hitting backspace or delete.</a:t>
            </a:r>
          </a:p>
          <a:p>
            <a:pPr>
              <a:buFontTx/>
              <a:buChar char="•"/>
            </a:pPr>
            <a:r>
              <a:rPr lang="en-US">
                <a:latin typeface="Times New Roman" pitchFamily="-107" charset="0"/>
                <a:ea typeface="ＭＳ Ｐゴシック" pitchFamily="-107" charset="-128"/>
              </a:rPr>
              <a:t>Click active point to change its color.</a:t>
            </a:r>
          </a:p>
          <a:p>
            <a:pPr>
              <a:buFontTx/>
              <a:buChar char="•"/>
            </a:pPr>
            <a:r>
              <a:rPr lang="en-US">
                <a:latin typeface="Times New Roman" pitchFamily="-107" charset="0"/>
                <a:ea typeface="ＭＳ Ｐゴシック" pitchFamily="-107" charset="-128"/>
              </a:rPr>
              <a:t>Can save and load transfer functions.</a:t>
            </a:r>
          </a:p>
          <a:p>
            <a:pPr lvl="1">
              <a:buFontTx/>
              <a:buChar char="•"/>
            </a:pPr>
            <a:r>
              <a:rPr lang="en-US">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Simulating</a:t>
            </a:r>
            <a:r>
              <a:rPr lang="en-US" baseline="0" dirty="0"/>
              <a:t> </a:t>
            </a:r>
            <a:r>
              <a:rPr lang="en-US" baseline="0" dirty="0" err="1"/>
              <a:t>deuteranope</a:t>
            </a:r>
            <a:r>
              <a:rPr lang="en-US" baseline="0" dirty="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a:t>This option also available on the toolbar</a:t>
            </a:r>
          </a:p>
        </p:txBody>
      </p:sp>
    </p:spTree>
    <p:extLst>
      <p:ext uri="{BB962C8B-B14F-4D97-AF65-F5344CB8AC3E}">
        <p14:creationId xmlns:p14="http://schemas.microsoft.com/office/powerpoint/2010/main" val="22993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a:t>This option also available on the toolbar</a:t>
            </a:r>
          </a:p>
        </p:txBody>
      </p:sp>
    </p:spTree>
    <p:extLst>
      <p:ext uri="{BB962C8B-B14F-4D97-AF65-F5344CB8AC3E}">
        <p14:creationId xmlns:p14="http://schemas.microsoft.com/office/powerpoint/2010/main" val="126776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a:latin typeface="Times New Roman" pitchFamily="-107" charset="0"/>
                <a:ea typeface="ＭＳ Ｐゴシック" pitchFamily="-107" charset="-128"/>
              </a:rPr>
              <a:t>Rubber band selection tools</a:t>
            </a:r>
            <a:r>
              <a:rPr lang="en-US" baseline="0" dirty="0">
                <a:latin typeface="Times New Roman" pitchFamily="-107" charset="0"/>
                <a:ea typeface="ＭＳ Ｐゴシック" pitchFamily="-107" charset="-128"/>
              </a:rPr>
              <a:t> and polygon selection tools which create polygon by dragging</a:t>
            </a:r>
            <a:endParaRPr lang="en-US" dirty="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5" Type="http://schemas.openxmlformats.org/officeDocument/2006/relationships/image" Target="../media/image4.wmf"/><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hyperlink" Target="https://creativecommons.org/licenses/by/4.0/"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4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9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4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41.png"/></Relationships>
</file>

<file path=ppt/slides/_rels/slide104.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41.png"/><Relationship Id="rId5"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05.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41.png"/><Relationship Id="rId5"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0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99.png"/><Relationship Id="rId5"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4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14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41.png"/></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95.png"/></Relationships>
</file>

<file path=ppt/slides/_rels/slide114.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41.png"/><Relationship Id="rId5" Type="http://schemas.openxmlformats.org/officeDocument/2006/relationships/image" Target="../media/image145.emf"/><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6.png"/></Relationships>
</file>

<file path=ppt/slides/_rels/slide116.xml.rels><?xml version="1.0" encoding="UTF-8" standalone="yes"?>
<Relationships xmlns="http://schemas.openxmlformats.org/package/2006/relationships"><Relationship Id="rId11" Type="http://schemas.openxmlformats.org/officeDocument/2006/relationships/image" Target="../media/image155.png"/><Relationship Id="rId12" Type="http://schemas.openxmlformats.org/officeDocument/2006/relationships/image" Target="../media/image156.png"/><Relationship Id="rId13" Type="http://schemas.openxmlformats.org/officeDocument/2006/relationships/image" Target="../media/image157.png"/><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51.png"/><Relationship Id="rId8" Type="http://schemas.openxmlformats.org/officeDocument/2006/relationships/image" Target="../media/image152.png"/><Relationship Id="rId9" Type="http://schemas.openxmlformats.org/officeDocument/2006/relationships/image" Target="../media/image153.png"/><Relationship Id="rId10" Type="http://schemas.openxmlformats.org/officeDocument/2006/relationships/image" Target="../media/image15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45.emf"/></Relationships>
</file>

<file path=ppt/slides/_rels/slide118.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45.emf"/><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emf"/><Relationship Id="rId3" Type="http://schemas.openxmlformats.org/officeDocument/2006/relationships/image" Target="../media/image1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emf"/><Relationship Id="rId3" Type="http://schemas.openxmlformats.org/officeDocument/2006/relationships/image" Target="../media/image137.png"/></Relationships>
</file>

<file path=ppt/slides/_rels/slide121.x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45.emf"/><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95.png"/></Relationships>
</file>

<file path=ppt/slides/_rels/slide123.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9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t.ly/sc17-eval" TargetMode="External"/><Relationship Id="rId3" Type="http://schemas.openxmlformats.org/officeDocument/2006/relationships/image" Target="../media/image10.png"/></Relationships>
</file>

<file path=ppt/slides/_rels/slide126.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27.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6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png"/><Relationship Id="rId3" Type="http://schemas.openxmlformats.org/officeDocument/2006/relationships/image" Target="../media/image13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95.png"/></Relationships>
</file>

<file path=ppt/slides/_rels/slide13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160.png"/><Relationship Id="rId5" Type="http://schemas.openxmlformats.org/officeDocument/2006/relationships/image" Target="../media/image133.png"/><Relationship Id="rId6"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t.ly/sc17-eval" TargetMode="External"/><Relationship Id="rId3" Type="http://schemas.openxmlformats.org/officeDocument/2006/relationships/image" Target="../media/image1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9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 Id="rId3" Type="http://schemas.openxmlformats.org/officeDocument/2006/relationships/image" Target="../media/image9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 Id="rId3" Type="http://schemas.openxmlformats.org/officeDocument/2006/relationships/image" Target="../media/image16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 Id="rId3" Type="http://schemas.openxmlformats.org/officeDocument/2006/relationships/image" Target="../media/image16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 Id="rId3" Type="http://schemas.openxmlformats.org/officeDocument/2006/relationships/image" Target="../media/image167.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t.ly/sc17-eval" TargetMode="External"/><Relationship Id="rId3" Type="http://schemas.openxmlformats.org/officeDocument/2006/relationships/image" Target="../media/image1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 Id="rId3" Type="http://schemas.openxmlformats.org/officeDocument/2006/relationships/image" Target="../media/image9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t.ly/sc17-eval" TargetMode="External"/><Relationship Id="rId3" Type="http://schemas.openxmlformats.org/officeDocument/2006/relationships/image" Target="../media/image1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74.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75.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76.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77.png"/></Relationships>
</file>

<file path=ppt/slides/_rels/slide159.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png"/><Relationship Id="rId5" Type="http://schemas.openxmlformats.org/officeDocument/2006/relationships/image" Target="../media/image180.png"/><Relationship Id="rId6" Type="http://schemas.openxmlformats.org/officeDocument/2006/relationships/image" Target="../media/image181.png"/><Relationship Id="rId1" Type="http://schemas.openxmlformats.org/officeDocument/2006/relationships/slideLayout" Target="../slideLayouts/slideLayout6.xml"/><Relationship Id="rId2" Type="http://schemas.openxmlformats.org/officeDocument/2006/relationships/notesSlide" Target="../notesSlides/notesSlide108.xml"/></Relationships>
</file>

<file path=ppt/slides/_rels/slide16.xml.rels><?xml version="1.0" encoding="UTF-8" standalone="yes"?>
<Relationships xmlns="http://schemas.openxmlformats.org/package/2006/relationships"><Relationship Id="rId3" Type="http://schemas.openxmlformats.org/officeDocument/2006/relationships/hyperlink" Target="http://www.paraview.org/paraview-guide/" TargetMode="External"/><Relationship Id="rId4" Type="http://schemas.openxmlformats.org/officeDocument/2006/relationships/hyperlink" Target="http://www.paraview.org/tutorials/" TargetMode="External"/><Relationship Id="rId5" Type="http://schemas.openxmlformats.org/officeDocument/2006/relationships/hyperlink" Target="http://www.paraview.org/" TargetMode="External"/><Relationship Id="rId6" Type="http://schemas.openxmlformats.org/officeDocument/2006/relationships/hyperlink" Target="mailto:paraview@paraview.org" TargetMode="External"/><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 Id="rId3" Type="http://schemas.openxmlformats.org/officeDocument/2006/relationships/image" Target="../media/image182.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66.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1" Type="http://schemas.openxmlformats.org/officeDocument/2006/relationships/slideLayout" Target="../slideLayouts/slideLayout6.xml"/><Relationship Id="rId2" Type="http://schemas.openxmlformats.org/officeDocument/2006/relationships/notesSlide" Target="../notesSlides/notesSlide115.xml"/></Relationships>
</file>

<file path=ppt/slides/_rels/slide167.xml.rels><?xml version="1.0" encoding="UTF-8" standalone="yes"?>
<Relationships xmlns="http://schemas.openxmlformats.org/package/2006/relationships"><Relationship Id="rId9" Type="http://schemas.openxmlformats.org/officeDocument/2006/relationships/image" Target="../media/image194.png"/><Relationship Id="rId20" Type="http://schemas.openxmlformats.org/officeDocument/2006/relationships/image" Target="../media/image205.png"/><Relationship Id="rId21" Type="http://schemas.openxmlformats.org/officeDocument/2006/relationships/image" Target="../media/image206.png"/><Relationship Id="rId22" Type="http://schemas.openxmlformats.org/officeDocument/2006/relationships/image" Target="../media/image207.png"/><Relationship Id="rId10" Type="http://schemas.openxmlformats.org/officeDocument/2006/relationships/image" Target="../media/image195.png"/><Relationship Id="rId11" Type="http://schemas.openxmlformats.org/officeDocument/2006/relationships/image" Target="../media/image196.png"/><Relationship Id="rId12" Type="http://schemas.openxmlformats.org/officeDocument/2006/relationships/image" Target="../media/image197.png"/><Relationship Id="rId13" Type="http://schemas.openxmlformats.org/officeDocument/2006/relationships/image" Target="../media/image198.png"/><Relationship Id="rId14" Type="http://schemas.openxmlformats.org/officeDocument/2006/relationships/image" Target="../media/image199.png"/><Relationship Id="rId15" Type="http://schemas.openxmlformats.org/officeDocument/2006/relationships/image" Target="../media/image200.png"/><Relationship Id="rId16" Type="http://schemas.openxmlformats.org/officeDocument/2006/relationships/image" Target="../media/image201.png"/><Relationship Id="rId17" Type="http://schemas.openxmlformats.org/officeDocument/2006/relationships/image" Target="../media/image202.png"/><Relationship Id="rId18" Type="http://schemas.openxmlformats.org/officeDocument/2006/relationships/image" Target="../media/image203.png"/><Relationship Id="rId19" Type="http://schemas.openxmlformats.org/officeDocument/2006/relationships/image" Target="../media/image204.png"/><Relationship Id="rId1" Type="http://schemas.openxmlformats.org/officeDocument/2006/relationships/slideLayout" Target="../slideLayouts/slideLayout6.xml"/><Relationship Id="rId2" Type="http://schemas.openxmlformats.org/officeDocument/2006/relationships/notesSlide" Target="../notesSlides/notesSlide116.xml"/><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png"/><Relationship Id="rId6" Type="http://schemas.openxmlformats.org/officeDocument/2006/relationships/image" Target="../media/image191.png"/><Relationship Id="rId7" Type="http://schemas.openxmlformats.org/officeDocument/2006/relationships/image" Target="../media/image192.png"/><Relationship Id="rId8" Type="http://schemas.openxmlformats.org/officeDocument/2006/relationships/image" Target="../media/image193.png"/></Relationships>
</file>

<file path=ppt/slides/_rels/slide168.xml.rels><?xml version="1.0" encoding="UTF-8" standalone="yes"?>
<Relationships xmlns="http://schemas.openxmlformats.org/package/2006/relationships"><Relationship Id="rId9" Type="http://schemas.openxmlformats.org/officeDocument/2006/relationships/image" Target="../media/image214.png"/><Relationship Id="rId20" Type="http://schemas.openxmlformats.org/officeDocument/2006/relationships/image" Target="../media/image225.png"/><Relationship Id="rId21" Type="http://schemas.openxmlformats.org/officeDocument/2006/relationships/image" Target="../media/image226.png"/><Relationship Id="rId22" Type="http://schemas.openxmlformats.org/officeDocument/2006/relationships/image" Target="../media/image227.png"/><Relationship Id="rId23" Type="http://schemas.openxmlformats.org/officeDocument/2006/relationships/image" Target="../media/image228.png"/><Relationship Id="rId24" Type="http://schemas.openxmlformats.org/officeDocument/2006/relationships/image" Target="../media/image229.png"/><Relationship Id="rId25" Type="http://schemas.openxmlformats.org/officeDocument/2006/relationships/image" Target="../media/image230.png"/><Relationship Id="rId10" Type="http://schemas.openxmlformats.org/officeDocument/2006/relationships/image" Target="../media/image215.png"/><Relationship Id="rId11" Type="http://schemas.openxmlformats.org/officeDocument/2006/relationships/image" Target="../media/image216.png"/><Relationship Id="rId12" Type="http://schemas.openxmlformats.org/officeDocument/2006/relationships/image" Target="../media/image217.png"/><Relationship Id="rId13" Type="http://schemas.openxmlformats.org/officeDocument/2006/relationships/image" Target="../media/image218.png"/><Relationship Id="rId14" Type="http://schemas.openxmlformats.org/officeDocument/2006/relationships/image" Target="../media/image219.png"/><Relationship Id="rId15" Type="http://schemas.openxmlformats.org/officeDocument/2006/relationships/image" Target="../media/image220.png"/><Relationship Id="rId16" Type="http://schemas.openxmlformats.org/officeDocument/2006/relationships/image" Target="../media/image221.png"/><Relationship Id="rId17" Type="http://schemas.openxmlformats.org/officeDocument/2006/relationships/image" Target="../media/image222.png"/><Relationship Id="rId18" Type="http://schemas.openxmlformats.org/officeDocument/2006/relationships/image" Target="../media/image223.png"/><Relationship Id="rId19" Type="http://schemas.openxmlformats.org/officeDocument/2006/relationships/image" Target="../media/image224.png"/><Relationship Id="rId1" Type="http://schemas.openxmlformats.org/officeDocument/2006/relationships/slideLayout" Target="../slideLayouts/slideLayout6.xml"/><Relationship Id="rId2" Type="http://schemas.openxmlformats.org/officeDocument/2006/relationships/notesSlide" Target="../notesSlides/notesSlide117.xml"/><Relationship Id="rId3" Type="http://schemas.openxmlformats.org/officeDocument/2006/relationships/image" Target="../media/image208.png"/><Relationship Id="rId4" Type="http://schemas.openxmlformats.org/officeDocument/2006/relationships/image" Target="../media/image209.png"/><Relationship Id="rId5" Type="http://schemas.openxmlformats.org/officeDocument/2006/relationships/image" Target="../media/image210.png"/><Relationship Id="rId6" Type="http://schemas.openxmlformats.org/officeDocument/2006/relationships/image" Target="../media/image211.png"/><Relationship Id="rId7" Type="http://schemas.openxmlformats.org/officeDocument/2006/relationships/image" Target="../media/image212.png"/><Relationship Id="rId8" Type="http://schemas.openxmlformats.org/officeDocument/2006/relationships/image" Target="../media/image213.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74.xml.rels><?xml version="1.0" encoding="UTF-8" standalone="yes"?>
<Relationships xmlns="http://schemas.openxmlformats.org/package/2006/relationships"><Relationship Id="rId3" Type="http://schemas.openxmlformats.org/officeDocument/2006/relationships/hyperlink" Target="http://www.cmake.org/" TargetMode="External"/><Relationship Id="rId4" Type="http://schemas.openxmlformats.org/officeDocument/2006/relationships/hyperlink" Target="http://www.mesa3d.org/" TargetMode="External"/><Relationship Id="rId5" Type="http://schemas.openxmlformats.org/officeDocument/2006/relationships/hyperlink" Target="http://www.paraview.org/Wiki/Setting_up_a_ParaView_Server%23Compiling" TargetMode="External"/><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75.xml.rels><?xml version="1.0" encoding="UTF-8" standalone="yes"?>
<Relationships xmlns="http://schemas.openxmlformats.org/package/2006/relationships"><Relationship Id="rId3" Type="http://schemas.openxmlformats.org/officeDocument/2006/relationships/hyperlink" Target="http://www.paraview.org/Wiki/Setting_up_a_ParaView_Server%23Running_the_Server" TargetMode="External"/><Relationship Id="rId4" Type="http://schemas.openxmlformats.org/officeDocument/2006/relationships/image" Target="../media/image231.png"/><Relationship Id="rId5" Type="http://schemas.openxmlformats.org/officeDocument/2006/relationships/image" Target="../media/image232.png"/><Relationship Id="rId6" Type="http://schemas.openxmlformats.org/officeDocument/2006/relationships/image" Target="../media/image233.png"/><Relationship Id="rId1" Type="http://schemas.openxmlformats.org/officeDocument/2006/relationships/slideLayout" Target="../slideLayouts/slideLayout6.xml"/><Relationship Id="rId2" Type="http://schemas.openxmlformats.org/officeDocument/2006/relationships/notesSlide" Target="../notesSlides/notesSlide12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4.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5.png"/><Relationship Id="rId3" Type="http://schemas.openxmlformats.org/officeDocument/2006/relationships/image" Target="../media/image2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7.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8.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9.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5.png"/><Relationship Id="rId3" Type="http://schemas.openxmlformats.org/officeDocument/2006/relationships/image" Target="../media/image236.png"/></Relationships>
</file>

<file path=ppt/slides/_rels/slide184.xml.rels><?xml version="1.0" encoding="UTF-8" standalone="yes"?>
<Relationships xmlns="http://schemas.openxmlformats.org/package/2006/relationships"><Relationship Id="rId3" Type="http://schemas.openxmlformats.org/officeDocument/2006/relationships/image" Target="../media/image241.png"/><Relationship Id="rId4" Type="http://schemas.openxmlformats.org/officeDocument/2006/relationships/image" Target="../media/image242.jpeg"/><Relationship Id="rId1" Type="http://schemas.openxmlformats.org/officeDocument/2006/relationships/slideLayout" Target="../slideLayouts/slideLayout2.xml"/><Relationship Id="rId2" Type="http://schemas.openxmlformats.org/officeDocument/2006/relationships/image" Target="../media/image240.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3.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4.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6.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96.xml.rels><?xml version="1.0" encoding="UTF-8" standalone="yes"?>
<Relationships xmlns="http://schemas.openxmlformats.org/package/2006/relationships"><Relationship Id="rId3" Type="http://schemas.openxmlformats.org/officeDocument/2006/relationships/image" Target="../media/image247.png"/><Relationship Id="rId4" Type="http://schemas.openxmlformats.org/officeDocument/2006/relationships/image" Target="../media/image248.png"/><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200.xml.rels><?xml version="1.0" encoding="UTF-8" standalone="yes"?>
<Relationships xmlns="http://schemas.openxmlformats.org/package/2006/relationships"><Relationship Id="rId3" Type="http://schemas.openxmlformats.org/officeDocument/2006/relationships/image" Target="../media/image249.png"/><Relationship Id="rId4" Type="http://schemas.openxmlformats.org/officeDocument/2006/relationships/image" Target="../media/image250.png"/><Relationship Id="rId5" Type="http://schemas.openxmlformats.org/officeDocument/2006/relationships/image" Target="../media/image251.png"/><Relationship Id="rId6" Type="http://schemas.openxmlformats.org/officeDocument/2006/relationships/image" Target="../media/image252.png"/><Relationship Id="rId1" Type="http://schemas.openxmlformats.org/officeDocument/2006/relationships/slideLayout" Target="../slideLayouts/slideLayout4.xml"/><Relationship Id="rId2" Type="http://schemas.openxmlformats.org/officeDocument/2006/relationships/notesSlide" Target="../notesSlides/notesSlide136.xml"/></Relationships>
</file>

<file path=ppt/slides/_rels/slide201.xml.rels><?xml version="1.0" encoding="UTF-8" standalone="yes"?>
<Relationships xmlns="http://schemas.openxmlformats.org/package/2006/relationships"><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1" Type="http://schemas.openxmlformats.org/officeDocument/2006/relationships/slideLayout" Target="../slideLayouts/slideLayout4.xml"/><Relationship Id="rId2" Type="http://schemas.openxmlformats.org/officeDocument/2006/relationships/notesSlide" Target="../notesSlides/notesSlide137.xml"/></Relationships>
</file>

<file path=ppt/slides/_rels/slide202.xml.rels><?xml version="1.0" encoding="UTF-8" standalone="yes"?>
<Relationships xmlns="http://schemas.openxmlformats.org/package/2006/relationships"><Relationship Id="rId3" Type="http://schemas.openxmlformats.org/officeDocument/2006/relationships/image" Target="../media/image256.png"/><Relationship Id="rId4" Type="http://schemas.openxmlformats.org/officeDocument/2006/relationships/image" Target="../media/image257.png"/><Relationship Id="rId1" Type="http://schemas.openxmlformats.org/officeDocument/2006/relationships/slideLayout" Target="../slideLayouts/slideLayout4.xml"/><Relationship Id="rId2" Type="http://schemas.openxmlformats.org/officeDocument/2006/relationships/notesSlide" Target="../notesSlides/notesSlide138.xml"/></Relationships>
</file>

<file path=ppt/slides/_rels/slide203.xml.rels><?xml version="1.0" encoding="UTF-8" standalone="yes"?>
<Relationships xmlns="http://schemas.openxmlformats.org/package/2006/relationships"><Relationship Id="rId3" Type="http://schemas.openxmlformats.org/officeDocument/2006/relationships/image" Target="../media/image258.png"/><Relationship Id="rId4" Type="http://schemas.openxmlformats.org/officeDocument/2006/relationships/image" Target="../media/image259.png"/><Relationship Id="rId5" Type="http://schemas.openxmlformats.org/officeDocument/2006/relationships/image" Target="../media/image260.png"/><Relationship Id="rId6" Type="http://schemas.openxmlformats.org/officeDocument/2006/relationships/image" Target="../media/image261.png"/><Relationship Id="rId7" Type="http://schemas.openxmlformats.org/officeDocument/2006/relationships/image" Target="../media/image262.png"/><Relationship Id="rId8" Type="http://schemas.openxmlformats.org/officeDocument/2006/relationships/image" Target="../media/image111.emf"/><Relationship Id="rId9" Type="http://schemas.openxmlformats.org/officeDocument/2006/relationships/image" Target="../media/image112.emf"/><Relationship Id="rId1" Type="http://schemas.openxmlformats.org/officeDocument/2006/relationships/slideLayout" Target="../slideLayouts/slideLayout4.xml"/><Relationship Id="rId2" Type="http://schemas.openxmlformats.org/officeDocument/2006/relationships/notesSlide" Target="../notesSlides/notesSlide13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263.png"/></Relationships>
</file>

<file path=ppt/slides/_rels/slide205.xml.rels><?xml version="1.0" encoding="UTF-8" standalone="yes"?>
<Relationships xmlns="http://schemas.openxmlformats.org/package/2006/relationships"><Relationship Id="rId3" Type="http://schemas.openxmlformats.org/officeDocument/2006/relationships/image" Target="../media/image253.png"/><Relationship Id="rId4" Type="http://schemas.openxmlformats.org/officeDocument/2006/relationships/image" Target="../media/image254.png"/><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4.png"/><Relationship Id="rId3" Type="http://schemas.openxmlformats.org/officeDocument/2006/relationships/image" Target="../media/image265.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210.xml.rels><?xml version="1.0" encoding="UTF-8" standalone="yes"?>
<Relationships xmlns="http://schemas.openxmlformats.org/package/2006/relationships"><Relationship Id="rId3" Type="http://schemas.openxmlformats.org/officeDocument/2006/relationships/image" Target="../media/image266.png"/><Relationship Id="rId4" Type="http://schemas.openxmlformats.org/officeDocument/2006/relationships/image" Target="../media/image267.png"/><Relationship Id="rId5" Type="http://schemas.openxmlformats.org/officeDocument/2006/relationships/image" Target="../media/image268.png"/><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269.png"/></Relationships>
</file>

<file path=ppt/slides/_rels/slide212.xml.rels><?xml version="1.0" encoding="UTF-8" standalone="yes"?>
<Relationships xmlns="http://schemas.openxmlformats.org/package/2006/relationships"><Relationship Id="rId3" Type="http://schemas.openxmlformats.org/officeDocument/2006/relationships/image" Target="../media/image271.png"/><Relationship Id="rId4" Type="http://schemas.openxmlformats.org/officeDocument/2006/relationships/image" Target="../media/image272.png"/><Relationship Id="rId5" Type="http://schemas.openxmlformats.org/officeDocument/2006/relationships/image" Target="../media/image273.png"/><Relationship Id="rId1" Type="http://schemas.openxmlformats.org/officeDocument/2006/relationships/slideLayout" Target="../slideLayouts/slideLayout2.xml"/><Relationship Id="rId2" Type="http://schemas.openxmlformats.org/officeDocument/2006/relationships/image" Target="../media/image270.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274.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5.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219.xml.rels><?xml version="1.0" encoding="UTF-8" standalone="yes"?>
<Relationships xmlns="http://schemas.openxmlformats.org/package/2006/relationships"><Relationship Id="rId3" Type="http://schemas.openxmlformats.org/officeDocument/2006/relationships/image" Target="../media/image276.jpeg"/><Relationship Id="rId4" Type="http://schemas.openxmlformats.org/officeDocument/2006/relationships/image" Target="../media/image277.jpeg"/><Relationship Id="rId5" Type="http://schemas.openxmlformats.org/officeDocument/2006/relationships/image" Target="../media/image278.jpeg"/><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1.xml"/><Relationship Id="rId3" Type="http://schemas.openxmlformats.org/officeDocument/2006/relationships/image" Target="../media/image279.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222.xml.rels><?xml version="1.0" encoding="UTF-8" standalone="yes"?>
<Relationships xmlns="http://schemas.openxmlformats.org/package/2006/relationships"><Relationship Id="rId3" Type="http://schemas.openxmlformats.org/officeDocument/2006/relationships/image" Target="../media/image280.png"/><Relationship Id="rId4" Type="http://schemas.openxmlformats.org/officeDocument/2006/relationships/image" Target="../media/image281.png"/><Relationship Id="rId5" Type="http://schemas.openxmlformats.org/officeDocument/2006/relationships/image" Target="../media/image282.png"/><Relationship Id="rId6" Type="http://schemas.openxmlformats.org/officeDocument/2006/relationships/image" Target="../media/image283.png"/><Relationship Id="rId7" Type="http://schemas.openxmlformats.org/officeDocument/2006/relationships/image" Target="../media/image284.png"/><Relationship Id="rId1" Type="http://schemas.openxmlformats.org/officeDocument/2006/relationships/slideLayout" Target="../slideLayouts/slideLayout6.xml"/><Relationship Id="rId2" Type="http://schemas.openxmlformats.org/officeDocument/2006/relationships/notesSlide" Target="../notesSlides/notesSlide15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4.xml"/></Relationships>
</file>

<file path=ppt/slides/_rels/slide224.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6.xml"/><Relationship Id="rId6" Type="http://schemas.openxmlformats.org/officeDocument/2006/relationships/image" Target="../media/image285.png"/><Relationship Id="rId7" Type="http://schemas.openxmlformats.org/officeDocument/2006/relationships/image" Target="../media/image286.png"/><Relationship Id="rId1" Type="http://schemas.microsoft.com/office/2007/relationships/media" Target="../media/media1.avi"/><Relationship Id="rId2" Type="http://schemas.openxmlformats.org/officeDocument/2006/relationships/video" Target="../media/media1.avi"/></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7.png"/></Relationships>
</file>

<file path=ppt/slides/_rels/slide226.xml.rels><?xml version="1.0" encoding="UTF-8" standalone="yes"?>
<Relationships xmlns="http://schemas.openxmlformats.org/package/2006/relationships"><Relationship Id="rId3" Type="http://schemas.openxmlformats.org/officeDocument/2006/relationships/image" Target="../media/image288.jpeg"/><Relationship Id="rId4" Type="http://schemas.openxmlformats.org/officeDocument/2006/relationships/image" Target="../media/image289.jpeg"/><Relationship Id="rId1" Type="http://schemas.openxmlformats.org/officeDocument/2006/relationships/slideLayout" Target="../slideLayouts/slideLayout5.xml"/><Relationship Id="rId2" Type="http://schemas.openxmlformats.org/officeDocument/2006/relationships/notesSlide" Target="../notesSlides/notesSlide15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6.xml"/><Relationship Id="rId3" Type="http://schemas.openxmlformats.org/officeDocument/2006/relationships/chart" Target="../charts/char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7.xml"/></Relationships>
</file>

<file path=ppt/slides/_rels/slide229.xml.rels><?xml version="1.0" encoding="UTF-8" standalone="yes"?>
<Relationships xmlns="http://schemas.openxmlformats.org/package/2006/relationships"><Relationship Id="rId3" Type="http://schemas.openxmlformats.org/officeDocument/2006/relationships/image" Target="../media/image290.png"/><Relationship Id="rId4" Type="http://schemas.openxmlformats.org/officeDocument/2006/relationships/image" Target="../media/image291.png"/><Relationship Id="rId5" Type="http://schemas.openxmlformats.org/officeDocument/2006/relationships/image" Target="../media/image280.png"/><Relationship Id="rId6" Type="http://schemas.openxmlformats.org/officeDocument/2006/relationships/image" Target="../media/image281.png"/><Relationship Id="rId7" Type="http://schemas.openxmlformats.org/officeDocument/2006/relationships/image" Target="../media/image282.png"/><Relationship Id="rId8" Type="http://schemas.openxmlformats.org/officeDocument/2006/relationships/image" Target="../media/image283.png"/><Relationship Id="rId9" Type="http://schemas.openxmlformats.org/officeDocument/2006/relationships/image" Target="../media/image284.png"/><Relationship Id="rId1" Type="http://schemas.openxmlformats.org/officeDocument/2006/relationships/slideLayout" Target="../slideLayouts/slideLayout6.xml"/><Relationship Id="rId2" Type="http://schemas.openxmlformats.org/officeDocument/2006/relationships/notesSlide" Target="../notesSlides/notesSlide158.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92.png"/><Relationship Id="rId4" Type="http://schemas.openxmlformats.org/officeDocument/2006/relationships/image" Target="../media/image293.png"/><Relationship Id="rId5" Type="http://schemas.openxmlformats.org/officeDocument/2006/relationships/image" Target="../media/image294.png"/><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234.xml.rels><?xml version="1.0" encoding="UTF-8" standalone="yes"?>
<Relationships xmlns="http://schemas.openxmlformats.org/package/2006/relationships"><Relationship Id="rId3" Type="http://schemas.openxmlformats.org/officeDocument/2006/relationships/image" Target="../media/image295.png"/><Relationship Id="rId4" Type="http://schemas.openxmlformats.org/officeDocument/2006/relationships/image" Target="../media/image296.png"/><Relationship Id="rId5" Type="http://schemas.openxmlformats.org/officeDocument/2006/relationships/image" Target="../media/image297.png"/><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235.xml.rels><?xml version="1.0" encoding="UTF-8" standalone="yes"?>
<Relationships xmlns="http://schemas.openxmlformats.org/package/2006/relationships"><Relationship Id="rId3" Type="http://schemas.openxmlformats.org/officeDocument/2006/relationships/image" Target="../media/image298.png"/><Relationship Id="rId4" Type="http://schemas.openxmlformats.org/officeDocument/2006/relationships/image" Target="../media/image295.png"/><Relationship Id="rId1" Type="http://schemas.openxmlformats.org/officeDocument/2006/relationships/slideLayout" Target="../slideLayouts/slideLayout4.xml"/><Relationship Id="rId2" Type="http://schemas.openxmlformats.org/officeDocument/2006/relationships/notesSlide" Target="../notesSlides/notesSlide162.xml"/></Relationships>
</file>

<file path=ppt/slides/_rels/slide236.xml.rels><?xml version="1.0" encoding="UTF-8" standalone="yes"?>
<Relationships xmlns="http://schemas.openxmlformats.org/package/2006/relationships"><Relationship Id="rId3" Type="http://schemas.openxmlformats.org/officeDocument/2006/relationships/image" Target="../media/image299.png"/><Relationship Id="rId4" Type="http://schemas.openxmlformats.org/officeDocument/2006/relationships/image" Target="../media/image297.png"/><Relationship Id="rId5" Type="http://schemas.openxmlformats.org/officeDocument/2006/relationships/image" Target="../media/image296.png"/><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 Id="rId3" Type="http://schemas.openxmlformats.org/officeDocument/2006/relationships/image" Target="../media/image300.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5.xml"/><Relationship Id="rId3" Type="http://schemas.openxmlformats.org/officeDocument/2006/relationships/image" Target="../media/image301.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t.ly/sc17-eval" TargetMode="External"/><Relationship Id="rId3" Type="http://schemas.openxmlformats.org/officeDocument/2006/relationships/image" Target="../media/image10.png"/></Relationships>
</file>

<file path=ppt/slides/_rels/slide243.xml.rels><?xml version="1.0" encoding="UTF-8" standalone="yes"?>
<Relationships xmlns="http://schemas.openxmlformats.org/package/2006/relationships"><Relationship Id="rId3" Type="http://schemas.openxmlformats.org/officeDocument/2006/relationships/hyperlink" Target="http://www.paraview.org/files/catalyst/docs/ParaViewCatalystUsersGuide_v2.pdf" TargetMode="External"/><Relationship Id="rId4" Type="http://schemas.openxmlformats.org/officeDocument/2006/relationships/hyperlink" Target="http://paraview.org/Wiki/images/4/48/CatalystUsersGuide.pdf" TargetMode="External"/><Relationship Id="rId5" Type="http://schemas.openxmlformats.org/officeDocument/2006/relationships/hyperlink" Target="http://catalyst.paraview.org/" TargetMode="External"/><Relationship Id="rId6" Type="http://schemas.openxmlformats.org/officeDocument/2006/relationships/hyperlink" Target="https://gitlab.kitware.com/paraview/paraview/tree/master/Examples/Catalyst" TargetMode="External"/><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244.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4" Type="http://schemas.openxmlformats.org/officeDocument/2006/relationships/hyperlink" Target="http://www.paraview.org/Wiki/ParaView" TargetMode="External"/><Relationship Id="rId5" Type="http://schemas.openxmlformats.org/officeDocument/2006/relationships/hyperlink" Target="http://www.paraview.org/Wiki/Setting_up_a_ParaView_Server" TargetMode="External"/><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t.ly/sc17-eval" TargetMode="Externa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4" Type="http://schemas.openxmlformats.org/officeDocument/2006/relationships/hyperlink" Target="https://www.paraview.org/Wiki/The_ParaView_Tutorial"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 Id="rId3"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1.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oleObject" Target="../embeddings/oleObject1.bin"/><Relationship Id="rId9" Type="http://schemas.openxmlformats.org/officeDocument/2006/relationships/image" Target="../media/image66.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6.png"/><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8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8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t.ly/sc17-eval" TargetMode="Externa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9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9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9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41.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41.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41.png"/><Relationship Id="rId5"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emf"/><Relationship Id="rId5" Type="http://schemas.openxmlformats.org/officeDocument/2006/relationships/image" Target="../media/image111.emf"/><Relationship Id="rId6" Type="http://schemas.openxmlformats.org/officeDocument/2006/relationships/image" Target="../media/image112.emf"/><Relationship Id="rId1" Type="http://schemas.openxmlformats.org/officeDocument/2006/relationships/slideLayout" Target="../slideLayouts/slideLayout6.xml"/><Relationship Id="rId2" Type="http://schemas.openxmlformats.org/officeDocument/2006/relationships/image" Target="../media/image108.pn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2.png"/><Relationship Id="rId5" Type="http://schemas.openxmlformats.org/officeDocument/2006/relationships/image" Target="../media/image41.png"/><Relationship Id="rId6" Type="http://schemas.openxmlformats.org/officeDocument/2006/relationships/image" Target="../media/image111.emf"/><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2.png"/><Relationship Id="rId5" Type="http://schemas.openxmlformats.org/officeDocument/2006/relationships/image" Target="../media/image41.png"/><Relationship Id="rId6" Type="http://schemas.openxmlformats.org/officeDocument/2006/relationships/image" Target="../media/image111.emf"/><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15.png"/></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8.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95.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1.png"/></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19.png"/><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12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1.png"/><Relationship Id="rId3" Type="http://schemas.openxmlformats.org/officeDocument/2006/relationships/image" Target="../media/image122.png"/></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png"/></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6.xml"/><Relationship Id="rId2" Type="http://schemas.openxmlformats.org/officeDocument/2006/relationships/image" Target="../media/image1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png"/><Relationship Id="rId3" Type="http://schemas.openxmlformats.org/officeDocument/2006/relationships/image" Target="../media/image12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95.png"/></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35.emf"/></Relationships>
</file>

<file path=ppt/slides/_rels/slide96.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4.png"/><Relationship Id="rId5"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4.png"/><Relationship Id="rId5" Type="http://schemas.openxmlformats.org/officeDocument/2006/relationships/image" Target="../media/image137.png"/><Relationship Id="rId6"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 Id="rId3" Type="http://schemas.openxmlformats.org/officeDocument/2006/relationships/image" Target="../media/image13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a:ea typeface="ＭＳ Ｐゴシック" pitchFamily="-107" charset="-128"/>
              </a:rPr>
              <a:t>Supercomputing 2017 Tutorial</a:t>
            </a:r>
            <a:endParaRPr lang="en-US" dirty="0">
              <a:effectLst>
                <a:outerShdw blurRad="38100" dist="38100" dir="2700000" algn="tl">
                  <a:srgbClr val="C0C0C0"/>
                </a:outerShdw>
              </a:effectLst>
              <a:ea typeface="ＭＳ Ｐゴシック" pitchFamily="-107" charset="-128"/>
            </a:endParaRPr>
          </a:p>
          <a:p>
            <a:pPr marL="342900" indent="-171450">
              <a:spcBef>
                <a:spcPts val="0"/>
              </a:spcBef>
            </a:pPr>
            <a:r>
              <a:rPr lang="en-US" sz="2800" dirty="0">
                <a:ea typeface="ＭＳ Ｐゴシック" pitchFamily="-107" charset="-128"/>
              </a:rPr>
              <a:t>November 12, 2017</a:t>
            </a:r>
            <a:endParaRPr lang="en-US" sz="2000" dirty="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714500" y="6214234"/>
            <a:ext cx="57150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a:t>
            </a:r>
            <a:r>
              <a:rPr lang="en-US" sz="900" dirty="0" err="1">
                <a:solidFill>
                  <a:srgbClr val="000000"/>
                </a:solidFill>
                <a:latin typeface="Helvetica" pitchFamily="-107" charset="0"/>
              </a:rPr>
              <a:t>multimission</a:t>
            </a:r>
            <a:r>
              <a:rPr lang="en-US" sz="900" dirty="0">
                <a:solidFill>
                  <a:srgbClr val="000000"/>
                </a:solidFill>
                <a:latin typeface="Helvetica" pitchFamily="-107" charset="0"/>
              </a:rPr>
              <a:t> laboratory managed and operated by National Technology and Engineering Solutions of Sandia LLC, a wholly owned subsidiary of Honeywell International Inc. for the U.S. Department of Energy’s National Nuclear Security Administration under contract DE-NA0003525.</a:t>
            </a:r>
          </a:p>
          <a:p>
            <a:pPr algn="ctr"/>
            <a:r>
              <a:rPr lang="en-US" sz="900" dirty="0">
                <a:solidFill>
                  <a:srgbClr val="000000"/>
                </a:solidFill>
                <a:latin typeface="Helvetica" pitchFamily="-107" charset="0"/>
              </a:rPr>
              <a:t>SAND </a:t>
            </a:r>
            <a:r>
              <a:rPr lang="is-IS" sz="900" dirty="0">
                <a:solidFill>
                  <a:srgbClr val="000000"/>
                </a:solidFill>
                <a:latin typeface="Helvetica" pitchFamily="-107" charset="0"/>
              </a:rPr>
              <a:t>2017-9244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a:latin typeface="+mn-lt"/>
              </a:rPr>
              <a:t>Kenneth Moreland</a:t>
            </a:r>
          </a:p>
          <a:p>
            <a:pPr algn="ctr"/>
            <a:r>
              <a:rPr lang="en-US" sz="2000" dirty="0">
                <a:latin typeface="+mn-lt"/>
              </a:rPr>
              <a:t>W. Alan Scott</a:t>
            </a:r>
          </a:p>
          <a:p>
            <a:pPr algn="ctr"/>
            <a:r>
              <a:rPr lang="en-US" sz="1600" dirty="0">
                <a:latin typeface="+mn-lt"/>
              </a:rPr>
              <a:t>Sandia National Laboratories</a:t>
            </a: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a:latin typeface="+mn-lt"/>
              </a:rPr>
              <a:t>David </a:t>
            </a:r>
            <a:r>
              <a:rPr lang="en-US" sz="2000" dirty="0" err="1">
                <a:latin typeface="+mn-lt"/>
              </a:rPr>
              <a:t>DeMarle</a:t>
            </a:r>
            <a:endParaRPr lang="en-US" sz="2000" dirty="0">
              <a:latin typeface="+mn-lt"/>
            </a:endParaRPr>
          </a:p>
          <a:p>
            <a:pPr algn="ctr"/>
            <a:r>
              <a:rPr lang="en-US" sz="1600" dirty="0" err="1">
                <a:latin typeface="+mn-lt"/>
              </a:rPr>
              <a:t>Kitware</a:t>
            </a:r>
            <a:r>
              <a:rPr lang="en-US" sz="1600" dirty="0">
                <a:latin typeface="+mn-lt"/>
              </a:rPr>
              <a:t>, Inc.</a:t>
            </a: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a:latin typeface="+mn-lt"/>
              </a:rPr>
              <a:t>Jonathan </a:t>
            </a:r>
            <a:r>
              <a:rPr lang="en-US" sz="2000" dirty="0" err="1">
                <a:latin typeface="+mn-lt"/>
              </a:rPr>
              <a:t>Woodring</a:t>
            </a:r>
            <a:endParaRPr lang="en-US" sz="2000" dirty="0">
              <a:latin typeface="+mn-lt"/>
            </a:endParaRPr>
          </a:p>
          <a:p>
            <a:pPr algn="ctr"/>
            <a:r>
              <a:rPr lang="en-US" sz="2000" dirty="0">
                <a:latin typeface="+mn-lt"/>
              </a:rPr>
              <a:t>John </a:t>
            </a:r>
            <a:r>
              <a:rPr lang="en-US" sz="2000" dirty="0" err="1">
                <a:latin typeface="+mn-lt"/>
              </a:rPr>
              <a:t>Patchett</a:t>
            </a:r>
            <a:endParaRPr lang="en-US" sz="2000" dirty="0">
              <a:latin typeface="+mn-lt"/>
            </a:endParaRPr>
          </a:p>
          <a:p>
            <a:pPr algn="ctr"/>
            <a:r>
              <a:rPr lang="en-US" sz="1600" dirty="0">
                <a:latin typeface="+mn-lt"/>
              </a:rPr>
              <a:t>Los Alamos National Laboratory</a:t>
            </a: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a:latin typeface="+mn-lt"/>
              </a:rPr>
              <a:t>Joseph </a:t>
            </a:r>
            <a:r>
              <a:rPr lang="en-US" sz="2000" dirty="0" err="1">
                <a:latin typeface="+mn-lt"/>
              </a:rPr>
              <a:t>Insley</a:t>
            </a:r>
            <a:endParaRPr lang="en-US" sz="2000" dirty="0">
              <a:latin typeface="+mn-lt"/>
            </a:endParaRPr>
          </a:p>
          <a:p>
            <a:pPr algn="ctr"/>
            <a:r>
              <a:rPr lang="en-US" sz="1600" dirty="0">
                <a:latin typeface="+mn-lt"/>
              </a:rPr>
              <a:t>Argonne National Laboratory</a:t>
            </a:r>
          </a:p>
        </p:txBody>
      </p:sp>
      <p:grpSp>
        <p:nvGrpSpPr>
          <p:cNvPr id="7" name="Group 6"/>
          <p:cNvGrpSpPr/>
          <p:nvPr/>
        </p:nvGrpSpPr>
        <p:grpSpPr>
          <a:xfrm>
            <a:off x="2057400" y="5832475"/>
            <a:ext cx="5029200" cy="295275"/>
            <a:chOff x="1371600" y="5832475"/>
            <a:chExt cx="5029200" cy="295275"/>
          </a:xfrm>
        </p:grpSpPr>
        <p:pic>
          <p:nvPicPr>
            <p:cNvPr id="5" name="Picture 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71600" y="5832475"/>
              <a:ext cx="838200" cy="295275"/>
            </a:xfrm>
            <a:prstGeom prst="rect">
              <a:avLst/>
            </a:prstGeom>
          </p:spPr>
        </p:pic>
        <p:sp>
          <p:nvSpPr>
            <p:cNvPr id="6" name="TextBox 5"/>
            <p:cNvSpPr txBox="1"/>
            <p:nvPr/>
          </p:nvSpPr>
          <p:spPr>
            <a:xfrm>
              <a:off x="2209800" y="5865168"/>
              <a:ext cx="4191000" cy="230832"/>
            </a:xfrm>
            <a:prstGeom prst="rect">
              <a:avLst/>
            </a:prstGeom>
            <a:noFill/>
          </p:spPr>
          <p:txBody>
            <a:bodyPr wrap="square" rtlCol="0">
              <a:spAutoFit/>
            </a:bodyPr>
            <a:lstStyle/>
            <a:p>
              <a:r>
                <a:rPr lang="en-US" sz="900" dirty="0"/>
                <a:t>This work is licensed under a </a:t>
              </a:r>
              <a:r>
                <a:rPr lang="en-US" sz="900" dirty="0">
                  <a:hlinkClick r:id="rId10"/>
                </a:rPr>
                <a:t>Creative Commons Attribution 4.0 International License</a:t>
              </a:r>
              <a:r>
                <a:rPr lang="en-US" sz="900" dirty="0"/>
                <a:t>.</a:t>
              </a:r>
            </a:p>
          </p:txBody>
        </p:sp>
      </p:grpSp>
    </p:spTree>
    <p:extLst>
      <p:ext uri="{BB962C8B-B14F-4D97-AF65-F5344CB8AC3E}">
        <p14:creationId xmlns:p14="http://schemas.microsoft.com/office/powerpoint/2010/main" val="2133933535"/>
      </p:ext>
    </p:extLst>
  </p:cSld>
  <p:clrMapOvr>
    <a:masterClrMapping/>
  </p:clrMapOvr>
  <p:transition xmlns:p14="http://schemas.microsoft.com/office/powerpoint/2010/mai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Ranges</a:t>
            </a:r>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usage:</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p>
          <a:p>
            <a:pPr lvl="1"/>
            <a:r>
              <a:rPr lang="en-US" dirty="0"/>
              <a:t>6.33 billion unstructured cells in Catalyst (2016).</a:t>
            </a:r>
          </a:p>
        </p:txBody>
      </p:sp>
    </p:spTree>
    <p:extLst>
      <p:ext uri="{BB962C8B-B14F-4D97-AF65-F5344CB8AC3E}">
        <p14:creationId xmlns:p14="http://schemas.microsoft.com/office/powerpoint/2010/main" val="3192643483"/>
      </p:ext>
    </p:extLst>
  </p:cSld>
  <p:clrMapOvr>
    <a:masterClrMapping/>
  </p:clrMapOvr>
  <p:transition xmlns:p14="http://schemas.microsoft.com/office/powerpoint/2010/mai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xmlns:p14="http://schemas.microsoft.com/office/powerpoint/2010/mai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xmlns:p14="http://schemas.microsoft.com/office/powerpoint/2010/mai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xmlns:p14="http://schemas.microsoft.com/office/powerpoint/2010/mai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endParaRPr lang="en-US" dirty="0">
              <a:ea typeface="ＭＳ Ｐゴシック" pitchFamily="-107" charset="-128"/>
            </a:endParaRPr>
          </a:p>
          <a:p>
            <a:pPr algn="ctr">
              <a:buFontTx/>
              <a:buNone/>
            </a:pPr>
            <a:r>
              <a:rPr lang="en-US" dirty="0">
                <a:ea typeface="ＭＳ Ｐゴシック" pitchFamily="-107" charset="-128"/>
              </a:rPr>
              <a:t>Animation Modes: Sequence, Real Time, and Snap To </a:t>
            </a:r>
            <a:r>
              <a:rPr lang="en-US" dirty="0" err="1">
                <a:ea typeface="ＭＳ Ｐゴシック" pitchFamily="-107" charset="-128"/>
              </a:rPr>
              <a:t>TimeSteps</a:t>
            </a:r>
            <a:endParaRPr lang="en-US" dirty="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xmlns:p14="http://schemas.microsoft.com/office/powerpoint/2010/mai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a:ea typeface="ＭＳ Ｐゴシック" pitchFamily="-107" charset="-128"/>
            </a:endParaRP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Mode</a:t>
            </a:r>
            <a:r>
              <a:rPr lang="en-US" dirty="0">
                <a:ea typeface="ＭＳ Ｐゴシック" pitchFamily="-107" charset="-128"/>
              </a:rPr>
              <a:t> to </a:t>
            </a:r>
            <a:r>
              <a:rPr lang="en-US" dirty="0">
                <a:latin typeface="Verdana"/>
                <a:ea typeface="ＭＳ Ｐゴシック" pitchFamily="-107" charset="-128"/>
                <a:cs typeface="Verdana"/>
              </a:rPr>
              <a:t>Real Time</a:t>
            </a:r>
            <a:r>
              <a:rPr lang="en-US" dirty="0">
                <a:ea typeface="ＭＳ Ｐゴシック" pitchFamily="-107" charset="-128"/>
              </a:rPr>
              <a:t>.  </a:t>
            </a:r>
          </a:p>
          <a:p>
            <a:pPr marL="1028700" lvl="1" indent="-571500">
              <a:buFontTx/>
              <a:buChar char="•"/>
            </a:pPr>
            <a:r>
              <a:rPr lang="en-US" dirty="0">
                <a:ea typeface="ＭＳ Ｐゴシック" pitchFamily="-107" charset="-128"/>
              </a:rPr>
              <a:t>Default animation duration is 10 sec.</a:t>
            </a:r>
          </a:p>
          <a:p>
            <a:pPr marL="781050" indent="-609600">
              <a:buFontTx/>
              <a:buAutoNum type="arabicPeriod"/>
            </a:pPr>
            <a:r>
              <a:rPr lang="en-US" dirty="0">
                <a:ea typeface="ＭＳ Ｐゴシック" pitchFamily="-107" charset="-128"/>
              </a:rPr>
              <a:t> </a:t>
            </a:r>
          </a:p>
        </p:txBody>
      </p:sp>
      <p:pic>
        <p:nvPicPr>
          <p:cNvPr id="17203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xmlns:p14="http://schemas.microsoft.com/office/powerpoint/2010/mai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a:ea typeface="ＭＳ Ｐゴシック" pitchFamily="-107" charset="-128"/>
            </a:endParaRP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Mode</a:t>
            </a:r>
            <a:r>
              <a:rPr lang="en-US" dirty="0">
                <a:ea typeface="ＭＳ Ｐゴシック" pitchFamily="-107" charset="-128"/>
              </a:rPr>
              <a:t> to </a:t>
            </a:r>
            <a:r>
              <a:rPr lang="en-US" dirty="0">
                <a:latin typeface="Verdana"/>
                <a:ea typeface="ＭＳ Ｐゴシック" pitchFamily="-107" charset="-128"/>
                <a:cs typeface="Verdana"/>
              </a:rPr>
              <a:t>Real Time</a:t>
            </a:r>
            <a:r>
              <a:rPr lang="en-US" dirty="0">
                <a:ea typeface="ＭＳ Ｐゴシック" pitchFamily="-107" charset="-128"/>
              </a:rPr>
              <a:t>.  </a:t>
            </a:r>
          </a:p>
          <a:p>
            <a:pPr marL="1028700" lvl="1" indent="-571500">
              <a:buFontTx/>
              <a:buChar char="•"/>
            </a:pPr>
            <a:r>
              <a:rPr lang="en-US" dirty="0">
                <a:ea typeface="ＭＳ Ｐゴシック" pitchFamily="-107" charset="-128"/>
              </a:rPr>
              <a:t>Default animation duration is 10 sec.</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Duration</a:t>
            </a:r>
            <a:r>
              <a:rPr lang="en-US" dirty="0">
                <a:ea typeface="ＭＳ Ｐゴシック" pitchFamily="-107" charset="-128"/>
              </a:rPr>
              <a:t> to 60 sec.</a:t>
            </a:r>
          </a:p>
          <a:p>
            <a:pPr marL="781050" indent="-609600">
              <a:buFontTx/>
              <a:buAutoNum type="arabicPeriod"/>
            </a:pPr>
            <a:r>
              <a:rPr lang="en-US" dirty="0">
                <a:ea typeface="ＭＳ Ｐゴシック" pitchFamily="-107" charset="-128"/>
              </a:rPr>
              <a:t>     again.</a:t>
            </a:r>
          </a:p>
        </p:txBody>
      </p:sp>
      <p:pic>
        <p:nvPicPr>
          <p:cNvPr id="17203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xmlns:p14="http://schemas.microsoft.com/office/powerpoint/2010/mai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Make sure </a:t>
            </a:r>
            <a:r>
              <a:rPr lang="en-US" dirty="0">
                <a:latin typeface="Verdana"/>
                <a:ea typeface="ＭＳ Ｐゴシック" pitchFamily="-107" charset="-128"/>
                <a:cs typeface="Verdana"/>
              </a:rPr>
              <a:t>can.ex2</a:t>
            </a:r>
            <a:r>
              <a:rPr lang="en-US" dirty="0">
                <a:ea typeface="ＭＳ Ｐゴシック" pitchFamily="-107" charset="-128"/>
              </a:rPr>
              <a:t> highlighted.</a:t>
            </a:r>
          </a:p>
          <a:p>
            <a:pPr marL="781050" indent="-609600">
              <a:buFontTx/>
              <a:buAutoNum type="arabicPeriod"/>
            </a:pPr>
            <a:r>
              <a:rPr lang="en-US" dirty="0">
                <a:latin typeface="Verdana" panose="020B0604030504040204" pitchFamily="34" charset="0"/>
                <a:ea typeface="Verdana" panose="020B0604030504040204" pitchFamily="34" charset="0"/>
                <a:cs typeface="Verdana" panose="020B0604030504040204" pitchFamily="34" charset="0"/>
              </a:rPr>
              <a:t>Filters</a:t>
            </a:r>
            <a:r>
              <a:rPr lang="en-US" dirty="0">
                <a:ea typeface="ＭＳ Ｐゴシック" pitchFamily="-107" charset="-128"/>
              </a:rPr>
              <a:t> → </a:t>
            </a:r>
            <a:r>
              <a:rPr lang="en-US" dirty="0">
                <a:latin typeface="Verdana" panose="020B0604030504040204" pitchFamily="34" charset="0"/>
                <a:ea typeface="Verdana" panose="020B0604030504040204" pitchFamily="34" charset="0"/>
                <a:cs typeface="Verdana" panose="020B0604030504040204" pitchFamily="34" charset="0"/>
              </a:rPr>
              <a:t>Temporal</a:t>
            </a:r>
            <a:r>
              <a:rPr lang="en-US" dirty="0">
                <a:ea typeface="ＭＳ Ｐゴシック" pitchFamily="-107" charset="-128"/>
              </a:rPr>
              <a:t> → </a:t>
            </a:r>
            <a:r>
              <a:rPr lang="en-US" dirty="0">
                <a:latin typeface="Verdana" panose="020B0604030504040204" pitchFamily="34" charset="0"/>
                <a:ea typeface="Verdana" panose="020B0604030504040204" pitchFamily="34" charset="0"/>
                <a:cs typeface="Verdana" panose="020B0604030504040204" pitchFamily="34" charset="0"/>
              </a:rPr>
              <a:t>Temporal Interpolator</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Split view.    Show </a:t>
            </a:r>
            <a:r>
              <a:rPr lang="en-US" dirty="0">
                <a:latin typeface="Verdana"/>
                <a:ea typeface="ＭＳ Ｐゴシック" pitchFamily="-107" charset="-128"/>
                <a:cs typeface="Verdana"/>
              </a:rPr>
              <a:t>can.ex2</a:t>
            </a:r>
            <a:r>
              <a:rPr lang="en-US" dirty="0">
                <a:ea typeface="ＭＳ Ｐゴシック" pitchFamily="-107" charset="-128"/>
              </a:rPr>
              <a:t> in one and </a:t>
            </a:r>
            <a:r>
              <a:rPr lang="en-US" dirty="0">
                <a:latin typeface="Verdana"/>
                <a:ea typeface="ＭＳ Ｐゴシック" pitchFamily="-107" charset="-128"/>
                <a:cs typeface="Verdana"/>
              </a:rPr>
              <a:t>TemporalInterpolator1</a:t>
            </a:r>
            <a:r>
              <a:rPr lang="en-US" dirty="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xmlns:p14="http://schemas.microsoft.com/office/powerpoint/2010/mai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If you fell behind, you can reset ParaView and reload </a:t>
            </a:r>
            <a:r>
              <a:rPr lang="en-US" dirty="0">
                <a:latin typeface="Verdana"/>
                <a:ea typeface="ＭＳ Ｐゴシック" pitchFamily="-107" charset="-128"/>
                <a:cs typeface="Verdana"/>
              </a:rPr>
              <a:t>can.ex2</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Text</a:t>
            </a:r>
          </a:p>
          <a:p>
            <a:pPr marL="781050" indent="-609600">
              <a:buFontTx/>
              <a:buAutoNum type="arabicPeriod"/>
            </a:pPr>
            <a:r>
              <a:rPr lang="en-US" dirty="0">
                <a:ea typeface="ＭＳ Ｐゴシック" pitchFamily="-107" charset="-128"/>
              </a:rPr>
              <a:t>Type a message in text edit box</a:t>
            </a:r>
          </a:p>
          <a:p>
            <a:pPr marL="781050" indent="-609600">
              <a:buFontTx/>
              <a:buAutoNum type="arabicPeriod"/>
            </a:pPr>
            <a:r>
              <a:rPr lang="en-US" dirty="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xmlns:p14="http://schemas.microsoft.com/office/powerpoint/2010/mai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xmlns:p14="http://schemas.microsoft.com/office/powerpoint/2010/mai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Verdana"/>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Annotate Time</a:t>
            </a: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xmlns:p14="http://schemas.microsoft.com/office/powerpoint/2010/mai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Catalyst</a:t>
            </a:r>
          </a:p>
        </p:txBody>
      </p:sp>
      <p:pic>
        <p:nvPicPr>
          <p:cNvPr id="2" name="Picture 1" descr="Shuttle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600" y="1524000"/>
            <a:ext cx="1600200" cy="1186285"/>
          </a:xfrm>
          <a:prstGeom prst="rect">
            <a:avLst/>
          </a:prstGeom>
        </p:spPr>
      </p:pic>
    </p:spTree>
  </p:cSld>
  <p:clrMapOvr>
    <a:masterClrMapping/>
  </p:clrMapOvr>
  <p:transition xmlns:p14="http://schemas.microsoft.com/office/powerpoint/2010/main">
    <p:fade/>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Verdana"/>
              </a:rPr>
              <a:t> </a:t>
            </a:r>
            <a:r>
              <a:rPr lang="en-US" dirty="0">
                <a:latin typeface="Verdana"/>
                <a:ea typeface="ＭＳ Ｐゴシック" pitchFamily="-107" charset="-128"/>
                <a:cs typeface="Verdana"/>
              </a:rPr>
              <a:t>Sources</a:t>
            </a:r>
            <a:r>
              <a:rPr lang="en-US" dirty="0">
                <a:ea typeface="ＭＳ Ｐゴシック" pitchFamily="-107" charset="-128"/>
              </a:rPr>
              <a:t> → </a:t>
            </a:r>
            <a:r>
              <a:rPr lang="en-US" dirty="0">
                <a:latin typeface="Verdana"/>
                <a:ea typeface="ＭＳ Ｐゴシック" pitchFamily="-107" charset="-128"/>
                <a:cs typeface="Verdana"/>
              </a:rPr>
              <a:t>Annotate Time</a:t>
            </a: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can.ex2</a:t>
            </a:r>
          </a:p>
          <a:p>
            <a:pPr marL="781050" indent="-609600">
              <a:buFontTx/>
              <a:buAutoNum type="arabicPeriod"/>
            </a:pPr>
            <a:r>
              <a:rPr lang="en-US" dirty="0">
                <a:ea typeface="ＭＳ Ｐゴシック" pitchFamily="-107" charset="-128"/>
              </a:rPr>
              <a:t>From quick dialog, select </a:t>
            </a:r>
            <a:r>
              <a:rPr lang="en-US" dirty="0">
                <a:latin typeface="Verdana"/>
                <a:ea typeface="ＭＳ Ｐゴシック" pitchFamily="-107" charset="-128"/>
                <a:cs typeface="Verdana"/>
              </a:rPr>
              <a:t>Annotate Time Filter</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xmlns:p14="http://schemas.microsoft.com/office/powerpoint/2010/main">
    <p:fade/>
  </p:transition>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Choose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Screenshot</a:t>
            </a:r>
          </a:p>
          <a:p>
            <a:pPr marL="781050" indent="-609600">
              <a:buFontTx/>
              <a:buAutoNum type="arabicPeriod"/>
            </a:pPr>
            <a:r>
              <a:rPr lang="en-US" dirty="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a:ea typeface="ＭＳ Ｐゴシック" pitchFamily="-107" charset="-128"/>
                <a:cs typeface="Verdana"/>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Animation</a:t>
            </a:r>
          </a:p>
          <a:p>
            <a:pPr marL="781050" indent="-609600">
              <a:buFontTx/>
              <a:buAutoNum type="arabicPeriod"/>
            </a:pPr>
            <a:r>
              <a:rPr lang="en-US" dirty="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xmlns:p14="http://schemas.microsoft.com/office/powerpoint/2010/mai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Choose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Screenshot</a:t>
            </a:r>
          </a:p>
          <a:p>
            <a:pPr marL="781050" indent="-609600">
              <a:buFontTx/>
              <a:buAutoNum type="arabicPeriod"/>
            </a:pPr>
            <a:r>
              <a:rPr lang="en-US" dirty="0">
                <a:ea typeface="ＭＳ Ｐゴシック" pitchFamily="-107" charset="-128"/>
                <a:cs typeface="Verdana"/>
              </a:rPr>
              <a:t>Complete the following dialogs.</a:t>
            </a:r>
          </a:p>
          <a:p>
            <a:pPr marL="781050" indent="-609600">
              <a:buFontTx/>
              <a:buAutoNum type="arabicPeriod"/>
            </a:pP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Save Animation</a:t>
            </a:r>
          </a:p>
          <a:p>
            <a:pPr marL="781050" indent="-609600">
              <a:buFontTx/>
              <a:buAutoNum type="arabicPeriod"/>
            </a:pPr>
            <a:r>
              <a:rPr lang="en-US" dirty="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xmlns:p14="http://schemas.microsoft.com/office/powerpoint/2010/mai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xmlns:p14="http://schemas.microsoft.com/office/powerpoint/2010/mai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All variables.</a:t>
            </a:r>
          </a:p>
          <a:p>
            <a:pPr marL="781050" indent="-609600">
              <a:buFontTx/>
              <a:buAutoNum type="arabicPeriod"/>
            </a:pPr>
            <a:r>
              <a:rPr lang="en-US" dirty="0">
                <a:ea typeface="ＭＳ Ｐゴシック" pitchFamily="-107" charset="-128"/>
              </a:rPr>
              <a:t>Go to last time step.</a:t>
            </a:r>
          </a:p>
          <a:p>
            <a:pPr marL="781050" indent="-609600">
              <a:buFontTx/>
              <a:buAutoNum type="arabicPeriod"/>
            </a:pPr>
            <a:r>
              <a:rPr lang="en-US" dirty="0">
                <a:latin typeface="Verdana"/>
                <a:ea typeface="ＭＳ Ｐゴシック" pitchFamily="-107" charset="-128"/>
                <a:cs typeface="Verdana"/>
              </a:rPr>
              <a:t>Edit</a:t>
            </a:r>
            <a:r>
              <a:rPr lang="en-US" dirty="0">
                <a:ea typeface="ＭＳ Ｐゴシック" pitchFamily="-107" charset="-128"/>
              </a:rPr>
              <a:t> → </a:t>
            </a:r>
            <a:r>
              <a:rPr lang="en-US" dirty="0">
                <a:latin typeface="Verdana"/>
                <a:ea typeface="ＭＳ Ｐゴシック" pitchFamily="-107" charset="-128"/>
                <a:cs typeface="Verdana"/>
              </a:rPr>
              <a:t>Find Data</a:t>
            </a:r>
            <a:r>
              <a:rPr lang="en-US" dirty="0">
                <a:ea typeface="ＭＳ Ｐゴシック" pitchFamily="-107" charset="-128"/>
              </a:rPr>
              <a:t>.</a:t>
            </a:r>
          </a:p>
          <a:p>
            <a:pPr marL="781050" indent="-609600">
              <a:buFontTx/>
              <a:buAutoNum type="arabicPeriod"/>
            </a:pPr>
            <a:r>
              <a:rPr lang="en-US" dirty="0">
                <a:ea typeface="ＭＳ Ｐゴシック" pitchFamily="-107" charset="-128"/>
              </a:rPr>
              <a:t>Top combo box: find </a:t>
            </a:r>
            <a:r>
              <a:rPr lang="en-US" dirty="0">
                <a:latin typeface="Verdana"/>
                <a:ea typeface="ＭＳ Ｐゴシック" pitchFamily="-107" charset="-128"/>
                <a:cs typeface="Verdana"/>
              </a:rPr>
              <a:t>Cells</a:t>
            </a:r>
            <a:r>
              <a:rPr lang="en-US" dirty="0">
                <a:ea typeface="ＭＳ Ｐゴシック" pitchFamily="-107" charset="-128"/>
              </a:rPr>
              <a:t>.</a:t>
            </a:r>
          </a:p>
          <a:p>
            <a:pPr marL="781050" indent="-609600">
              <a:buFontTx/>
              <a:buAutoNum type="arabicPeriod"/>
            </a:pPr>
            <a:r>
              <a:rPr lang="en-US" dirty="0">
                <a:ea typeface="ＭＳ Ｐゴシック" pitchFamily="-107" charset="-128"/>
              </a:rPr>
              <a:t>Next row: </a:t>
            </a:r>
            <a:r>
              <a:rPr lang="en-US" dirty="0">
                <a:latin typeface="Verdana"/>
                <a:ea typeface="ＭＳ Ｐゴシック" pitchFamily="-107" charset="-128"/>
                <a:cs typeface="Verdana"/>
              </a:rPr>
              <a:t>EQPS</a:t>
            </a:r>
            <a:r>
              <a:rPr lang="en-US" dirty="0">
                <a:ea typeface="ＭＳ Ｐゴシック" pitchFamily="-107" charset="-128"/>
              </a:rPr>
              <a:t>, is </a:t>
            </a:r>
            <a:r>
              <a:rPr lang="en-US" dirty="0">
                <a:latin typeface="Verdana"/>
                <a:ea typeface="ＭＳ Ｐゴシック" pitchFamily="-107" charset="-128"/>
                <a:cs typeface="Verdana"/>
              </a:rPr>
              <a:t>&gt;=</a:t>
            </a:r>
            <a:r>
              <a:rPr lang="en-US" dirty="0">
                <a:ea typeface="ＭＳ Ｐゴシック" pitchFamily="-107" charset="-128"/>
              </a:rPr>
              <a:t>, and </a:t>
            </a:r>
            <a:r>
              <a:rPr lang="en-US" dirty="0">
                <a:latin typeface="Verdana"/>
                <a:ea typeface="ＭＳ Ｐゴシック" pitchFamily="-107" charset="-128"/>
                <a:cs typeface="Verdana"/>
              </a:rPr>
              <a:t>1.5</a:t>
            </a:r>
            <a:r>
              <a:rPr lang="en-US" dirty="0">
                <a:ea typeface="ＭＳ Ｐゴシック" pitchFamily="-107" charset="-128"/>
              </a:rPr>
              <a:t>.</a:t>
            </a:r>
          </a:p>
          <a:p>
            <a:pPr marL="781050" indent="-60960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Run Selection Query</a:t>
            </a:r>
            <a:r>
              <a:rPr lang="en-US" dirty="0">
                <a:ea typeface="ＭＳ Ｐゴシック" pitchFamily="-107" charset="-128"/>
              </a:rPr>
              <a:t>.</a:t>
            </a:r>
          </a:p>
        </p:txBody>
      </p:sp>
      <p:pic>
        <p:nvPicPr>
          <p:cNvPr id="10"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xmlns:p14="http://schemas.microsoft.com/office/powerpoint/2010/mai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Query-Based Selection</a:t>
            </a:r>
          </a:p>
        </p:txBody>
      </p:sp>
      <p:pic>
        <p:nvPicPr>
          <p:cNvPr id="3" name="Picture 2" descr="FindDat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xmlns:p14="http://schemas.microsoft.com/office/powerpoint/2010/mai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a:ea typeface="ＭＳ Ｐゴシック" pitchFamily="-107" charset="-128"/>
              </a:rPr>
              <a:t>Surface Cell Selection</a:t>
            </a:r>
          </a:p>
          <a:p>
            <a:pPr marL="347472">
              <a:spcBef>
                <a:spcPts val="0"/>
              </a:spcBef>
              <a:buFontTx/>
              <a:buNone/>
            </a:pPr>
            <a:r>
              <a:rPr lang="en-US" sz="2400" dirty="0">
                <a:ea typeface="ＭＳ Ｐゴシック" pitchFamily="-107" charset="-128"/>
              </a:rPr>
              <a:t>(shortcut: s)</a:t>
            </a:r>
          </a:p>
          <a:p>
            <a:pPr>
              <a:spcBef>
                <a:spcPct val="60000"/>
              </a:spcBef>
              <a:buFontTx/>
              <a:buNone/>
            </a:pPr>
            <a:r>
              <a:rPr lang="en-US" sz="2400" dirty="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a:ea typeface="ＭＳ Ｐゴシック" pitchFamily="-107" charset="-128"/>
              </a:rPr>
              <a:t>Through Cell Selection</a:t>
            </a:r>
          </a:p>
          <a:p>
            <a:pPr>
              <a:spcBef>
                <a:spcPts val="0"/>
              </a:spcBef>
              <a:buFontTx/>
              <a:buNone/>
            </a:pPr>
            <a:r>
              <a:rPr lang="en-US" sz="2400" dirty="0">
                <a:ea typeface="ＭＳ Ｐゴシック" pitchFamily="-107" charset="-128"/>
              </a:rPr>
              <a:t>(shortcut: f)</a:t>
            </a:r>
          </a:p>
          <a:p>
            <a:pPr>
              <a:spcBef>
                <a:spcPct val="60000"/>
              </a:spcBef>
              <a:buFontTx/>
              <a:buNone/>
            </a:pPr>
            <a:r>
              <a:rPr lang="en-US" sz="2400" dirty="0">
                <a:ea typeface="ＭＳ Ｐゴシック" pitchFamily="-107" charset="-128"/>
              </a:rPr>
              <a:t>Through Point Selection</a:t>
            </a:r>
          </a:p>
          <a:p>
            <a:pPr>
              <a:spcBef>
                <a:spcPts val="0"/>
              </a:spcBef>
              <a:buFontTx/>
              <a:buNone/>
            </a:pPr>
            <a:r>
              <a:rPr lang="en-US" sz="2400" dirty="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Cells (polygon)</a:t>
            </a:r>
          </a:p>
          <a:p>
            <a:pPr>
              <a:spcBef>
                <a:spcPct val="60000"/>
              </a:spcBef>
              <a:buFontTx/>
              <a:buNone/>
            </a:pPr>
            <a:r>
              <a:rPr lang="en-US" sz="2400" dirty="0">
                <a:ea typeface="ＭＳ Ｐゴシック" pitchFamily="-107" charset="-128"/>
              </a:rPr>
              <a:t>Select Points (polygon)</a:t>
            </a:r>
          </a:p>
          <a:p>
            <a:pPr>
              <a:spcBef>
                <a:spcPct val="60000"/>
              </a:spcBef>
              <a:buFontTx/>
              <a:buNone/>
            </a:pPr>
            <a:r>
              <a:rPr lang="en-US" sz="2400" dirty="0">
                <a:ea typeface="ＭＳ Ｐゴシック" pitchFamily="-107" charset="-128"/>
              </a:rPr>
              <a:t>Block Selection</a:t>
            </a:r>
          </a:p>
          <a:p>
            <a:pPr>
              <a:spcBef>
                <a:spcPts val="0"/>
              </a:spcBef>
              <a:buFontTx/>
              <a:buNone/>
            </a:pPr>
            <a:r>
              <a:rPr lang="en-US" sz="2400" dirty="0">
                <a:ea typeface="ＭＳ Ｐゴシック" pitchFamily="-107" charset="-128"/>
              </a:rPr>
              <a:t>(shortcut: b)</a:t>
            </a:r>
          </a:p>
          <a:p>
            <a:pPr>
              <a:spcBef>
                <a:spcPct val="60000"/>
              </a:spcBef>
              <a:buFontTx/>
              <a:buNone/>
            </a:pPr>
            <a:r>
              <a:rPr lang="en-US" sz="2400" dirty="0">
                <a:ea typeface="ＭＳ Ｐゴシック" pitchFamily="-107" charset="-128"/>
              </a:rPr>
              <a:t>Interactively Select Cells</a:t>
            </a:r>
          </a:p>
          <a:p>
            <a:pPr>
              <a:spcBef>
                <a:spcPct val="60000"/>
              </a:spcBef>
              <a:buFontTx/>
              <a:buNone/>
            </a:pPr>
            <a:r>
              <a:rPr lang="en-US" sz="2400" dirty="0">
                <a:ea typeface="ＭＳ Ｐゴシック" pitchFamily="-107" charset="-128"/>
              </a:rPr>
              <a:t>Interactively Select Points</a:t>
            </a:r>
          </a:p>
          <a:p>
            <a:pPr>
              <a:spcBef>
                <a:spcPct val="60000"/>
              </a:spcBef>
              <a:buFontTx/>
              <a:buNone/>
            </a:pPr>
            <a:r>
              <a:rPr lang="en-US" sz="2400" dirty="0">
                <a:ea typeface="ＭＳ Ｐゴシック" pitchFamily="-107" charset="-128"/>
              </a:rPr>
              <a:t>Hover Point Query</a:t>
            </a:r>
          </a:p>
          <a:p>
            <a:pPr>
              <a:spcBef>
                <a:spcPct val="60000"/>
              </a:spcBef>
              <a:buFontTx/>
              <a:buNone/>
            </a:pPr>
            <a:r>
              <a:rPr lang="en-US" sz="2400" dirty="0">
                <a:ea typeface="ＭＳ Ｐゴシック" pitchFamily="-107" charset="-128"/>
              </a:rPr>
              <a:t>Hover Cell Query</a:t>
            </a:r>
          </a:p>
        </p:txBody>
      </p:sp>
      <p:pic>
        <p:nvPicPr>
          <p:cNvPr id="148482"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53000" y="22860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953000" y="17526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977397" y="4961965"/>
            <a:ext cx="432778" cy="432778"/>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980407" y="5562017"/>
            <a:ext cx="429768" cy="429768"/>
          </a:xfrm>
          <a:prstGeom prst="rect">
            <a:avLst/>
          </a:prstGeom>
        </p:spPr>
      </p:pic>
    </p:spTree>
    <p:extLst>
      <p:ext uri="{BB962C8B-B14F-4D97-AF65-F5344CB8AC3E}">
        <p14:creationId xmlns:p14="http://schemas.microsoft.com/office/powerpoint/2010/main" val="115438199"/>
      </p:ext>
    </p:extLst>
  </p:cSld>
  <p:clrMapOvr>
    <a:masterClrMapping/>
  </p:clrMapOvr>
  <p:transition xmlns:p14="http://schemas.microsoft.com/office/powerpoint/2010/mai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Find Data</a:t>
            </a:r>
            <a:r>
              <a:rPr lang="en-US" dirty="0">
                <a:ea typeface="ＭＳ Ｐゴシック" pitchFamily="-107" charset="-128"/>
              </a:rPr>
              <a:t>.</a:t>
            </a:r>
          </a:p>
          <a:p>
            <a:pPr marL="685800" indent="-514350">
              <a:buFontTx/>
              <a:buAutoNum type="arabicPeriod"/>
            </a:pPr>
            <a:r>
              <a:rPr lang="en-US" dirty="0">
                <a:ea typeface="ＭＳ Ｐゴシック" pitchFamily="-107" charset="-128"/>
              </a:rPr>
              <a:t>Make various brush selections.</a:t>
            </a:r>
          </a:p>
          <a:p>
            <a:pPr marL="685800" indent="-514350">
              <a:buFontTx/>
              <a:buAutoNum type="arabicPeriod"/>
            </a:pPr>
            <a:r>
              <a:rPr lang="en-US" dirty="0">
                <a:ea typeface="ＭＳ Ｐゴシック" pitchFamily="-107" charset="-128"/>
              </a:rPr>
              <a:t>Observe results in the </a:t>
            </a:r>
            <a:r>
              <a:rPr lang="en-US" dirty="0">
                <a:latin typeface="Verdana"/>
                <a:ea typeface="ＭＳ Ｐゴシック" pitchFamily="-107" charset="-128"/>
                <a:cs typeface="Verdana"/>
              </a:rPr>
              <a:t>Find Data</a:t>
            </a:r>
            <a:r>
              <a:rPr lang="en-US" dirty="0">
                <a:ea typeface="ＭＳ Ｐゴシック" pitchFamily="-107" charset="-128"/>
              </a:rPr>
              <a:t> dialog box.</a:t>
            </a:r>
          </a:p>
          <a:p>
            <a:pPr marL="685800" indent="-514350">
              <a:buFontTx/>
              <a:buAutoNum type="arabicPeriod"/>
            </a:pPr>
            <a:r>
              <a:rPr lang="en-US" dirty="0">
                <a:ea typeface="ＭＳ Ｐゴシック" pitchFamily="-107" charset="-128"/>
              </a:rPr>
              <a:t>Play with the </a:t>
            </a:r>
            <a:r>
              <a:rPr lang="en-US" dirty="0">
                <a:latin typeface="Verdana"/>
                <a:ea typeface="ＭＳ Ｐゴシック" pitchFamily="-107" charset="-128"/>
                <a:cs typeface="Verdana"/>
              </a:rPr>
              <a:t>Invert Selection </a:t>
            </a:r>
            <a:r>
              <a:rPr lang="en-US" dirty="0">
                <a:ea typeface="ＭＳ Ｐゴシック" pitchFamily="-107" charset="-128"/>
              </a:rPr>
              <a:t>and </a:t>
            </a:r>
            <a:r>
              <a:rPr lang="en-US" dirty="0">
                <a:latin typeface="Verdana"/>
                <a:ea typeface="ＭＳ Ｐゴシック" pitchFamily="-107" charset="-128"/>
                <a:cs typeface="Verdana"/>
              </a:rPr>
              <a:t>Show Frustum </a:t>
            </a:r>
            <a:r>
              <a:rPr lang="en-US" dirty="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xmlns:p14="http://schemas.microsoft.com/office/powerpoint/2010/mai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a:ea typeface="ＭＳ Ｐゴシック" pitchFamily="-107" charset="-128"/>
              </a:rPr>
              <a:t>Make a Select Cells Through </a:t>
            </a:r>
          </a:p>
          <a:p>
            <a:pPr marL="685800" indent="-51435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Show Frustum </a:t>
            </a:r>
            <a:r>
              <a:rPr lang="en-US" dirty="0">
                <a:ea typeface="ＭＳ Ｐゴシック" pitchFamily="-107" charset="-128"/>
              </a:rPr>
              <a:t>in </a:t>
            </a:r>
            <a:r>
              <a:rPr lang="en-US" dirty="0">
                <a:latin typeface="Verdana"/>
                <a:ea typeface="ＭＳ Ｐゴシック" pitchFamily="-107" charset="-128"/>
                <a:cs typeface="Verdana"/>
              </a:rPr>
              <a:t>Find Data</a:t>
            </a:r>
            <a:r>
              <a:rPr lang="en-US" dirty="0">
                <a:ea typeface="ＭＳ Ｐゴシック" pitchFamily="-107" charset="-128"/>
              </a:rPr>
              <a:t>.      Rotate 3D view.</a:t>
            </a:r>
          </a:p>
          <a:p>
            <a:pPr marL="685800" indent="-514350">
              <a:buFontTx/>
              <a:buAutoNum type="arabicPeriod"/>
            </a:pPr>
            <a:r>
              <a:rPr lang="en-US" dirty="0">
                <a:ea typeface="ＭＳ Ｐゴシック" pitchFamily="-107" charset="-128"/>
              </a:rPr>
              <a:t>Play</a:t>
            </a:r>
          </a:p>
          <a:p>
            <a:pPr marL="685800" indent="-514350">
              <a:buFontTx/>
              <a:buAutoNum type="arabicPeriod"/>
            </a:pPr>
            <a:r>
              <a:rPr lang="en-US" dirty="0">
                <a:ea typeface="ＭＳ Ｐゴシック" pitchFamily="-107" charset="-128"/>
              </a:rPr>
              <a:t>Hit </a:t>
            </a:r>
            <a:r>
              <a:rPr lang="en-US" dirty="0">
                <a:latin typeface="Verdana"/>
                <a:ea typeface="ＭＳ Ｐゴシック" pitchFamily="-107" charset="-128"/>
                <a:cs typeface="Verdana"/>
              </a:rPr>
              <a:t>Freeze Selection </a:t>
            </a:r>
            <a:r>
              <a:rPr lang="en-US" dirty="0">
                <a:ea typeface="ＭＳ Ｐゴシック" pitchFamily="-107" charset="-128"/>
              </a:rPr>
              <a:t>in </a:t>
            </a:r>
            <a:r>
              <a:rPr lang="en-US" dirty="0">
                <a:latin typeface="Verdana"/>
                <a:ea typeface="ＭＳ Ｐゴシック" pitchFamily="-107" charset="-128"/>
                <a:cs typeface="Verdana"/>
              </a:rPr>
              <a:t>Find Data</a:t>
            </a:r>
            <a:r>
              <a:rPr lang="en-US" dirty="0">
                <a:ea typeface="ＭＳ Ｐゴシック" pitchFamily="-107" charset="-128"/>
              </a:rPr>
              <a:t>.</a:t>
            </a:r>
          </a:p>
          <a:p>
            <a:pPr marL="685800" indent="-514350">
              <a:buFontTx/>
              <a:buAutoNum type="arabicPeriod"/>
            </a:pPr>
            <a:r>
              <a:rPr lang="en-US" dirty="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xmlns:p14="http://schemas.microsoft.com/office/powerpoint/2010/mai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Labels</a:t>
            </a:r>
          </a:p>
        </p:txBody>
      </p:sp>
      <p:sp>
        <p:nvSpPr>
          <p:cNvPr id="3" name="Content Placeholder 2"/>
          <p:cNvSpPr>
            <a:spLocks noGrp="1"/>
          </p:cNvSpPr>
          <p:nvPr>
            <p:ph idx="1"/>
          </p:nvPr>
        </p:nvSpPr>
        <p:spPr/>
        <p:txBody>
          <a:bodyPr/>
          <a:lstStyle/>
          <a:p>
            <a:pPr marL="685800" indent="-514350">
              <a:buFont typeface="+mj-lt"/>
              <a:buAutoNum type="arabicPeriod"/>
            </a:pPr>
            <a:r>
              <a:rPr lang="en-US" dirty="0"/>
              <a:t>Go to the last time step.</a:t>
            </a:r>
          </a:p>
          <a:p>
            <a:pPr marL="685800" indent="-514350">
              <a:buFont typeface="+mj-lt"/>
              <a:buAutoNum type="arabicPeriod"/>
            </a:pPr>
            <a:r>
              <a:rPr lang="en-US" dirty="0"/>
              <a:t>Open </a:t>
            </a:r>
            <a:r>
              <a:rPr lang="en-US" dirty="0">
                <a:latin typeface="Verdana"/>
                <a:cs typeface="Verdana"/>
              </a:rPr>
              <a:t>Find Data</a:t>
            </a:r>
            <a:r>
              <a:rPr lang="en-US" dirty="0"/>
              <a:t>.</a:t>
            </a:r>
          </a:p>
          <a:p>
            <a:pPr marL="685800" indent="-514350">
              <a:buFont typeface="+mj-lt"/>
              <a:buAutoNum type="arabicPeriod"/>
            </a:pPr>
            <a:r>
              <a:rPr lang="en-US" dirty="0"/>
              <a:t>Create query </a:t>
            </a:r>
            <a:r>
              <a:rPr lang="en-US" dirty="0">
                <a:latin typeface="Verdana"/>
                <a:cs typeface="Verdana"/>
              </a:rPr>
              <a:t>Global ID is min</a:t>
            </a:r>
            <a:r>
              <a:rPr lang="en-US" dirty="0"/>
              <a:t>. Click </a:t>
            </a:r>
            <a:r>
              <a:rPr lang="en-US" dirty="0">
                <a:latin typeface="Verdana"/>
                <a:cs typeface="Verdana"/>
              </a:rPr>
              <a:t>Run Selection Query</a:t>
            </a:r>
            <a:r>
              <a:rPr lang="en-US" dirty="0"/>
              <a:t>.</a:t>
            </a:r>
          </a:p>
          <a:p>
            <a:pPr marL="685800" indent="-514350">
              <a:buFont typeface="+mj-lt"/>
              <a:buAutoNum type="arabicPeriod"/>
            </a:pPr>
            <a:r>
              <a:rPr lang="en-US" dirty="0"/>
              <a:t>In the </a:t>
            </a:r>
            <a:r>
              <a:rPr lang="en-US" dirty="0">
                <a:latin typeface="Verdana"/>
                <a:cs typeface="Verdana"/>
              </a:rPr>
              <a:t>Cell Labels</a:t>
            </a:r>
            <a:r>
              <a:rPr lang="en-US" dirty="0"/>
              <a:t> chooser, select </a:t>
            </a:r>
            <a:r>
              <a:rPr lang="en-US" dirty="0">
                <a:latin typeface="Verdana"/>
                <a:cs typeface="Verdana"/>
              </a:rPr>
              <a:t>EQPS</a:t>
            </a:r>
            <a:r>
              <a:rPr lang="en-US" dirty="0"/>
              <a:t>.</a:t>
            </a:r>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xmlns:p14="http://schemas.microsoft.com/office/powerpoint/2010/mai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a:ea typeface="ＭＳ Ｐゴシック" pitchFamily="-107" charset="-128"/>
              </a:rPr>
              <a:t>Started in 2000 as collaborative effort between Los Alamos National Laboratories and </a:t>
            </a:r>
            <a:r>
              <a:rPr lang="en-US" sz="2400" dirty="0" err="1">
                <a:ea typeface="ＭＳ Ｐゴシック" pitchFamily="-107" charset="-128"/>
              </a:rPr>
              <a:t>Kitware</a:t>
            </a:r>
            <a:r>
              <a:rPr lang="en-US" sz="2400" dirty="0">
                <a:ea typeface="ＭＳ Ｐゴシック" pitchFamily="-107" charset="-128"/>
              </a:rPr>
              <a:t> Inc. Sandia has been a major contributor since 2005.</a:t>
            </a:r>
          </a:p>
          <a:p>
            <a:pPr lvl="1"/>
            <a:r>
              <a:rPr lang="en-US" sz="2400" dirty="0">
                <a:ea typeface="ＭＳ Ｐゴシック" pitchFamily="-107" charset="-128"/>
              </a:rPr>
              <a:t>ParaView 0.6 released October 2002.</a:t>
            </a:r>
          </a:p>
          <a:p>
            <a:r>
              <a:rPr lang="en-US" sz="2400" dirty="0">
                <a:ea typeface="ＭＳ Ｐゴシック" pitchFamily="-107" charset="-128"/>
              </a:rPr>
              <a:t>Paraview 3.0 release in May 2007.</a:t>
            </a:r>
          </a:p>
          <a:p>
            <a:pPr lvl="1"/>
            <a:r>
              <a:rPr lang="en-US" sz="2200" dirty="0">
                <a:ea typeface="ＭＳ Ｐゴシック" pitchFamily="-107" charset="-128"/>
              </a:rPr>
              <a:t>GUI rewritten to be more user friendly and powerful.</a:t>
            </a:r>
          </a:p>
          <a:p>
            <a:r>
              <a:rPr lang="en-US" sz="2400" dirty="0">
                <a:ea typeface="ＭＳ Ｐゴシック" pitchFamily="-107" charset="-128"/>
              </a:rPr>
              <a:t>ParaView 4.0 released in June 2013.</a:t>
            </a:r>
          </a:p>
          <a:p>
            <a:pPr lvl="1"/>
            <a:r>
              <a:rPr lang="en-US" sz="2200" dirty="0">
                <a:ea typeface="ＭＳ Ｐゴシック" pitchFamily="-107" charset="-128"/>
              </a:rPr>
              <a:t>Properties panel redesign for smoother interaction.</a:t>
            </a:r>
          </a:p>
          <a:p>
            <a:r>
              <a:rPr lang="en-US" sz="2400" dirty="0">
                <a:ea typeface="ＭＳ Ｐゴシック" pitchFamily="-107" charset="-128"/>
              </a:rPr>
              <a:t>ParaView 5.0 released in January 2016.</a:t>
            </a:r>
          </a:p>
          <a:p>
            <a:pPr lvl="1"/>
            <a:r>
              <a:rPr lang="en-US" sz="2200" dirty="0">
                <a:ea typeface="ＭＳ Ｐゴシック" pitchFamily="-107" charset="-128"/>
              </a:rPr>
              <a:t>Updated to OpenGL 3.2 features. Huge performance improvements.</a:t>
            </a:r>
          </a:p>
        </p:txBody>
      </p:sp>
    </p:spTree>
  </p:cSld>
  <p:clrMapOvr>
    <a:masterClrMapping/>
  </p:clrMapOvr>
  <p:transition xmlns:p14="http://schemas.microsoft.com/office/powerpoint/2010/mai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Labels</a:t>
            </a:r>
          </a:p>
        </p:txBody>
      </p:sp>
      <p:sp>
        <p:nvSpPr>
          <p:cNvPr id="3" name="Content Placeholder 2"/>
          <p:cNvSpPr>
            <a:spLocks noGrp="1"/>
          </p:cNvSpPr>
          <p:nvPr>
            <p:ph idx="1"/>
          </p:nvPr>
        </p:nvSpPr>
        <p:spPr/>
        <p:txBody>
          <a:bodyPr/>
          <a:lstStyle/>
          <a:p>
            <a:pPr marL="685800" indent="-514350">
              <a:buFont typeface="+mj-lt"/>
              <a:buAutoNum type="arabicPeriod"/>
            </a:pPr>
            <a:r>
              <a:rPr lang="en-US" dirty="0"/>
              <a:t>Go to the last time step.</a:t>
            </a:r>
          </a:p>
          <a:p>
            <a:pPr marL="685800" indent="-514350">
              <a:buFont typeface="+mj-lt"/>
              <a:buAutoNum type="arabicPeriod"/>
            </a:pPr>
            <a:r>
              <a:rPr lang="en-US" dirty="0"/>
              <a:t>Open </a:t>
            </a:r>
            <a:r>
              <a:rPr lang="en-US" dirty="0">
                <a:latin typeface="Verdana"/>
                <a:cs typeface="Verdana"/>
              </a:rPr>
              <a:t>Find Data</a:t>
            </a:r>
            <a:r>
              <a:rPr lang="en-US" dirty="0"/>
              <a:t>.</a:t>
            </a:r>
          </a:p>
          <a:p>
            <a:pPr marL="685800" indent="-514350">
              <a:buFont typeface="+mj-lt"/>
              <a:buAutoNum type="arabicPeriod"/>
            </a:pPr>
            <a:r>
              <a:rPr lang="en-US" dirty="0"/>
              <a:t>Create query </a:t>
            </a:r>
            <a:r>
              <a:rPr lang="en-US" dirty="0">
                <a:latin typeface="Verdana"/>
                <a:cs typeface="Verdana"/>
              </a:rPr>
              <a:t>Global ID is min</a:t>
            </a:r>
            <a:r>
              <a:rPr lang="en-US" dirty="0"/>
              <a:t>. Click </a:t>
            </a:r>
            <a:r>
              <a:rPr lang="en-US" dirty="0">
                <a:latin typeface="Verdana"/>
                <a:cs typeface="Verdana"/>
              </a:rPr>
              <a:t>Run Selection Query</a:t>
            </a:r>
            <a:r>
              <a:rPr lang="en-US" dirty="0"/>
              <a:t>.</a:t>
            </a:r>
          </a:p>
          <a:p>
            <a:pPr marL="685800" indent="-514350">
              <a:buFont typeface="+mj-lt"/>
              <a:buAutoNum type="arabicPeriod"/>
            </a:pPr>
            <a:r>
              <a:rPr lang="en-US" dirty="0"/>
              <a:t>In the </a:t>
            </a:r>
            <a:r>
              <a:rPr lang="en-US" dirty="0">
                <a:latin typeface="Verdana"/>
                <a:cs typeface="Verdana"/>
              </a:rPr>
              <a:t>Cell Labels</a:t>
            </a:r>
            <a:r>
              <a:rPr lang="en-US" dirty="0"/>
              <a:t> chooser, select </a:t>
            </a:r>
            <a:r>
              <a:rPr lang="en-US" dirty="0">
                <a:latin typeface="Verdana"/>
                <a:cs typeface="Verdana"/>
              </a:rPr>
              <a:t>EQPS</a:t>
            </a:r>
            <a:r>
              <a:rPr lang="en-US" dirty="0"/>
              <a:t>.</a:t>
            </a:r>
          </a:p>
          <a:p>
            <a:pPr marL="685800" indent="-514350">
              <a:buFont typeface="+mj-lt"/>
              <a:buAutoNum type="arabicPeriod"/>
            </a:pPr>
            <a:r>
              <a:rPr lang="en-US" dirty="0"/>
              <a:t>When you are done, turn off the </a:t>
            </a:r>
            <a:r>
              <a:rPr lang="en-US" dirty="0">
                <a:latin typeface="Verdana" panose="020B0604030504040204" pitchFamily="34" charset="0"/>
                <a:ea typeface="Verdana" panose="020B0604030504040204" pitchFamily="34" charset="0"/>
                <a:cs typeface="Verdana" panose="020B0604030504040204" pitchFamily="34" charset="0"/>
              </a:rPr>
              <a:t>EQPS</a:t>
            </a:r>
            <a:r>
              <a:rPr lang="en-US" dirty="0"/>
              <a:t> labels.</a:t>
            </a:r>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968811702"/>
      </p:ext>
    </p:extLst>
  </p:cSld>
  <p:clrMapOvr>
    <a:masterClrMapping/>
  </p:clrMapOvr>
  <p:transition xmlns:p14="http://schemas.microsoft.com/office/powerpoint/2010/mai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a:t>.</a:t>
            </a:r>
          </a:p>
          <a:p>
            <a:pPr marL="685800" indent="-514350">
              <a:buFontTx/>
              <a:buAutoNum type="arabicPeriod"/>
            </a:pPr>
            <a:r>
              <a:rPr lang="en-US" dirty="0"/>
              <a:t>Create query </a:t>
            </a:r>
            <a:r>
              <a:rPr lang="en-US" dirty="0">
                <a:latin typeface="Verdana"/>
                <a:cs typeface="Verdana"/>
              </a:rPr>
              <a:t>EQPS is max</a:t>
            </a:r>
            <a:r>
              <a:rPr lang="en-US" dirty="0"/>
              <a:t>. Click </a:t>
            </a:r>
            <a:r>
              <a:rPr lang="en-US" dirty="0">
                <a:latin typeface="Verdana"/>
                <a:cs typeface="Verdana"/>
              </a:rPr>
              <a:t>Run Selection Query</a:t>
            </a:r>
            <a:r>
              <a:rPr lang="en-US" dirty="0"/>
              <a:t>.</a:t>
            </a:r>
          </a:p>
          <a:p>
            <a:pPr marL="685800" indent="-51435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Plot Selection Over Time</a:t>
            </a:r>
          </a:p>
          <a:p>
            <a:pPr marL="685800" indent="-514350">
              <a:buFontTx/>
              <a:buAutoNum type="arabicPeriod"/>
            </a:pPr>
            <a:r>
              <a:rPr lang="en-US" dirty="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xmlns:p14="http://schemas.microsoft.com/office/powerpoint/2010/mai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xmlns:p14="http://schemas.microsoft.com/office/powerpoint/2010/mai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can.ex2.  Load all variables.</a:t>
            </a:r>
          </a:p>
          <a:p>
            <a:pPr marL="781050" indent="-609600">
              <a:buFontTx/>
              <a:buAutoNum type="arabicPeriod"/>
            </a:pPr>
            <a:r>
              <a:rPr lang="en-US" dirty="0">
                <a:ea typeface="ＭＳ Ｐゴシック" pitchFamily="-107" charset="-128"/>
              </a:rPr>
              <a:t>Perform a sizeable selection.</a:t>
            </a:r>
          </a:p>
          <a:p>
            <a:pPr marL="781050" indent="-609600">
              <a:buFontTx/>
              <a:buAutoNum type="arabicPeriod"/>
            </a:pPr>
            <a:r>
              <a:rPr lang="en-US" dirty="0">
                <a:ea typeface="ＭＳ Ｐゴシック" pitchFamily="-107" charset="-128"/>
              </a:rPr>
              <a:t>Add the extract selection filter.</a:t>
            </a:r>
            <a:endParaRPr lang="en-US" dirty="0">
              <a:latin typeface="Verdana"/>
              <a:ea typeface="ＭＳ Ｐゴシック" pitchFamily="-107" charset="-128"/>
              <a:cs typeface="Verdana"/>
            </a:endParaRPr>
          </a:p>
          <a:p>
            <a:pPr marL="781050" indent="-609600">
              <a:buFontTx/>
              <a:buAutoNum type="arabicPeriod"/>
            </a:pPr>
            <a:r>
              <a:rPr lang="en-US" dirty="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xmlns:p14="http://schemas.microsoft.com/office/powerpoint/2010/mai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xmlns:p14="http://schemas.microsoft.com/office/powerpoint/2010/mai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665177979"/>
      </p:ext>
    </p:extLst>
  </p:cSld>
  <p:clrMapOvr>
    <a:masterClrMapping/>
  </p:clrMapOvr>
  <p:transition xmlns:p14="http://schemas.microsoft.com/office/powerpoint/2010/mai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a:ea typeface="ＭＳ Ｐゴシック" pitchFamily="-107" charset="-128"/>
                <a:cs typeface="Verdana"/>
              </a:rPr>
              <a:t>S</a:t>
            </a:r>
            <a:r>
              <a:rPr lang="en-US" sz="2800" dirty="0">
                <a:latin typeface="Verdana"/>
                <a:ea typeface="ＭＳ Ｐゴシック" pitchFamily="-107" charset="-128"/>
                <a:cs typeface="Verdana"/>
              </a:rPr>
              <a:t>ources</a:t>
            </a:r>
            <a:r>
              <a:rPr lang="en-US" sz="2800" dirty="0">
                <a:ea typeface="ＭＳ Ｐゴシック" pitchFamily="-107" charset="-128"/>
              </a:rPr>
              <a:t> → </a:t>
            </a:r>
            <a:r>
              <a:rPr lang="en-US" sz="2800" dirty="0">
                <a:latin typeface="Verdana"/>
                <a:ea typeface="ＭＳ Ｐゴシック" pitchFamily="-107" charset="-128"/>
                <a:cs typeface="Verdana"/>
              </a:rPr>
              <a:t>Sphere</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animation view visible.</a:t>
            </a:r>
          </a:p>
          <a:p>
            <a:pPr marL="781050" indent="-609600">
              <a:buFontTx/>
              <a:buAutoNum type="arabicPeriod"/>
            </a:pPr>
            <a:r>
              <a:rPr lang="en-US" sz="2800" dirty="0">
                <a:ea typeface="ＭＳ Ｐゴシック" pitchFamily="-107" charset="-128"/>
              </a:rPr>
              <a:t>Change </a:t>
            </a:r>
            <a:r>
              <a:rPr lang="en-US" sz="2800" dirty="0">
                <a:latin typeface="Verdana"/>
                <a:ea typeface="ＭＳ Ｐゴシック" pitchFamily="-107" charset="-128"/>
                <a:cs typeface="Verdana"/>
              </a:rPr>
              <a:t>No. Frames</a:t>
            </a:r>
            <a:r>
              <a:rPr lang="en-US" sz="2800" dirty="0">
                <a:ea typeface="ＭＳ Ｐゴシック" pitchFamily="-107" charset="-128"/>
              </a:rPr>
              <a:t> to 50.</a:t>
            </a:r>
          </a:p>
          <a:p>
            <a:pPr marL="781050" indent="-609600">
              <a:buFontTx/>
              <a:buAutoNum type="arabicPeriod"/>
            </a:pPr>
            <a:r>
              <a:rPr lang="en-US" sz="2800" dirty="0">
                <a:ea typeface="ＭＳ Ｐゴシック" pitchFamily="-107" charset="-128"/>
              </a:rPr>
              <a:t>Select </a:t>
            </a:r>
            <a:r>
              <a:rPr lang="en-US" sz="2800" dirty="0">
                <a:latin typeface="Verdana"/>
                <a:ea typeface="ＭＳ Ｐゴシック" pitchFamily="-107" charset="-128"/>
                <a:cs typeface="Verdana"/>
              </a:rPr>
              <a:t>Sphere1</a:t>
            </a:r>
            <a:r>
              <a:rPr lang="en-US" sz="2800" dirty="0">
                <a:ea typeface="ＭＳ Ｐゴシック" pitchFamily="-107" charset="-128"/>
              </a:rPr>
              <a:t>, </a:t>
            </a:r>
            <a:r>
              <a:rPr lang="en-US" sz="2800" dirty="0">
                <a:latin typeface="Verdana"/>
                <a:ea typeface="ＭＳ Ｐゴシック" pitchFamily="-107" charset="-128"/>
                <a:cs typeface="Verdana"/>
              </a:rPr>
              <a:t>Start Theta</a:t>
            </a:r>
            <a:r>
              <a:rPr lang="en-US" sz="2800" dirty="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xmlns:p14="http://schemas.microsoft.com/office/powerpoint/2010/mai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a:ea typeface="ＭＳ Ｐゴシック" pitchFamily="-107" charset="-128"/>
                <a:cs typeface="Verdana"/>
              </a:rPr>
              <a:t>S</a:t>
            </a:r>
            <a:r>
              <a:rPr lang="en-US" sz="2800" dirty="0">
                <a:latin typeface="Verdana"/>
                <a:ea typeface="ＭＳ Ｐゴシック" pitchFamily="-107" charset="-128"/>
                <a:cs typeface="Verdana"/>
              </a:rPr>
              <a:t>ources</a:t>
            </a:r>
            <a:r>
              <a:rPr lang="en-US" sz="2800" dirty="0">
                <a:ea typeface="ＭＳ Ｐゴシック" pitchFamily="-107" charset="-128"/>
              </a:rPr>
              <a:t> → </a:t>
            </a:r>
            <a:r>
              <a:rPr lang="en-US" sz="2800" dirty="0">
                <a:latin typeface="Verdana"/>
                <a:ea typeface="ＭＳ Ｐゴシック" pitchFamily="-107" charset="-128"/>
                <a:cs typeface="Verdana"/>
              </a:rPr>
              <a:t>Sphere</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animation view visible.</a:t>
            </a:r>
          </a:p>
          <a:p>
            <a:pPr marL="781050" indent="-609600">
              <a:buFontTx/>
              <a:buAutoNum type="arabicPeriod"/>
            </a:pPr>
            <a:r>
              <a:rPr lang="en-US" sz="2800" dirty="0">
                <a:ea typeface="ＭＳ Ｐゴシック" pitchFamily="-107" charset="-128"/>
              </a:rPr>
              <a:t>Change </a:t>
            </a:r>
            <a:r>
              <a:rPr lang="en-US" sz="2800" dirty="0">
                <a:latin typeface="Verdana"/>
                <a:ea typeface="ＭＳ Ｐゴシック" pitchFamily="-107" charset="-128"/>
                <a:cs typeface="Verdana"/>
              </a:rPr>
              <a:t>No. Frames</a:t>
            </a:r>
            <a:r>
              <a:rPr lang="en-US" sz="2800" dirty="0">
                <a:ea typeface="ＭＳ Ｐゴシック" pitchFamily="-107" charset="-128"/>
              </a:rPr>
              <a:t> to 50.</a:t>
            </a:r>
          </a:p>
          <a:p>
            <a:pPr marL="781050" indent="-609600">
              <a:buFontTx/>
              <a:buAutoNum type="arabicPeriod"/>
            </a:pPr>
            <a:r>
              <a:rPr lang="en-US" sz="2800" dirty="0">
                <a:ea typeface="ＭＳ Ｐゴシック" pitchFamily="-107" charset="-128"/>
              </a:rPr>
              <a:t>Select </a:t>
            </a:r>
            <a:r>
              <a:rPr lang="en-US" sz="2800" dirty="0">
                <a:latin typeface="Verdana"/>
                <a:ea typeface="ＭＳ Ｐゴシック" pitchFamily="-107" charset="-128"/>
                <a:cs typeface="Verdana"/>
              </a:rPr>
              <a:t>Sphere1</a:t>
            </a:r>
            <a:r>
              <a:rPr lang="en-US" sz="2800" dirty="0">
                <a:ea typeface="ＭＳ Ｐゴシック" pitchFamily="-107" charset="-128"/>
              </a:rPr>
              <a:t>, </a:t>
            </a:r>
            <a:r>
              <a:rPr lang="en-US" sz="2800" dirty="0">
                <a:latin typeface="Verdana"/>
                <a:ea typeface="ＭＳ Ｐゴシック" pitchFamily="-107" charset="-128"/>
                <a:cs typeface="Verdana"/>
              </a:rPr>
              <a:t>Start Theta</a:t>
            </a:r>
            <a:r>
              <a:rPr lang="en-US" sz="2800" dirty="0">
                <a:ea typeface="ＭＳ Ｐゴシック" pitchFamily="-107" charset="-128"/>
              </a:rPr>
              <a:t>, press</a:t>
            </a:r>
          </a:p>
          <a:p>
            <a:pPr marL="781050" indent="-609600">
              <a:buFontTx/>
              <a:buAutoNum type="arabicPeriod"/>
            </a:pPr>
            <a:r>
              <a:rPr lang="en-US" sz="2800" dirty="0">
                <a:ea typeface="ＭＳ Ｐゴシック" pitchFamily="-107" charset="-128"/>
              </a:rPr>
              <a:t>Double-click </a:t>
            </a:r>
            <a:r>
              <a:rPr lang="en-US" sz="2800" dirty="0">
                <a:latin typeface="Verdana"/>
                <a:ea typeface="ＭＳ Ｐゴシック" pitchFamily="-107" charset="-128"/>
                <a:cs typeface="Verdana"/>
              </a:rPr>
              <a:t>Sphere1 – Start Theta</a:t>
            </a:r>
            <a:r>
              <a:rPr lang="en-US" sz="2800" dirty="0">
                <a:ea typeface="ＭＳ Ｐゴシック" pitchFamily="-107" charset="-128"/>
              </a:rPr>
              <a:t> </a:t>
            </a:r>
          </a:p>
          <a:p>
            <a:pPr marL="781050" indent="-609600">
              <a:buFontTx/>
              <a:buAutoNum type="arabicPeriod"/>
            </a:pPr>
            <a:r>
              <a:rPr lang="en-US" sz="2800" dirty="0">
                <a:ea typeface="ＭＳ Ｐゴシック" pitchFamily="-107" charset="-128"/>
              </a:rPr>
              <a:t>Make New </a:t>
            </a:r>
            <a:r>
              <a:rPr lang="en-US" sz="2800" dirty="0" err="1">
                <a:ea typeface="ＭＳ Ｐゴシック" pitchFamily="-107" charset="-128"/>
              </a:rPr>
              <a:t>keyframe</a:t>
            </a:r>
            <a:r>
              <a:rPr lang="en-US" sz="2800" dirty="0">
                <a:ea typeface="ＭＳ Ｐゴシック" pitchFamily="-107" charset="-128"/>
              </a:rPr>
              <a:t>.</a:t>
            </a:r>
          </a:p>
          <a:p>
            <a:pPr marL="781050" indent="-609600">
              <a:buFontTx/>
              <a:buAutoNum type="arabicPeriod"/>
            </a:pPr>
            <a:r>
              <a:rPr lang="en-US" sz="2800" dirty="0">
                <a:ea typeface="ＭＳ Ｐゴシック" pitchFamily="-107" charset="-128"/>
              </a:rPr>
              <a:t>First </a:t>
            </a:r>
            <a:r>
              <a:rPr lang="en-US" sz="2800" dirty="0" err="1">
                <a:ea typeface="ＭＳ Ｐゴシック" pitchFamily="-107" charset="-128"/>
              </a:rPr>
              <a:t>keyframe</a:t>
            </a:r>
            <a:r>
              <a:rPr lang="en-US" sz="2800" dirty="0">
                <a:ea typeface="ＭＳ Ｐゴシック" pitchFamily="-107" charset="-128"/>
              </a:rPr>
              <a:t> value→360, second </a:t>
            </a:r>
            <a:r>
              <a:rPr lang="en-US" sz="2800" dirty="0" err="1">
                <a:ea typeface="ＭＳ Ｐゴシック" pitchFamily="-107" charset="-128"/>
              </a:rPr>
              <a:t>keyframe</a:t>
            </a:r>
            <a:r>
              <a:rPr lang="en-US" sz="2800" dirty="0">
                <a:ea typeface="ＭＳ Ｐゴシック" pitchFamily="-107" charset="-128"/>
              </a:rPr>
              <a:t> time→0.5 value→0.</a:t>
            </a:r>
          </a:p>
          <a:p>
            <a:pPr marL="781050" indent="-609600">
              <a:buFontTx/>
              <a:buAutoNum type="arabicPeriod"/>
            </a:pPr>
            <a:r>
              <a:rPr lang="en-US" sz="2800" dirty="0">
                <a:ea typeface="ＭＳ Ｐゴシック" pitchFamily="-107" charset="-128"/>
              </a:rPr>
              <a:t>Click </a:t>
            </a:r>
            <a:r>
              <a:rPr lang="en-US" sz="2800" dirty="0">
                <a:latin typeface="Verdana"/>
                <a:ea typeface="ＭＳ Ｐゴシック" pitchFamily="-107" charset="-128"/>
                <a:cs typeface="Verdana"/>
              </a:rPr>
              <a:t>OK</a:t>
            </a:r>
            <a:r>
              <a:rPr lang="en-US" sz="2800" dirty="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xmlns:p14="http://schemas.microsoft.com/office/powerpoint/2010/mai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Sphere1 – Start Theta</a:t>
            </a:r>
            <a:r>
              <a:rPr lang="en-US" dirty="0">
                <a:ea typeface="ＭＳ Ｐゴシック" pitchFamily="-107" charset="-128"/>
              </a:rPr>
              <a:t>.</a:t>
            </a:r>
          </a:p>
          <a:p>
            <a:pPr marL="781050" indent="-609600">
              <a:buFontTx/>
              <a:buAutoNum type="arabicPeriod"/>
            </a:pPr>
            <a:r>
              <a:rPr lang="en-US" dirty="0">
                <a:ea typeface="ＭＳ Ｐゴシック" pitchFamily="-107" charset="-128"/>
              </a:rPr>
              <a:t>Delete the first </a:t>
            </a:r>
            <a:r>
              <a:rPr lang="en-US" dirty="0" err="1">
                <a:ea typeface="ＭＳ Ｐゴシック" pitchFamily="-107" charset="-128"/>
              </a:rPr>
              <a:t>keyframe</a:t>
            </a:r>
            <a:r>
              <a:rPr lang="en-US" dirty="0">
                <a:ea typeface="ＭＳ Ｐゴシック" pitchFamily="-107" charset="-128"/>
              </a:rPr>
              <a:t> (at time 0).</a:t>
            </a:r>
          </a:p>
          <a:p>
            <a:pPr marL="781050" indent="-609600">
              <a:buFontTx/>
              <a:buAutoNum type="arabicPeriod"/>
            </a:pPr>
            <a:r>
              <a:rPr lang="en-US" dirty="0">
                <a:ea typeface="ＭＳ Ｐゴシック" pitchFamily="-107" charset="-128"/>
              </a:rPr>
              <a:t>Click </a:t>
            </a:r>
            <a:r>
              <a:rPr lang="en-US" dirty="0">
                <a:latin typeface="Verdana"/>
                <a:ea typeface="ＭＳ Ｐゴシック" pitchFamily="-107" charset="-128"/>
                <a:cs typeface="Verdana"/>
              </a:rPr>
              <a:t>OK</a:t>
            </a:r>
            <a:r>
              <a:rPr lang="en-US" dirty="0">
                <a:ea typeface="ＭＳ Ｐゴシック" pitchFamily="-107" charset="-128"/>
              </a:rPr>
              <a:t>.</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Sphere1 – End Theta</a:t>
            </a:r>
            <a:r>
              <a:rPr lang="en-US" dirty="0">
                <a:ea typeface="ＭＳ Ｐゴシック" pitchFamily="-107" charset="-128"/>
              </a:rPr>
              <a:t>, press</a:t>
            </a:r>
          </a:p>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Sphere1 – End Theta</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xmlns:p14="http://schemas.microsoft.com/office/powerpoint/2010/mai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Orbit</a:t>
            </a:r>
          </a:p>
        </p:txBody>
      </p:sp>
      <p:sp>
        <p:nvSpPr>
          <p:cNvPr id="3" name="Content Placeholder 2"/>
          <p:cNvSpPr>
            <a:spLocks noGrp="1"/>
          </p:cNvSpPr>
          <p:nvPr>
            <p:ph idx="1"/>
          </p:nvPr>
        </p:nvSpPr>
        <p:spPr/>
        <p:txBody>
          <a:bodyPr/>
          <a:lstStyle/>
          <a:p>
            <a:pPr marL="685800" indent="-514350">
              <a:buFont typeface="+mj-lt"/>
              <a:buAutoNum type="arabicPeriod"/>
            </a:pPr>
            <a:r>
              <a:rPr lang="en-US" dirty="0"/>
              <a:t>Place the camera where the orbit should start.</a:t>
            </a:r>
          </a:p>
          <a:p>
            <a:pPr marL="685800" indent="-514350">
              <a:buFont typeface="+mj-lt"/>
              <a:buAutoNum type="arabicPeriod"/>
            </a:pPr>
            <a:r>
              <a:rPr lang="en-US" dirty="0"/>
              <a:t>Make animation view visible.</a:t>
            </a:r>
          </a:p>
          <a:p>
            <a:pPr marL="685800" indent="-514350">
              <a:buFont typeface="+mj-lt"/>
              <a:buAutoNum type="arabicPeriod"/>
            </a:pPr>
            <a:r>
              <a:rPr lang="en-US" dirty="0"/>
              <a:t>Select </a:t>
            </a:r>
            <a:r>
              <a:rPr lang="en-US" dirty="0">
                <a:latin typeface="Verdana"/>
                <a:cs typeface="Verdana"/>
              </a:rPr>
              <a:t>Camera</a:t>
            </a:r>
            <a:r>
              <a:rPr lang="en-US" dirty="0"/>
              <a:t> – </a:t>
            </a:r>
            <a:r>
              <a:rPr lang="en-US" dirty="0">
                <a:latin typeface="Verdana"/>
                <a:cs typeface="Verdana"/>
              </a:rPr>
              <a:t>Orbit</a:t>
            </a:r>
            <a:r>
              <a:rPr lang="en-US" dirty="0"/>
              <a:t>, press</a:t>
            </a:r>
          </a:p>
          <a:p>
            <a:pPr marL="685800" indent="-514350">
              <a:buFont typeface="+mj-lt"/>
              <a:buAutoNum type="arabicPeriod"/>
            </a:pPr>
            <a:r>
              <a:rPr lang="en-US" dirty="0"/>
              <a:t>Accept default values (click </a:t>
            </a:r>
            <a:r>
              <a:rPr lang="en-US" dirty="0">
                <a:latin typeface="Verdana"/>
                <a:cs typeface="Verdana"/>
              </a:rPr>
              <a:t>OK</a:t>
            </a:r>
            <a:r>
              <a:rPr lang="en-US" dirty="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xmlns:p14="http://schemas.microsoft.com/office/powerpoint/2010/mai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ea typeface="ＭＳ Ｐゴシック" pitchFamily="-107" charset="-128"/>
              </a:rPr>
              <a:t>Contributors</a:t>
            </a:r>
            <a:endParaRPr lang="en-US" dirty="0">
              <a:ea typeface="ＭＳ Ｐゴシック" pitchFamily="-107" charset="-128"/>
            </a:endParaRPr>
          </a:p>
        </p:txBody>
      </p:sp>
      <p:sp>
        <p:nvSpPr>
          <p:cNvPr id="31747" name="Rectangle 18"/>
          <p:cNvSpPr>
            <a:spLocks noGrp="1" noChangeArrowheads="1"/>
          </p:cNvSpPr>
          <p:nvPr>
            <p:ph type="body" sz="half" idx="4294967295"/>
          </p:nvPr>
        </p:nvSpPr>
        <p:spPr>
          <a:xfrm>
            <a:off x="685800" y="3733800"/>
            <a:ext cx="3886200" cy="1981200"/>
          </a:xfrm>
        </p:spPr>
        <p:txBody>
          <a:bodyPr/>
          <a:lstStyle/>
          <a:p>
            <a:r>
              <a:rPr lang="en-US" sz="2000" dirty="0">
                <a:ea typeface="ＭＳ Ｐゴシック" pitchFamily="-107" charset="-128"/>
              </a:rPr>
              <a:t>ARL</a:t>
            </a:r>
          </a:p>
          <a:p>
            <a:r>
              <a:rPr lang="en-US" sz="2000" dirty="0">
                <a:ea typeface="ＭＳ Ｐゴシック" pitchFamily="-107" charset="-128"/>
              </a:rPr>
              <a:t>ERDC</a:t>
            </a:r>
          </a:p>
          <a:p>
            <a:r>
              <a:rPr lang="en-US" sz="2000" dirty="0">
                <a:ea typeface="ＭＳ Ｐゴシック" pitchFamily="-107" charset="-128"/>
              </a:rPr>
              <a:t>US Army (SBIR)</a:t>
            </a:r>
          </a:p>
          <a:p>
            <a:r>
              <a:rPr lang="en-US" sz="2000" dirty="0">
                <a:ea typeface="ＭＳ Ｐゴシック" pitchFamily="-107" charset="-128"/>
              </a:rPr>
              <a:t>US Air Force (STTR)</a:t>
            </a:r>
          </a:p>
          <a:p>
            <a:r>
              <a:rPr lang="en-US" sz="2000" dirty="0">
                <a:ea typeface="ＭＳ Ｐゴシック" pitchFamily="-107" charset="-128"/>
              </a:rPr>
              <a:t>ONR</a:t>
            </a:r>
          </a:p>
          <a:p>
            <a:r>
              <a:rPr lang="en-US" sz="2200" dirty="0" smtClean="0">
                <a:ea typeface="ＭＳ Ｐゴシック" pitchFamily="-107" charset="-128"/>
              </a:rPr>
              <a:t>Electricity </a:t>
            </a:r>
            <a:r>
              <a:rPr lang="en-US" sz="2200" dirty="0">
                <a:ea typeface="ＭＳ Ｐゴシック" pitchFamily="-107" charset="-128"/>
              </a:rPr>
              <a:t>de France</a:t>
            </a:r>
          </a:p>
          <a:p>
            <a:r>
              <a:rPr lang="en-US" sz="2200" dirty="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1905000" y="2625688"/>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581400"/>
            <a:ext cx="3886200" cy="1981200"/>
          </a:xfrm>
          <a:prstGeom prst="rect">
            <a:avLst/>
          </a:prstGeom>
          <a:noFill/>
          <a:ln w="12700">
            <a:noFill/>
            <a:miter lim="800000"/>
            <a:headEnd/>
            <a:tailEnd/>
          </a:ln>
        </p:spPr>
        <p:txBody>
          <a:bodyPr lIns="90487" tIns="44450" rIns="90487" bIns="44450"/>
          <a:lstStyle/>
          <a:p>
            <a:pPr marL="342900" indent="-342900">
              <a:spcBef>
                <a:spcPct val="20000"/>
              </a:spcBef>
              <a:buSzPct val="100000"/>
              <a:buFont typeface="Arial"/>
              <a:buChar char="•"/>
              <a:defRPr/>
            </a:pPr>
            <a:r>
              <a:rPr lang="en-US" sz="2000" dirty="0" smtClean="0">
                <a:solidFill>
                  <a:srgbClr val="000000"/>
                </a:solidFill>
                <a:latin typeface="+mn-lt"/>
                <a:ea typeface="ＭＳ Ｐゴシック" pitchFamily="-112" charset="-128"/>
                <a:cs typeface="ＭＳ Ｐゴシック" pitchFamily="-112" charset="-128"/>
              </a:rPr>
              <a:t>Swiss </a:t>
            </a:r>
            <a:r>
              <a:rPr lang="en-US" sz="2000" dirty="0">
                <a:solidFill>
                  <a:srgbClr val="000000"/>
                </a:solidFill>
                <a:latin typeface="+mn-lt"/>
                <a:ea typeface="ＭＳ Ｐゴシック" pitchFamily="-112" charset="-128"/>
                <a:cs typeface="ＭＳ Ｐゴシック" pitchFamily="-112" charset="-128"/>
              </a:rPr>
              <a:t>National Supercomputing Centre</a:t>
            </a:r>
          </a:p>
          <a:p>
            <a:pPr marL="342900" indent="-342900">
              <a:spcBef>
                <a:spcPct val="20000"/>
              </a:spcBef>
              <a:buSzPct val="100000"/>
              <a:buFont typeface="Arial"/>
              <a:buChar char="•"/>
              <a:defRPr/>
            </a:pPr>
            <a:r>
              <a:rPr lang="en-US" sz="2000" dirty="0">
                <a:solidFill>
                  <a:srgbClr val="000000"/>
                </a:solidFill>
                <a:latin typeface="+mn-lt"/>
                <a:ea typeface="ＭＳ Ｐゴシック" pitchFamily="-112" charset="-128"/>
                <a:cs typeface="ＭＳ Ｐゴシック" pitchFamily="-112" charset="-128"/>
              </a:rPr>
              <a:t>DOE SLAC</a:t>
            </a:r>
          </a:p>
          <a:p>
            <a:pPr marL="342900" indent="-342900">
              <a:spcBef>
                <a:spcPct val="20000"/>
              </a:spcBef>
              <a:buSzPct val="100000"/>
              <a:buFont typeface="Arial"/>
              <a:buChar char="•"/>
              <a:defRPr/>
            </a:pPr>
            <a:r>
              <a:rPr lang="en-US" sz="2000" dirty="0">
                <a:solidFill>
                  <a:srgbClr val="000000"/>
                </a:solidFill>
                <a:latin typeface="+mn-lt"/>
                <a:ea typeface="ＭＳ Ｐゴシック" pitchFamily="-112" charset="-128"/>
                <a:cs typeface="ＭＳ Ｐゴシック" pitchFamily="-112" charset="-128"/>
              </a:rPr>
              <a:t>Ohio State</a:t>
            </a:r>
          </a:p>
          <a:p>
            <a:pPr marL="342900" indent="-342900">
              <a:spcBef>
                <a:spcPct val="20000"/>
              </a:spcBef>
              <a:buSzPct val="100000"/>
              <a:buFont typeface="Arial"/>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342900" indent="-342900">
              <a:spcBef>
                <a:spcPct val="20000"/>
              </a:spcBef>
              <a:buSzPct val="100000"/>
              <a:buFont typeface="Arial"/>
              <a:buChar char="•"/>
              <a:defRPr/>
            </a:pPr>
            <a:r>
              <a:rPr lang="en-US" sz="2000" dirty="0" smtClean="0">
                <a:solidFill>
                  <a:srgbClr val="000000"/>
                </a:solidFill>
                <a:latin typeface="+mn-lt"/>
                <a:ea typeface="ＭＳ Ｐゴシック" pitchFamily="-112" charset="-128"/>
                <a:cs typeface="ＭＳ Ｐゴシック" pitchFamily="-112" charset="-128"/>
              </a:rPr>
              <a:t>RPI</a:t>
            </a:r>
          </a:p>
          <a:p>
            <a:pPr marL="342900" indent="-342900">
              <a:spcBef>
                <a:spcPct val="20000"/>
              </a:spcBef>
              <a:buSzPct val="100000"/>
              <a:buFont typeface="Arial"/>
              <a:buChar char="•"/>
              <a:defRPr/>
            </a:pPr>
            <a:r>
              <a:rPr lang="en-US" sz="2000" dirty="0" smtClean="0">
                <a:solidFill>
                  <a:srgbClr val="000000"/>
                </a:solidFill>
                <a:latin typeface="+mn-lt"/>
                <a:ea typeface="ＭＳ Ｐゴシック" pitchFamily="-112" charset="-128"/>
                <a:cs typeface="ＭＳ Ｐゴシック" pitchFamily="-112" charset="-128"/>
              </a:rPr>
              <a:t>Intel</a:t>
            </a:r>
          </a:p>
          <a:p>
            <a:pPr marL="342900" indent="-342900">
              <a:spcBef>
                <a:spcPct val="20000"/>
              </a:spcBef>
              <a:buSzPct val="100000"/>
              <a:buFont typeface="Arial"/>
              <a:buChar char="•"/>
              <a:defRPr/>
            </a:pPr>
            <a:r>
              <a:rPr lang="en-US" sz="2000" dirty="0" smtClean="0">
                <a:solidFill>
                  <a:srgbClr val="000000"/>
                </a:solidFill>
                <a:latin typeface="+mn-lt"/>
                <a:ea typeface="ＭＳ Ｐゴシック" pitchFamily="-112" charset="-128"/>
                <a:cs typeface="ＭＳ Ｐゴシック" pitchFamily="-112" charset="-128"/>
              </a:rPr>
              <a:t>NVIDIA</a:t>
            </a:r>
            <a:endParaRPr lang="en-US" sz="2000" dirty="0">
              <a:solidFill>
                <a:srgbClr val="000000"/>
              </a:solidFill>
              <a:latin typeface="+mn-lt"/>
              <a:ea typeface="ＭＳ Ｐゴシック" pitchFamily="-112" charset="-128"/>
              <a:cs typeface="ＭＳ Ｐゴシック" pitchFamily="-112" charset="-128"/>
            </a:endParaRPr>
          </a:p>
        </p:txBody>
      </p:sp>
      <p:pic>
        <p:nvPicPr>
          <p:cNvPr id="2" name="Picture 1" descr="stackedblubir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5000" y="1524000"/>
            <a:ext cx="2746340" cy="1054643"/>
          </a:xfrm>
          <a:prstGeom prst="rect">
            <a:avLst/>
          </a:prstGeom>
        </p:spPr>
      </p:pic>
      <p:sp>
        <p:nvSpPr>
          <p:cNvPr id="4" name="TextBox 3"/>
          <p:cNvSpPr txBox="1"/>
          <p:nvPr/>
        </p:nvSpPr>
        <p:spPr>
          <a:xfrm>
            <a:off x="5152191" y="2627037"/>
            <a:ext cx="3991809" cy="769441"/>
          </a:xfrm>
          <a:prstGeom prst="rect">
            <a:avLst/>
          </a:prstGeom>
          <a:noFill/>
        </p:spPr>
        <p:txBody>
          <a:bodyPr wrap="square" rtlCol="0">
            <a:spAutoFit/>
          </a:bodyPr>
          <a:lstStyle/>
          <a:p>
            <a:r>
              <a:rPr lang="en-US" sz="1100" dirty="0"/>
              <a:t>This research was supported by the </a:t>
            </a:r>
            <a:r>
              <a:rPr lang="en-US" sz="1100" dirty="0" err="1"/>
              <a:t>Exascale</a:t>
            </a:r>
            <a:r>
              <a:rPr lang="en-US" sz="1100" dirty="0"/>
              <a:t> Computing Project (17-SC-20-SC), a collaborative effort of the U.S. Department of Energy Office of Science and the National Nuclear Security Administration.</a:t>
            </a:r>
          </a:p>
        </p:txBody>
      </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3600" y="1536827"/>
            <a:ext cx="2081222" cy="1090730"/>
          </a:xfrm>
          <a:prstGeom prst="rect">
            <a:avLst/>
          </a:prstGeom>
        </p:spPr>
      </p:pic>
    </p:spTree>
  </p:cSld>
  <p:clrMapOvr>
    <a:masterClrMapping/>
  </p:clrMapOvr>
  <p:transition xmlns:p14="http://schemas.microsoft.com/office/powerpoint/2010/mai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xmlns:p14="http://schemas.microsoft.com/office/powerpoint/2010/mai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can.ex2.  Load all variables.</a:t>
            </a:r>
          </a:p>
          <a:p>
            <a:pPr marL="685800" indent="-514350">
              <a:buFont typeface="+mj-lt"/>
              <a:buAutoNum type="arabicPeriod"/>
            </a:pPr>
            <a:r>
              <a:rPr lang="en-US" dirty="0"/>
              <a:t> </a:t>
            </a:r>
          </a:p>
          <a:p>
            <a:pPr marL="685800" indent="-514350">
              <a:buFont typeface="+mj-lt"/>
              <a:buAutoNum type="arabicPeriod"/>
            </a:pPr>
            <a:r>
              <a:rPr lang="en-US" dirty="0"/>
              <a:t>Make 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a:latin typeface="Verdana"/>
                <a:cs typeface="Verdana"/>
              </a:rPr>
              <a:t>Follow Data</a:t>
            </a:r>
            <a:r>
              <a:rPr lang="en-US" dirty="0"/>
              <a:t>, press</a:t>
            </a:r>
          </a:p>
          <a:p>
            <a:pPr marL="781050" indent="-609600">
              <a:buFontTx/>
              <a:buAutoNum type="arabicPeriod"/>
            </a:pPr>
            <a:r>
              <a:rPr lang="en-US" dirty="0">
                <a:ea typeface="ＭＳ Ｐゴシック" pitchFamily="-107" charset="-128"/>
              </a:rPr>
              <a:t> </a:t>
            </a:r>
          </a:p>
        </p:txBody>
      </p:sp>
      <p:pic>
        <p:nvPicPr>
          <p:cNvPr id="7" name="Picture 6" descr="Appl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xmlns:p14="http://schemas.microsoft.com/office/powerpoint/2010/mai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1311115595"/>
      </p:ext>
    </p:extLst>
  </p:cSld>
  <p:clrMapOvr>
    <a:masterClrMapping/>
  </p:clrMapOvr>
  <p:transition xmlns:p14="http://schemas.microsoft.com/office/powerpoint/2010/mai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Batch Scripting</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xmlns:p14="http://schemas.microsoft.com/office/powerpoint/2010/mai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Batch Scripting</a:t>
            </a:r>
          </a:p>
        </p:txBody>
      </p:sp>
      <p:sp>
        <p:nvSpPr>
          <p:cNvPr id="3" name="Content Placeholder 2"/>
          <p:cNvSpPr>
            <a:spLocks noGrp="1"/>
          </p:cNvSpPr>
          <p:nvPr>
            <p:ph idx="1"/>
          </p:nvPr>
        </p:nvSpPr>
        <p:spPr/>
        <p:txBody>
          <a:bodyPr/>
          <a:lstStyle/>
          <a:p>
            <a:r>
              <a:rPr lang="en-US" dirty="0"/>
              <a:t>Interpreter: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Python Shell</a:t>
            </a:r>
            <a:r>
              <a:rPr lang="en-US" dirty="0"/>
              <a:t>.</a:t>
            </a:r>
          </a:p>
          <a:p>
            <a:pPr lvl="1"/>
            <a:r>
              <a:rPr lang="en-US" dirty="0"/>
              <a:t>Shell does tab completion and history.</a:t>
            </a:r>
          </a:p>
          <a:p>
            <a:pPr lvl="1"/>
            <a:r>
              <a:rPr lang="en-US" sz="2800" dirty="0"/>
              <a:t>External programs </a:t>
            </a:r>
            <a:r>
              <a:rPr lang="en-US" sz="2800" dirty="0" err="1"/>
              <a:t>pvpython</a:t>
            </a:r>
            <a:r>
              <a:rPr lang="en-US" sz="2800" dirty="0"/>
              <a:t> and </a:t>
            </a:r>
            <a:r>
              <a:rPr lang="en-US" sz="2800" dirty="0" err="1"/>
              <a:t>pvbatch</a:t>
            </a:r>
            <a:r>
              <a:rPr lang="en-US" sz="2800" dirty="0"/>
              <a:t>.</a:t>
            </a:r>
          </a:p>
          <a:p>
            <a:pPr lvl="1"/>
            <a:r>
              <a:rPr lang="en-US" sz="2800" dirty="0"/>
              <a:t>Can add bindings to external interpreters.</a:t>
            </a:r>
          </a:p>
          <a:p>
            <a:r>
              <a:rPr lang="en-US" dirty="0"/>
              <a:t>Run Python scripts or bind to macros.</a:t>
            </a:r>
          </a:p>
          <a:p>
            <a:r>
              <a:rPr lang="en-US" dirty="0"/>
              <a:t>Can trace actions or capture state.</a:t>
            </a:r>
          </a:p>
          <a:p>
            <a:r>
              <a:rPr lang="en-US" dirty="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xmlns:p14="http://schemas.microsoft.com/office/powerpoint/2010/mai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xmlns:p14="http://schemas.microsoft.com/office/powerpoint/2010/mai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Tracing ParaView State</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Start Trace</a:t>
            </a:r>
            <a:r>
              <a:rPr lang="en-US" dirty="0"/>
              <a:t>.</a:t>
            </a:r>
          </a:p>
        </p:txBody>
      </p:sp>
    </p:spTree>
    <p:extLst>
      <p:ext uri="{BB962C8B-B14F-4D97-AF65-F5344CB8AC3E}">
        <p14:creationId xmlns:p14="http://schemas.microsoft.com/office/powerpoint/2010/main" val="812660852"/>
      </p:ext>
    </p:extLst>
  </p:cSld>
  <p:clrMapOvr>
    <a:masterClrMapping/>
  </p:clrMapOvr>
  <p:transition xmlns:p14="http://schemas.microsoft.com/office/powerpoint/2010/mai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Python Tracing Options</a:t>
            </a:r>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xmlns:p14="http://schemas.microsoft.com/office/powerpoint/2010/mai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Tracing ParaView State</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Start Trace</a:t>
            </a:r>
            <a:r>
              <a:rPr lang="en-US" dirty="0"/>
              <a:t>.</a:t>
            </a:r>
          </a:p>
          <a:p>
            <a:pPr marL="685800" indent="-514350">
              <a:buFont typeface="+mj-lt"/>
              <a:buAutoNum type="arabicPeriod"/>
            </a:pPr>
            <a:r>
              <a:rPr lang="en-US" dirty="0"/>
              <a:t>Accept defaults (click </a:t>
            </a:r>
            <a:r>
              <a:rPr lang="en-US" dirty="0">
                <a:latin typeface="Verdana"/>
                <a:cs typeface="Verdana"/>
              </a:rPr>
              <a:t>OK</a:t>
            </a:r>
            <a:r>
              <a:rPr lang="en-US" dirty="0"/>
              <a:t>).</a:t>
            </a:r>
          </a:p>
          <a:p>
            <a:pPr marL="685800" indent="-514350">
              <a:buFont typeface="+mj-lt"/>
              <a:buAutoNum type="arabicPeriod"/>
            </a:pPr>
            <a:r>
              <a:rPr lang="en-US" dirty="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a:latin typeface="Verdana"/>
                <a:cs typeface="Verdana"/>
              </a:rPr>
              <a:t>Stop Trace</a:t>
            </a:r>
            <a:r>
              <a:rPr lang="en-US" dirty="0"/>
              <a:t>.</a:t>
            </a:r>
          </a:p>
          <a:p>
            <a:pPr marL="685800" indent="-514350">
              <a:buFont typeface="+mj-lt"/>
              <a:buAutoNum type="arabicPeriod"/>
            </a:pPr>
            <a:r>
              <a:rPr lang="en-US" dirty="0"/>
              <a:t>An editing window will open.</a:t>
            </a:r>
          </a:p>
        </p:txBody>
      </p:sp>
    </p:spTree>
    <p:extLst>
      <p:ext uri="{BB962C8B-B14F-4D97-AF65-F5344CB8AC3E}">
        <p14:creationId xmlns:p14="http://schemas.microsoft.com/office/powerpoint/2010/main" val="2110162478"/>
      </p:ext>
    </p:extLst>
  </p:cSld>
  <p:clrMapOvr>
    <a:masterClrMapping/>
  </p:clrMapOvr>
  <p:transition xmlns:p14="http://schemas.microsoft.com/office/powerpoint/2010/mai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a Macro</a:t>
            </a:r>
          </a:p>
        </p:txBody>
      </p:sp>
      <p:sp>
        <p:nvSpPr>
          <p:cNvPr id="3" name="Content Placeholder 2"/>
          <p:cNvSpPr>
            <a:spLocks noGrp="1"/>
          </p:cNvSpPr>
          <p:nvPr>
            <p:ph idx="1"/>
          </p:nvPr>
        </p:nvSpPr>
        <p:spPr/>
        <p:txBody>
          <a:bodyPr/>
          <a:lstStyle/>
          <a:p>
            <a:pPr marL="685800" indent="-514350">
              <a:buFont typeface="+mj-lt"/>
              <a:buAutoNum type="arabicPeriod"/>
            </a:pPr>
            <a:r>
              <a:rPr lang="en-US" dirty="0"/>
              <a:t>In Python edit window menu, select </a:t>
            </a:r>
            <a:r>
              <a:rPr lang="en-US" dirty="0">
                <a:latin typeface="Verdana"/>
                <a:cs typeface="Verdana"/>
              </a:rPr>
              <a:t>File</a:t>
            </a:r>
            <a:r>
              <a:rPr lang="en-US" dirty="0"/>
              <a:t> </a:t>
            </a:r>
            <a:r>
              <a:rPr lang="en-US" dirty="0">
                <a:ea typeface="ＭＳ Ｐゴシック" pitchFamily="-107" charset="-128"/>
              </a:rPr>
              <a:t>→ </a:t>
            </a:r>
            <a:r>
              <a:rPr lang="en-US" dirty="0">
                <a:latin typeface="Verdana"/>
                <a:cs typeface="Verdana"/>
              </a:rPr>
              <a:t>Save As Macro…</a:t>
            </a:r>
          </a:p>
          <a:p>
            <a:pPr marL="685800" indent="-514350">
              <a:buFont typeface="+mj-lt"/>
              <a:buAutoNum type="arabicPeriod"/>
            </a:pPr>
            <a:r>
              <a:rPr lang="en-US" dirty="0"/>
              <a:t>Chose a descriptive name. Save in directory provided.</a:t>
            </a:r>
          </a:p>
          <a:p>
            <a:pPr marL="685800" indent="-514350">
              <a:buFont typeface="+mj-lt"/>
              <a:buAutoNum type="arabicPeriod"/>
            </a:pPr>
            <a:r>
              <a:rPr lang="en-US" dirty="0"/>
              <a:t>Close Python edit window.</a:t>
            </a:r>
          </a:p>
          <a:p>
            <a:pPr marL="685800" indent="-514350">
              <a:buFont typeface="+mj-lt"/>
              <a:buAutoNum type="arabicPeriod"/>
            </a:pPr>
            <a:r>
              <a:rPr lang="en-US" dirty="0"/>
              <a:t>Select </a:t>
            </a:r>
            <a:r>
              <a:rPr lang="en-US" dirty="0">
                <a:latin typeface="Verdana"/>
                <a:cs typeface="Verdana"/>
              </a:rPr>
              <a:t>Edit</a:t>
            </a:r>
            <a:r>
              <a:rPr lang="en-US" dirty="0"/>
              <a:t> → </a:t>
            </a:r>
            <a:r>
              <a:rPr lang="en-US" dirty="0">
                <a:latin typeface="Verdana"/>
                <a:cs typeface="Verdana"/>
              </a:rPr>
              <a:t>Reset Session</a:t>
            </a:r>
            <a:r>
              <a:rPr lang="en-US" dirty="0"/>
              <a:t>.</a:t>
            </a:r>
          </a:p>
          <a:p>
            <a:pPr marL="685800" indent="-514350">
              <a:buFont typeface="+mj-lt"/>
              <a:buAutoNum type="arabicPeriod"/>
            </a:pPr>
            <a:r>
              <a:rPr lang="en-US" dirty="0"/>
              <a:t>Activate your macro (on toolbar or </a:t>
            </a:r>
            <a:r>
              <a:rPr lang="en-US" dirty="0">
                <a:latin typeface="Verdana"/>
                <a:cs typeface="Verdana"/>
              </a:rPr>
              <a:t>Macros</a:t>
            </a:r>
            <a:r>
              <a:rPr lang="en-US" dirty="0"/>
              <a:t> menu).</a:t>
            </a:r>
          </a:p>
        </p:txBody>
      </p:sp>
    </p:spTree>
    <p:extLst>
      <p:ext uri="{BB962C8B-B14F-4D97-AF65-F5344CB8AC3E}">
        <p14:creationId xmlns:p14="http://schemas.microsoft.com/office/powerpoint/2010/main" val="1955821188"/>
      </p:ext>
    </p:extLst>
  </p:cSld>
  <p:clrMapOvr>
    <a:masterClrMapping/>
  </p:clrMapOvr>
  <p:transition xmlns:p14="http://schemas.microsoft.com/office/powerpoint/2010/mai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a:ea typeface="ＭＳ Ｐゴシック" pitchFamily="-107" charset="-128"/>
              </a:rPr>
              <a:t>Basics of Visualization</a:t>
            </a:r>
          </a:p>
        </p:txBody>
      </p:sp>
      <p:pic>
        <p:nvPicPr>
          <p:cNvPr id="33798" name="Picture 6"/>
          <p:cNvPicPr>
            <a:picLocks noChangeAspect="1" noChangeArrowheads="1"/>
          </p:cNvPicPr>
          <p:nvPr/>
        </p:nvPicPr>
        <p:blipFill>
          <a:blip r:embed="rId3"/>
          <a:srcRect/>
          <a:stretch>
            <a:fillRect/>
          </a:stretch>
        </p:blipFill>
        <p:spPr bwMode="auto">
          <a:xfrm>
            <a:off x="93931" y="1981198"/>
            <a:ext cx="3814250" cy="3200400"/>
          </a:xfrm>
          <a:prstGeom prst="rect">
            <a:avLst/>
          </a:prstGeom>
          <a:noFill/>
          <a:ln w="9525">
            <a:noFill/>
            <a:miter lim="800000"/>
            <a:headEnd/>
            <a:tailEnd/>
          </a:ln>
        </p:spPr>
      </p:pic>
      <p:sp>
        <p:nvSpPr>
          <p:cNvPr id="33800" name="AutoShape 7"/>
          <p:cNvSpPr>
            <a:spLocks noChangeArrowheads="1"/>
          </p:cNvSpPr>
          <p:nvPr/>
        </p:nvSpPr>
        <p:spPr bwMode="auto">
          <a:xfrm>
            <a:off x="4002112" y="3276600"/>
            <a:ext cx="1016184" cy="609600"/>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2227" y="1981198"/>
            <a:ext cx="3937842" cy="3200400"/>
          </a:xfrm>
          <a:prstGeom prst="rect">
            <a:avLst/>
          </a:prstGeom>
        </p:spPr>
      </p:pic>
    </p:spTree>
  </p:cSld>
  <p:clrMapOvr>
    <a:masterClrMapping/>
  </p:clrMapOvr>
  <p:transition xmlns:p14="http://schemas.microsoft.com/office/powerpoint/2010/mai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077203739"/>
      </p:ext>
    </p:extLst>
  </p:cSld>
  <p:clrMapOvr>
    <a:masterClrMapping/>
  </p:clrMapOvr>
  <p:transition xmlns:p14="http://schemas.microsoft.com/office/powerpoint/2010/mai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Pipeline</a:t>
            </a:r>
          </a:p>
        </p:txBody>
      </p:sp>
      <p:sp>
        <p:nvSpPr>
          <p:cNvPr id="3" name="Content Placeholder 2"/>
          <p:cNvSpPr>
            <a:spLocks noGrp="1"/>
          </p:cNvSpPr>
          <p:nvPr>
            <p:ph idx="1"/>
          </p:nvPr>
        </p:nvSpPr>
        <p:spPr/>
        <p:txBody>
          <a:bodyPr/>
          <a:lstStyle/>
          <a:p>
            <a:r>
              <a:rPr lang="en-US" sz="2400" dirty="0"/>
              <a:t>In Python Shell create a source</a:t>
            </a:r>
          </a:p>
          <a:p>
            <a:pPr marL="171450" indent="0">
              <a:buNone/>
            </a:pPr>
            <a:r>
              <a:rPr lang="en-US" sz="2400" dirty="0">
                <a:latin typeface="Courier"/>
                <a:cs typeface="Courier"/>
              </a:rPr>
              <a:t>sphere = Sphere()</a:t>
            </a:r>
          </a:p>
          <a:p>
            <a:pPr marL="171450" indent="0">
              <a:buNone/>
            </a:pPr>
            <a:r>
              <a:rPr lang="en-US" sz="2400" dirty="0">
                <a:latin typeface="Courier"/>
                <a:cs typeface="Courier"/>
              </a:rPr>
              <a:t>Show()</a:t>
            </a:r>
          </a:p>
          <a:p>
            <a:pPr marL="171450" indent="0">
              <a:buNone/>
            </a:pPr>
            <a:r>
              <a:rPr lang="en-US" sz="2400" dirty="0">
                <a:latin typeface="Courier"/>
                <a:cs typeface="Courier"/>
              </a:rPr>
              <a:t>Render()</a:t>
            </a:r>
          </a:p>
          <a:p>
            <a:pPr marL="171450" indent="0">
              <a:buNone/>
            </a:pPr>
            <a:r>
              <a:rPr lang="en-US" sz="2400" dirty="0" err="1">
                <a:latin typeface="Courier"/>
                <a:cs typeface="Courier"/>
              </a:rPr>
              <a:t>ResetCamera</a:t>
            </a:r>
            <a:r>
              <a:rPr lang="en-US" sz="2400" dirty="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xmlns:p14="http://schemas.microsoft.com/office/powerpoint/2010/mai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Pipeline</a:t>
            </a:r>
          </a:p>
        </p:txBody>
      </p:sp>
      <p:sp>
        <p:nvSpPr>
          <p:cNvPr id="3" name="Content Placeholder 2"/>
          <p:cNvSpPr>
            <a:spLocks noGrp="1"/>
          </p:cNvSpPr>
          <p:nvPr>
            <p:ph idx="1"/>
          </p:nvPr>
        </p:nvSpPr>
        <p:spPr/>
        <p:txBody>
          <a:bodyPr/>
          <a:lstStyle/>
          <a:p>
            <a:r>
              <a:rPr lang="en-US" sz="2400" dirty="0"/>
              <a:t>In Python Shell create a source</a:t>
            </a:r>
          </a:p>
          <a:p>
            <a:pPr marL="171450" indent="0">
              <a:buNone/>
            </a:pPr>
            <a:r>
              <a:rPr lang="en-US" sz="2400" dirty="0">
                <a:latin typeface="Courier"/>
                <a:cs typeface="Courier"/>
              </a:rPr>
              <a:t>sphere = Sphere()</a:t>
            </a:r>
          </a:p>
          <a:p>
            <a:pPr marL="171450" indent="0">
              <a:buNone/>
            </a:pPr>
            <a:r>
              <a:rPr lang="en-US" sz="2400" dirty="0">
                <a:latin typeface="Courier"/>
                <a:cs typeface="Courier"/>
              </a:rPr>
              <a:t>Show()</a:t>
            </a:r>
          </a:p>
          <a:p>
            <a:pPr marL="171450" indent="0">
              <a:buNone/>
            </a:pPr>
            <a:r>
              <a:rPr lang="en-US" sz="2400" dirty="0">
                <a:latin typeface="Courier"/>
                <a:cs typeface="Courier"/>
              </a:rPr>
              <a:t>Render()</a:t>
            </a:r>
          </a:p>
          <a:p>
            <a:pPr marL="171450" indent="0">
              <a:buNone/>
            </a:pPr>
            <a:r>
              <a:rPr lang="en-US" sz="2400" dirty="0" err="1">
                <a:latin typeface="Courier"/>
                <a:cs typeface="Courier"/>
              </a:rPr>
              <a:t>ResetCamera</a:t>
            </a:r>
            <a:r>
              <a:rPr lang="en-US" sz="2400" dirty="0">
                <a:latin typeface="Courier"/>
                <a:cs typeface="Courier"/>
              </a:rPr>
              <a:t>()</a:t>
            </a:r>
          </a:p>
          <a:p>
            <a:pPr marL="171450" indent="0">
              <a:buNone/>
            </a:pPr>
            <a:endParaRPr lang="en-US" sz="2400" dirty="0"/>
          </a:p>
          <a:p>
            <a:r>
              <a:rPr lang="en-US" sz="2400" dirty="0"/>
              <a:t>Then feed that into a filter</a:t>
            </a:r>
          </a:p>
          <a:p>
            <a:pPr marL="171450" indent="0">
              <a:buNone/>
            </a:pPr>
            <a:r>
              <a:rPr lang="en-US" sz="2400" dirty="0">
                <a:latin typeface="Courier"/>
                <a:cs typeface="Courier"/>
              </a:rPr>
              <a:t>Hide()</a:t>
            </a:r>
          </a:p>
          <a:p>
            <a:pPr marL="171450" indent="0">
              <a:buNone/>
            </a:pPr>
            <a:r>
              <a:rPr lang="en-US" sz="2400" dirty="0">
                <a:latin typeface="Courier"/>
                <a:cs typeface="Courier"/>
              </a:rPr>
              <a:t>shrink = Shrink()</a:t>
            </a:r>
          </a:p>
          <a:p>
            <a:pPr marL="171450" indent="0">
              <a:buNone/>
            </a:pPr>
            <a:r>
              <a:rPr lang="en-US" sz="2400" dirty="0">
                <a:latin typeface="Courier"/>
                <a:cs typeface="Courier"/>
              </a:rPr>
              <a:t>Show()</a:t>
            </a:r>
          </a:p>
          <a:p>
            <a:pPr marL="171450" indent="0">
              <a:buNone/>
            </a:pPr>
            <a:r>
              <a:rPr lang="en-US" sz="2400" dirty="0">
                <a:latin typeface="Courier"/>
                <a:cs typeface="Courier"/>
              </a:rPr>
              <a:t>Render()</a:t>
            </a: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xmlns:p14="http://schemas.microsoft.com/office/powerpoint/2010/mai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1-11 at 7.33.13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9832" y="5715000"/>
            <a:ext cx="3340096" cy="762000"/>
          </a:xfrm>
          <a:prstGeom prst="rect">
            <a:avLst/>
          </a:prstGeom>
        </p:spPr>
      </p:pic>
      <p:pic>
        <p:nvPicPr>
          <p:cNvPr id="4" name="Picture 3" descr="Screen Shot 2017-11-11 at 7.32.3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8800" y="2057399"/>
            <a:ext cx="3124200" cy="3173791"/>
          </a:xfrm>
          <a:prstGeom prst="rect">
            <a:avLst/>
          </a:prstGeom>
        </p:spPr>
      </p:pic>
      <p:sp>
        <p:nvSpPr>
          <p:cNvPr id="2" name="Title 1"/>
          <p:cNvSpPr>
            <a:spLocks noGrp="1"/>
          </p:cNvSpPr>
          <p:nvPr>
            <p:ph type="title"/>
          </p:nvPr>
        </p:nvSpPr>
        <p:spPr/>
        <p:txBody>
          <a:bodyPr/>
          <a:lstStyle/>
          <a:p>
            <a:r>
              <a:rPr lang="en-US" dirty="0"/>
              <a:t>Changing Properties</a:t>
            </a:r>
          </a:p>
        </p:txBody>
      </p:sp>
      <p:sp>
        <p:nvSpPr>
          <p:cNvPr id="3" name="Content Placeholder 2"/>
          <p:cNvSpPr>
            <a:spLocks noGrp="1"/>
          </p:cNvSpPr>
          <p:nvPr>
            <p:ph idx="1"/>
          </p:nvPr>
        </p:nvSpPr>
        <p:spPr/>
        <p:txBody>
          <a:bodyPr/>
          <a:lstStyle/>
          <a:p>
            <a:r>
              <a:rPr lang="en-US" sz="2400" dirty="0">
                <a:cs typeface="Courier"/>
              </a:rPr>
              <a:t>Get listing of sphere’s properties</a:t>
            </a:r>
          </a:p>
          <a:p>
            <a:pPr marL="171450" indent="0">
              <a:buNone/>
            </a:pPr>
            <a:r>
              <a:rPr lang="en-US" sz="2000" dirty="0" err="1">
                <a:latin typeface="Courier"/>
                <a:cs typeface="Courier"/>
              </a:rPr>
              <a:t>dir</a:t>
            </a:r>
            <a:r>
              <a:rPr lang="en-US" sz="2000" dirty="0">
                <a:latin typeface="Courier"/>
                <a:cs typeface="Courier"/>
              </a:rPr>
              <a:t>(sphere)</a:t>
            </a:r>
          </a:p>
          <a:p>
            <a:endParaRPr lang="en-US" sz="2400" dirty="0">
              <a:cs typeface="Courier"/>
            </a:endParaRPr>
          </a:p>
          <a:p>
            <a:r>
              <a:rPr lang="en-US" sz="2400" dirty="0">
                <a:cs typeface="Courier"/>
              </a:rPr>
              <a:t>Examine and then change one</a:t>
            </a:r>
          </a:p>
          <a:p>
            <a:pPr marL="171450" indent="0">
              <a:buNone/>
            </a:pPr>
            <a:r>
              <a:rPr lang="en-US" sz="2000" dirty="0">
                <a:latin typeface="Courier"/>
                <a:cs typeface="Courier"/>
              </a:rPr>
              <a:t>print </a:t>
            </a:r>
            <a:r>
              <a:rPr lang="en-US" sz="2000" dirty="0" err="1">
                <a:latin typeface="Courier"/>
                <a:cs typeface="Courier"/>
              </a:rPr>
              <a:t>sphere.ThetaResolution</a:t>
            </a:r>
            <a:endParaRPr lang="en-US" sz="2000" dirty="0">
              <a:latin typeface="Courier"/>
              <a:cs typeface="Courier"/>
            </a:endParaRPr>
          </a:p>
          <a:p>
            <a:pPr marL="171450" indent="0">
              <a:buNone/>
            </a:pPr>
            <a:r>
              <a:rPr lang="en-US" sz="2000" dirty="0" err="1">
                <a:latin typeface="Courier"/>
                <a:cs typeface="Courier"/>
              </a:rPr>
              <a:t>sphere.ThetaResolution</a:t>
            </a:r>
            <a:r>
              <a:rPr lang="en-US" sz="2000" dirty="0">
                <a:latin typeface="Courier"/>
                <a:cs typeface="Courier"/>
              </a:rPr>
              <a:t> = 16</a:t>
            </a:r>
          </a:p>
          <a:p>
            <a:pPr marL="171450" indent="0">
              <a:buNone/>
            </a:pPr>
            <a:r>
              <a:rPr lang="en-US" sz="2000" dirty="0">
                <a:latin typeface="Courier"/>
                <a:cs typeface="Courier"/>
              </a:rPr>
              <a:t>Render()</a:t>
            </a:r>
          </a:p>
          <a:p>
            <a:pPr marL="171450" indent="0">
              <a:buNone/>
            </a:pPr>
            <a:endParaRPr lang="en-US" sz="2000" dirty="0">
              <a:latin typeface="Courier"/>
              <a:cs typeface="Courier"/>
            </a:endParaRPr>
          </a:p>
          <a:p>
            <a:r>
              <a:rPr lang="en-US" sz="2400" dirty="0">
                <a:cs typeface="Courier"/>
              </a:rPr>
              <a:t>Change a different filter</a:t>
            </a:r>
          </a:p>
          <a:p>
            <a:pPr marL="171450" indent="0">
              <a:buNone/>
            </a:pPr>
            <a:r>
              <a:rPr lang="en-US" sz="2000" dirty="0" err="1">
                <a:latin typeface="Courier"/>
                <a:cs typeface="Courier"/>
              </a:rPr>
              <a:t>shrink.ShrinkFactor</a:t>
            </a:r>
            <a:r>
              <a:rPr lang="en-US" sz="2000" dirty="0">
                <a:latin typeface="Courier"/>
                <a:cs typeface="Courier"/>
              </a:rPr>
              <a:t> = 0.25</a:t>
            </a:r>
          </a:p>
          <a:p>
            <a:pPr marL="171450" indent="0">
              <a:buNone/>
            </a:pPr>
            <a:r>
              <a:rPr lang="en-US" sz="2000" dirty="0">
                <a:latin typeface="Courier"/>
                <a:cs typeface="Courier"/>
              </a:rPr>
              <a:t>Render()</a:t>
            </a:r>
          </a:p>
          <a:p>
            <a:pPr marL="685800" indent="-514350">
              <a:buFont typeface="+mj-lt"/>
              <a:buAutoNum type="arabicPeriod"/>
            </a:pPr>
            <a:endParaRPr lang="en-US" sz="2400" dirty="0"/>
          </a:p>
        </p:txBody>
      </p:sp>
    </p:spTree>
    <p:extLst>
      <p:ext uri="{BB962C8B-B14F-4D97-AF65-F5344CB8AC3E}">
        <p14:creationId xmlns:p14="http://schemas.microsoft.com/office/powerpoint/2010/main" val="1964115718"/>
      </p:ext>
    </p:extLst>
  </p:cSld>
  <p:clrMapOvr>
    <a:masterClrMapping/>
  </p:clrMapOvr>
  <p:transition xmlns:p14="http://schemas.microsoft.com/office/powerpoint/2010/mai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a:t>Branching and Merging Pipeline</a:t>
            </a:r>
          </a:p>
        </p:txBody>
      </p:sp>
      <p:sp>
        <p:nvSpPr>
          <p:cNvPr id="3" name="Content Placeholder 2"/>
          <p:cNvSpPr>
            <a:spLocks noGrp="1"/>
          </p:cNvSpPr>
          <p:nvPr>
            <p:ph idx="1"/>
          </p:nvPr>
        </p:nvSpPr>
        <p:spPr/>
        <p:txBody>
          <a:bodyPr/>
          <a:lstStyle/>
          <a:p>
            <a:r>
              <a:rPr lang="en-US" sz="2400" dirty="0"/>
              <a:t>Feed sphere’s output into a second filter</a:t>
            </a:r>
          </a:p>
          <a:p>
            <a:pPr marL="171450" indent="0">
              <a:buNone/>
            </a:pPr>
            <a:endParaRPr lang="en-US" sz="700" dirty="0">
              <a:latin typeface="Courier"/>
              <a:cs typeface="Courier"/>
            </a:endParaRPr>
          </a:p>
          <a:p>
            <a:pPr marL="171450" indent="0">
              <a:buNone/>
            </a:pPr>
            <a:r>
              <a:rPr lang="en-US" sz="2000" dirty="0">
                <a:latin typeface="Courier"/>
                <a:cs typeface="Courier"/>
              </a:rPr>
              <a:t>wireframe = </a:t>
            </a:r>
            <a:r>
              <a:rPr lang="en-US" sz="2000" dirty="0" err="1">
                <a:latin typeface="Courier"/>
                <a:cs typeface="Courier"/>
              </a:rPr>
              <a:t>ExtractEdges</a:t>
            </a:r>
            <a:r>
              <a:rPr lang="en-US" sz="2000" dirty="0">
                <a:latin typeface="Courier"/>
                <a:cs typeface="Courier"/>
              </a:rPr>
              <a:t>(</a:t>
            </a:r>
          </a:p>
          <a:p>
            <a:pPr marL="171450" indent="0">
              <a:buNone/>
            </a:pPr>
            <a:r>
              <a:rPr lang="en-US" sz="2000" dirty="0">
                <a:latin typeface="Courier"/>
                <a:cs typeface="Courier"/>
              </a:rPr>
              <a:t>                  Input=sphere)</a:t>
            </a:r>
          </a:p>
          <a:p>
            <a:pPr marL="171450" indent="0">
              <a:buNone/>
            </a:pPr>
            <a:r>
              <a:rPr lang="en-US" sz="2000" dirty="0">
                <a:latin typeface="Courier"/>
                <a:cs typeface="Courier"/>
              </a:rPr>
              <a:t>Show()</a:t>
            </a:r>
          </a:p>
          <a:p>
            <a:pPr marL="171450" indent="0">
              <a:buNone/>
            </a:pPr>
            <a:r>
              <a:rPr lang="en-US" sz="2000" dirty="0">
                <a:latin typeface="Courier"/>
                <a:cs typeface="Courier"/>
              </a:rPr>
              <a:t>Render()</a:t>
            </a:r>
          </a:p>
          <a:p>
            <a:pPr marL="171450" indent="0">
              <a:buNone/>
            </a:pPr>
            <a:endParaRPr lang="en-US" sz="2000" dirty="0">
              <a:latin typeface="Courier"/>
              <a:cs typeface="Courier"/>
            </a:endParaRPr>
          </a:p>
          <a:p>
            <a:r>
              <a:rPr lang="en-US" sz="2400" dirty="0">
                <a:cs typeface="Courier"/>
              </a:rPr>
              <a:t>Feed two filters into one</a:t>
            </a:r>
          </a:p>
          <a:p>
            <a:pPr marL="171450" indent="0">
              <a:buNone/>
            </a:pPr>
            <a:endParaRPr lang="en-US" sz="700" dirty="0">
              <a:latin typeface="Courier"/>
              <a:cs typeface="Courier"/>
            </a:endParaRPr>
          </a:p>
          <a:p>
            <a:pPr marL="171450" indent="0">
              <a:buNone/>
            </a:pPr>
            <a:r>
              <a:rPr lang="en-US" sz="2000" dirty="0">
                <a:latin typeface="Courier"/>
                <a:cs typeface="Courier"/>
              </a:rPr>
              <a:t>group = </a:t>
            </a:r>
            <a:r>
              <a:rPr lang="en-US" sz="2000" dirty="0" err="1">
                <a:latin typeface="Courier"/>
                <a:cs typeface="Courier"/>
              </a:rPr>
              <a:t>GroupDatasets</a:t>
            </a:r>
            <a:r>
              <a:rPr lang="en-US" sz="2000" dirty="0">
                <a:latin typeface="Courier"/>
                <a:cs typeface="Courier"/>
              </a:rPr>
              <a:t>(</a:t>
            </a:r>
          </a:p>
          <a:p>
            <a:pPr marL="171450" indent="0">
              <a:buNone/>
            </a:pPr>
            <a:r>
              <a:rPr lang="en-US" sz="2000" dirty="0">
                <a:latin typeface="Courier"/>
                <a:cs typeface="Courier"/>
              </a:rPr>
              <a:t>      Input=[</a:t>
            </a:r>
            <a:r>
              <a:rPr lang="en-US" sz="2000" dirty="0" err="1">
                <a:latin typeface="Courier"/>
                <a:cs typeface="Courier"/>
              </a:rPr>
              <a:t>shrink,wireframe</a:t>
            </a:r>
            <a:r>
              <a:rPr lang="en-US" sz="2000" dirty="0">
                <a:latin typeface="Courier"/>
                <a:cs typeface="Courier"/>
              </a:rPr>
              <a:t>])</a:t>
            </a:r>
          </a:p>
          <a:p>
            <a:pPr marL="171450" indent="0">
              <a:buNone/>
            </a:pPr>
            <a:r>
              <a:rPr lang="en-US" sz="2000" dirty="0">
                <a:latin typeface="Courier"/>
                <a:cs typeface="Courier"/>
              </a:rPr>
              <a:t>Show()</a:t>
            </a:r>
          </a:p>
          <a:p>
            <a:pPr marL="171450" indent="0">
              <a:buNone/>
            </a:pPr>
            <a:r>
              <a:rPr lang="en-US" sz="2000" dirty="0">
                <a:latin typeface="Courier"/>
                <a:cs typeface="Courier"/>
              </a:rPr>
              <a:t>Hide(shrink)</a:t>
            </a:r>
          </a:p>
          <a:p>
            <a:pPr marL="171450" indent="0">
              <a:buNone/>
            </a:pPr>
            <a:r>
              <a:rPr lang="en-US" sz="2000" dirty="0">
                <a:latin typeface="Courier"/>
                <a:cs typeface="Courier"/>
              </a:rPr>
              <a:t>Hide(wireframe)</a:t>
            </a:r>
          </a:p>
          <a:p>
            <a:pPr marL="171450" indent="0">
              <a:buNone/>
            </a:pPr>
            <a:r>
              <a:rPr lang="en-US" sz="2000" dirty="0">
                <a:latin typeface="Courier"/>
                <a:cs typeface="Courier"/>
              </a:rPr>
              <a:t>Render()</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xmlns:p14="http://schemas.microsoft.com/office/powerpoint/2010/mai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Pipeline Objects</a:t>
            </a:r>
          </a:p>
        </p:txBody>
      </p:sp>
      <p:sp>
        <p:nvSpPr>
          <p:cNvPr id="3" name="Content Placeholder 2"/>
          <p:cNvSpPr>
            <a:spLocks noGrp="1"/>
          </p:cNvSpPr>
          <p:nvPr>
            <p:ph idx="1"/>
          </p:nvPr>
        </p:nvSpPr>
        <p:spPr/>
        <p:txBody>
          <a:bodyPr/>
          <a:lstStyle/>
          <a:p>
            <a:r>
              <a:rPr lang="en-US" dirty="0" err="1">
                <a:latin typeface="Courier"/>
                <a:cs typeface="Courier"/>
              </a:rPr>
              <a:t>GetSources</a:t>
            </a:r>
            <a:r>
              <a:rPr lang="en-US" dirty="0">
                <a:latin typeface="Courier"/>
                <a:cs typeface="Courier"/>
              </a:rPr>
              <a:t>()</a:t>
            </a:r>
            <a:r>
              <a:rPr lang="en-US" dirty="0"/>
              <a:t>  Returns a list of objects listed in the </a:t>
            </a:r>
            <a:r>
              <a:rPr lang="en-US" dirty="0">
                <a:latin typeface="Verdana"/>
                <a:cs typeface="Verdana"/>
              </a:rPr>
              <a:t>Pipeline Browser</a:t>
            </a:r>
            <a:endParaRPr lang="en-US" dirty="0">
              <a:cs typeface="Verdana"/>
            </a:endParaRPr>
          </a:p>
          <a:p>
            <a:r>
              <a:rPr lang="en-US" dirty="0" err="1">
                <a:latin typeface="Courier"/>
                <a:cs typeface="Courier"/>
              </a:rPr>
              <a:t>GetActiveSource</a:t>
            </a:r>
            <a:r>
              <a:rPr lang="en-US" dirty="0">
                <a:latin typeface="Courier"/>
                <a:cs typeface="Courier"/>
              </a:rPr>
              <a:t>()</a:t>
            </a:r>
            <a:r>
              <a:rPr lang="en-US" dirty="0">
                <a:cs typeface="Verdana"/>
              </a:rPr>
              <a:t>  Returns the object selected in the </a:t>
            </a:r>
            <a:r>
              <a:rPr lang="en-US" dirty="0">
                <a:latin typeface="Verdana"/>
                <a:cs typeface="Verdana"/>
              </a:rPr>
              <a:t>Pipeline Browser</a:t>
            </a:r>
          </a:p>
          <a:p>
            <a:r>
              <a:rPr lang="en-US" dirty="0" err="1">
                <a:latin typeface="Courier"/>
                <a:cs typeface="Courier"/>
              </a:rPr>
              <a:t>SetActiveSource</a:t>
            </a:r>
            <a:r>
              <a:rPr lang="en-US" dirty="0">
                <a:latin typeface="Courier"/>
                <a:cs typeface="Courier"/>
              </a:rPr>
              <a:t>()</a:t>
            </a:r>
            <a:r>
              <a:rPr lang="en-US" dirty="0">
                <a:cs typeface="Verdana"/>
              </a:rPr>
              <a:t>  Sets the object selected in the </a:t>
            </a:r>
            <a:r>
              <a:rPr lang="en-US" dirty="0">
                <a:latin typeface="Verdana"/>
                <a:cs typeface="Verdana"/>
              </a:rPr>
              <a:t>Pipeline Browser</a:t>
            </a:r>
            <a:r>
              <a:rPr lang="en-US" dirty="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xmlns:p14="http://schemas.microsoft.com/office/powerpoint/2010/mai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3812980318"/>
      </p:ext>
    </p:extLst>
  </p:cSld>
  <p:clrMapOvr>
    <a:masterClrMapping/>
  </p:clrMapOvr>
  <p:transition xmlns:p14="http://schemas.microsoft.com/office/powerpoint/2010/mai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xmlns:p14="http://schemas.microsoft.com/office/powerpoint/2010/mai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Files</a:t>
            </a:r>
          </a:p>
        </p:txBody>
      </p:sp>
      <p:sp>
        <p:nvSpPr>
          <p:cNvPr id="3" name="Content Placeholder 2"/>
          <p:cNvSpPr>
            <a:spLocks noGrp="1"/>
          </p:cNvSpPr>
          <p:nvPr>
            <p:ph idx="1"/>
          </p:nvPr>
        </p:nvSpPr>
        <p:spPr/>
        <p:txBody>
          <a:bodyPr/>
          <a:lstStyle/>
          <a:p>
            <a:r>
              <a:rPr lang="en-US" sz="2400" dirty="0"/>
              <a:t>Open a dataset.</a:t>
            </a:r>
            <a:endParaRPr lang="en-US" sz="2000" dirty="0"/>
          </a:p>
          <a:p>
            <a:pPr marL="171450" indent="0">
              <a:buNone/>
            </a:pPr>
            <a:r>
              <a:rPr lang="en-US" sz="2000" dirty="0">
                <a:latin typeface="Courier"/>
                <a:cs typeface="Courier"/>
              </a:rPr>
              <a:t>reader = </a:t>
            </a:r>
            <a:r>
              <a:rPr lang="en-US" sz="2000" dirty="0" err="1">
                <a:latin typeface="Courier"/>
                <a:cs typeface="Courier"/>
              </a:rPr>
              <a:t>OpenDataFile</a:t>
            </a:r>
            <a:r>
              <a:rPr lang="en-US" sz="2000" dirty="0">
                <a:latin typeface="Courier"/>
                <a:cs typeface="Courier"/>
              </a:rPr>
              <a:t>('&lt;p</a:t>
            </a:r>
            <a:r>
              <a:rPr lang="en-US" sz="2000" dirty="0">
                <a:latin typeface="Courier" pitchFamily="49" charset="0"/>
                <a:cs typeface="Courier"/>
              </a:rPr>
              <a:t>ath</a:t>
            </a:r>
            <a:r>
              <a:rPr lang="en-US" sz="2000" dirty="0">
                <a:latin typeface="Courier"/>
                <a:cs typeface="Courier"/>
              </a:rPr>
              <a:t>&gt;/disk_out_ref.ex2')</a:t>
            </a:r>
          </a:p>
          <a:p>
            <a:pPr marL="171450" indent="0">
              <a:buNone/>
            </a:pPr>
            <a:r>
              <a:rPr lang="en-US" sz="2000" dirty="0">
                <a:latin typeface="Courier"/>
                <a:cs typeface="Courier"/>
              </a:rPr>
              <a:t>Show()</a:t>
            </a:r>
          </a:p>
          <a:p>
            <a:pPr marL="171450" indent="0">
              <a:buNone/>
            </a:pPr>
            <a:r>
              <a:rPr lang="en-US" sz="2000" dirty="0">
                <a:latin typeface="Courier"/>
                <a:cs typeface="Courier"/>
              </a:rPr>
              <a:t>Render()</a:t>
            </a:r>
          </a:p>
          <a:p>
            <a:pPr marL="171450" indent="0">
              <a:buNone/>
            </a:pPr>
            <a:r>
              <a:rPr lang="en-US" sz="2000" dirty="0" err="1">
                <a:latin typeface="Courier"/>
                <a:cs typeface="Courier"/>
              </a:rPr>
              <a:t>ResetCamera</a:t>
            </a:r>
            <a:r>
              <a:rPr lang="en-US" sz="2000" dirty="0">
                <a:latin typeface="Courier"/>
                <a:cs typeface="Courier"/>
              </a:rPr>
              <a:t>()</a:t>
            </a:r>
          </a:p>
          <a:p>
            <a:endParaRPr lang="en-US" sz="2000" dirty="0">
              <a:cs typeface="Courier"/>
            </a:endParaRPr>
          </a:p>
          <a:p>
            <a:r>
              <a:rPr lang="en-US" sz="2400" dirty="0">
                <a:cs typeface="Courier"/>
              </a:rPr>
              <a:t>Use file browser to help identify </a:t>
            </a:r>
            <a:r>
              <a:rPr lang="en-US" sz="2000" dirty="0">
                <a:latin typeface="Courier" pitchFamily="49" charset="0"/>
                <a:cs typeface="Courier"/>
              </a:rPr>
              <a:t>&lt;path&gt;</a:t>
            </a:r>
            <a:r>
              <a:rPr lang="en-US" sz="2400" dirty="0">
                <a:cs typeface="Courier"/>
              </a:rPr>
              <a:t>.</a:t>
            </a:r>
          </a:p>
          <a:p>
            <a:r>
              <a:rPr lang="en-US" sz="2400" dirty="0">
                <a:cs typeface="Courier"/>
              </a:rPr>
              <a:t>Common locations:</a:t>
            </a:r>
          </a:p>
          <a:p>
            <a:pPr lvl="1"/>
            <a:r>
              <a:rPr lang="en-US" sz="2200" dirty="0">
                <a:cs typeface="Courier"/>
              </a:rPr>
              <a:t>Mac: /Applications/ParaView-</a:t>
            </a:r>
            <a:r>
              <a:rPr lang="en-US" sz="2200" dirty="0" err="1">
                <a:cs typeface="Courier"/>
              </a:rPr>
              <a:t>X.X.X.app</a:t>
            </a:r>
            <a:r>
              <a:rPr lang="en-US" sz="2200" dirty="0">
                <a:cs typeface="Courier"/>
              </a:rPr>
              <a:t>/Contents/data</a:t>
            </a:r>
          </a:p>
          <a:p>
            <a:pPr lvl="1"/>
            <a:r>
              <a:rPr lang="en-US" sz="2200" dirty="0">
                <a:cs typeface="Courier"/>
              </a:rPr>
              <a:t>Windows: C:/Program Files/ParaView X.X.X/data</a:t>
            </a:r>
          </a:p>
          <a:p>
            <a:pPr lvl="1"/>
            <a:r>
              <a:rPr lang="en-US" sz="2200" dirty="0">
                <a:cs typeface="Courier"/>
              </a:rPr>
              <a:t>Linux: /</a:t>
            </a:r>
            <a:r>
              <a:rPr lang="en-US" sz="2200" dirty="0" err="1">
                <a:cs typeface="Courier"/>
              </a:rPr>
              <a:t>usr</a:t>
            </a:r>
            <a:r>
              <a:rPr lang="en-US" sz="2200" dirty="0">
                <a:cs typeface="Courier"/>
              </a:rPr>
              <a:t>/local/lib/paraview-X.X/data</a:t>
            </a:r>
          </a:p>
        </p:txBody>
      </p:sp>
    </p:spTree>
    <p:extLst>
      <p:ext uri="{BB962C8B-B14F-4D97-AF65-F5344CB8AC3E}">
        <p14:creationId xmlns:p14="http://schemas.microsoft.com/office/powerpoint/2010/main" val="78768005"/>
      </p:ext>
    </p:extLst>
  </p:cSld>
  <p:clrMapOvr>
    <a:masterClrMapping/>
  </p:clrMapOvr>
  <p:transition xmlns:p14="http://schemas.microsoft.com/office/powerpoint/2010/mai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Querying Attributes</a:t>
            </a:r>
          </a:p>
        </p:txBody>
      </p:sp>
      <p:sp>
        <p:nvSpPr>
          <p:cNvPr id="3" name="Content Placeholder 2"/>
          <p:cNvSpPr>
            <a:spLocks noGrp="1"/>
          </p:cNvSpPr>
          <p:nvPr>
            <p:ph idx="1"/>
          </p:nvPr>
        </p:nvSpPr>
        <p:spPr>
          <a:xfrm>
            <a:off x="228600" y="1524000"/>
            <a:ext cx="8763000" cy="4572000"/>
          </a:xfrm>
        </p:spPr>
        <p:txBody>
          <a:bodyPr/>
          <a:lstStyle/>
          <a:p>
            <a:r>
              <a:rPr lang="en-US" sz="2400" dirty="0"/>
              <a:t>Examine all point data ranges</a:t>
            </a:r>
          </a:p>
          <a:p>
            <a:pPr marL="171450" indent="0">
              <a:buNone/>
            </a:pPr>
            <a:r>
              <a:rPr lang="en-US" sz="2000" dirty="0" err="1">
                <a:latin typeface="Courier"/>
                <a:cs typeface="Courier"/>
              </a:rPr>
              <a:t>pd</a:t>
            </a:r>
            <a:r>
              <a:rPr lang="en-US" sz="2000" dirty="0">
                <a:latin typeface="Courier"/>
                <a:cs typeface="Courier"/>
              </a:rPr>
              <a:t> = </a:t>
            </a:r>
            <a:r>
              <a:rPr lang="en-US" sz="2000" dirty="0" err="1">
                <a:latin typeface="Courier"/>
                <a:cs typeface="Courier"/>
              </a:rPr>
              <a:t>reader.PointData</a:t>
            </a:r>
            <a:endParaRPr lang="en-US" sz="2000" dirty="0">
              <a:latin typeface="Courier"/>
              <a:cs typeface="Courier"/>
            </a:endParaRPr>
          </a:p>
          <a:p>
            <a:pPr marL="171450" indent="0">
              <a:buNone/>
            </a:pPr>
            <a:r>
              <a:rPr lang="en-US" sz="2000" dirty="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p>
          <a:p>
            <a:pPr marL="171450" indent="0">
              <a:buNone/>
            </a:pPr>
            <a:r>
              <a:rPr lang="en-US" sz="2000" dirty="0">
                <a:latin typeface="Courier"/>
                <a:cs typeface="Courier"/>
              </a:rPr>
              <a:t>…    print </a:t>
            </a:r>
            <a:r>
              <a:rPr lang="en-US" sz="2000" dirty="0" err="1">
                <a:latin typeface="Courier"/>
                <a:cs typeface="Courier"/>
              </a:rPr>
              <a:t>ai.GetName</a:t>
            </a:r>
            <a:r>
              <a:rPr lang="en-US" sz="2000" dirty="0">
                <a:latin typeface="Courier"/>
                <a:cs typeface="Courier"/>
              </a:rPr>
              <a:t>(), </a:t>
            </a:r>
            <a:r>
              <a:rPr lang="en-US" sz="2000" dirty="0" err="1">
                <a:latin typeface="Courier"/>
                <a:cs typeface="Courier"/>
              </a:rPr>
              <a:t>ai.GetNumberOfComponents</a:t>
            </a:r>
            <a:r>
              <a:rPr lang="en-US" sz="2000" dirty="0">
                <a:latin typeface="Courier"/>
                <a:cs typeface="Courier"/>
              </a:rPr>
              <a:t>(),</a:t>
            </a:r>
          </a:p>
          <a:p>
            <a:pPr marL="171450" indent="0">
              <a:buNone/>
            </a:pPr>
            <a:r>
              <a:rPr lang="en-US" sz="2000" dirty="0">
                <a:latin typeface="Courier"/>
                <a:cs typeface="Courier"/>
              </a:rPr>
              <a:t>…    for </a:t>
            </a:r>
            <a:r>
              <a:rPr lang="en-US" sz="2000" dirty="0" err="1">
                <a:latin typeface="Courier"/>
                <a:cs typeface="Courier"/>
              </a:rPr>
              <a:t>i</a:t>
            </a:r>
            <a:r>
              <a:rPr lang="en-US" sz="2000" dirty="0">
                <a:latin typeface="Courier"/>
                <a:cs typeface="Courier"/>
              </a:rPr>
              <a:t> in </a:t>
            </a:r>
            <a:r>
              <a:rPr lang="en-US" sz="2000" dirty="0" err="1">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p>
          <a:p>
            <a:pPr marL="171450" indent="0">
              <a:buNone/>
            </a:pPr>
            <a:r>
              <a:rPr lang="en-US" sz="2000" dirty="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p>
          <a:p>
            <a:pPr marL="171450" indent="0">
              <a:buNone/>
            </a:pPr>
            <a:r>
              <a:rPr lang="en-US" sz="2000" dirty="0">
                <a:latin typeface="Courier"/>
                <a:cs typeface="Courier"/>
              </a:rPr>
              <a:t>…    print </a:t>
            </a:r>
          </a:p>
          <a:p>
            <a:pPr marL="171450" indent="0">
              <a:buNone/>
            </a:pPr>
            <a:endParaRPr lang="en-US" sz="2400" dirty="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xmlns:p14="http://schemas.microsoft.com/office/powerpoint/2010/mai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a:t>(</a:t>
                </a:r>
                <a:r>
                  <a:rPr lang="en-US" sz="1800" dirty="0" err="1"/>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a:t>(</a:t>
                </a:r>
                <a:r>
                  <a:rPr lang="en-US" sz="1800" dirty="0" err="1"/>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a:t>(</a:t>
                </a:r>
                <a:r>
                  <a:rPr lang="en-US" sz="1800" dirty="0" err="1"/>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a:t>(</a:t>
                </a:r>
                <a:r>
                  <a:rPr lang="en-US" sz="1800" dirty="0" err="1"/>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Grid</a:t>
                </a:r>
              </a:p>
              <a:p>
                <a:pPr algn="ctr"/>
                <a:r>
                  <a:rPr lang="en-US" sz="1800" dirty="0"/>
                  <a:t>(</a:t>
                </a:r>
                <a:r>
                  <a:rPr lang="en-US" sz="1800" dirty="0" err="1"/>
                  <a:t>vtkUnstructuredGrid</a:t>
                </a:r>
                <a:r>
                  <a:rPr lang="en-US" sz="1800" dirty="0"/>
                  <a:t>)</a:t>
                </a:r>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xmlns:p14="http://schemas.microsoft.com/office/powerpoint/2010/mai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Coloring Data</a:t>
            </a:r>
          </a:p>
        </p:txBody>
      </p:sp>
      <p:sp>
        <p:nvSpPr>
          <p:cNvPr id="3" name="Content Placeholder 2"/>
          <p:cNvSpPr>
            <a:spLocks noGrp="1"/>
          </p:cNvSpPr>
          <p:nvPr>
            <p:ph idx="1"/>
          </p:nvPr>
        </p:nvSpPr>
        <p:spPr>
          <a:xfrm>
            <a:off x="381000" y="1524000"/>
            <a:ext cx="8305800" cy="4572000"/>
          </a:xfrm>
        </p:spPr>
        <p:txBody>
          <a:bodyPr/>
          <a:lstStyle/>
          <a:p>
            <a:r>
              <a:rPr lang="en-US" sz="2400" dirty="0"/>
              <a:t>Get a hold of and manipulate display properties</a:t>
            </a:r>
          </a:p>
          <a:p>
            <a:pPr marL="171450" indent="0">
              <a:buNone/>
            </a:pPr>
            <a:r>
              <a:rPr lang="en-US" sz="2000" dirty="0" err="1">
                <a:latin typeface="Courier"/>
                <a:cs typeface="Courier"/>
              </a:rPr>
              <a:t>readerRep</a:t>
            </a:r>
            <a:r>
              <a:rPr lang="en-US" sz="2000" dirty="0">
                <a:latin typeface="Courier"/>
                <a:cs typeface="Courier"/>
              </a:rPr>
              <a:t> = </a:t>
            </a:r>
            <a:r>
              <a:rPr lang="en-US" sz="2000" dirty="0" err="1">
                <a:latin typeface="Courier"/>
                <a:cs typeface="Courier"/>
              </a:rPr>
              <a:t>GetRepresentation</a:t>
            </a:r>
            <a:r>
              <a:rPr lang="en-US" sz="2000" dirty="0">
                <a:latin typeface="Courier"/>
                <a:cs typeface="Courier"/>
              </a:rPr>
              <a:t>()</a:t>
            </a:r>
          </a:p>
          <a:p>
            <a:pPr marL="171450" indent="0">
              <a:buNone/>
            </a:pPr>
            <a:r>
              <a:rPr lang="en-US" sz="2000" dirty="0" err="1">
                <a:latin typeface="Courier"/>
                <a:cs typeface="Courier"/>
              </a:rPr>
              <a:t>readerRep.DiffuseColor</a:t>
            </a:r>
            <a:r>
              <a:rPr lang="en-US" sz="2000" dirty="0">
                <a:latin typeface="Courier"/>
                <a:cs typeface="Courier"/>
              </a:rPr>
              <a:t> = [0, 0, 1]</a:t>
            </a:r>
          </a:p>
          <a:p>
            <a:pPr marL="171450" indent="0">
              <a:buNone/>
            </a:pPr>
            <a:r>
              <a:rPr lang="en-US" sz="2000" dirty="0" err="1">
                <a:latin typeface="Courier"/>
                <a:cs typeface="Courier"/>
              </a:rPr>
              <a:t>readerRep.SpecularColor</a:t>
            </a:r>
            <a:r>
              <a:rPr lang="en-US" sz="2000" dirty="0">
                <a:latin typeface="Courier"/>
                <a:cs typeface="Courier"/>
              </a:rPr>
              <a:t> = [1, 1, 1]</a:t>
            </a:r>
          </a:p>
          <a:p>
            <a:pPr marL="171450" indent="0">
              <a:buNone/>
            </a:pPr>
            <a:r>
              <a:rPr lang="en-US" sz="2000" dirty="0" err="1">
                <a:latin typeface="Courier"/>
                <a:cs typeface="Courier"/>
              </a:rPr>
              <a:t>readerRep.SpecularPower</a:t>
            </a:r>
            <a:r>
              <a:rPr lang="en-US" sz="2000" dirty="0">
                <a:latin typeface="Courier"/>
                <a:cs typeface="Courier"/>
              </a:rPr>
              <a:t> = 128</a:t>
            </a:r>
          </a:p>
          <a:p>
            <a:pPr marL="171450" indent="0">
              <a:buNone/>
            </a:pPr>
            <a:r>
              <a:rPr lang="en-US" sz="2000" dirty="0" err="1">
                <a:latin typeface="Courier"/>
                <a:cs typeface="Courier"/>
              </a:rPr>
              <a:t>readerRep.Specular</a:t>
            </a:r>
            <a:r>
              <a:rPr lang="en-US" sz="2000" dirty="0">
                <a:latin typeface="Courier"/>
                <a:cs typeface="Courier"/>
              </a:rPr>
              <a:t> = 1</a:t>
            </a:r>
          </a:p>
          <a:p>
            <a:pPr marL="171450" indent="0">
              <a:buNone/>
            </a:pPr>
            <a:r>
              <a:rPr lang="en-US" sz="2000" dirty="0">
                <a:latin typeface="Courier"/>
                <a:cs typeface="Courier"/>
              </a:rPr>
              <a:t>Render() </a:t>
            </a:r>
          </a:p>
          <a:p>
            <a:pPr marL="171450" indent="0">
              <a:buNone/>
            </a:pPr>
            <a:endParaRPr lang="en-US" sz="1800" dirty="0">
              <a:latin typeface="Courier"/>
              <a:cs typeface="Courier"/>
            </a:endParaRPr>
          </a:p>
          <a:p>
            <a:endParaRPr lang="en-US" sz="2400" dirty="0">
              <a:latin typeface="+mj-lt"/>
              <a:cs typeface="Courier"/>
            </a:endParaRPr>
          </a:p>
          <a:p>
            <a:r>
              <a:rPr lang="en-US" sz="2400" dirty="0">
                <a:latin typeface="+mj-lt"/>
                <a:cs typeface="Courier"/>
              </a:rPr>
              <a:t>Now assign a color transfer function</a:t>
            </a:r>
          </a:p>
          <a:p>
            <a:pPr marL="171450" indent="0">
              <a:buNone/>
            </a:pPr>
            <a:r>
              <a:rPr lang="en-US" sz="2000" dirty="0" err="1">
                <a:latin typeface="Courier"/>
                <a:cs typeface="Courier"/>
              </a:rPr>
              <a:t>ColorBy</a:t>
            </a:r>
            <a:r>
              <a:rPr lang="en-US" sz="2000" dirty="0">
                <a:latin typeface="Courier"/>
                <a:cs typeface="Courier"/>
              </a:rPr>
              <a:t>(</a:t>
            </a:r>
            <a:r>
              <a:rPr lang="en-US" sz="2000" dirty="0" err="1">
                <a:latin typeface="Courier"/>
                <a:cs typeface="Courier"/>
              </a:rPr>
              <a:t>readerRep</a:t>
            </a:r>
            <a:r>
              <a:rPr lang="en-US" sz="2000" dirty="0">
                <a:latin typeface="Courier"/>
                <a:cs typeface="Courier"/>
              </a:rPr>
              <a:t>, ('</a:t>
            </a:r>
            <a:r>
              <a:rPr lang="en-US" sz="2000" dirty="0" err="1">
                <a:latin typeface="Courier"/>
                <a:cs typeface="Courier"/>
              </a:rPr>
              <a:t>POINTS','Pres</a:t>
            </a:r>
            <a:r>
              <a:rPr lang="en-US" sz="2000" dirty="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a:latin typeface="Courier"/>
                <a:cs typeface="Courier"/>
              </a:rPr>
              <a:t>Render()</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xmlns:p14="http://schemas.microsoft.com/office/powerpoint/2010/mai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the View</a:t>
            </a:r>
          </a:p>
        </p:txBody>
      </p:sp>
      <p:sp>
        <p:nvSpPr>
          <p:cNvPr id="3" name="Content Placeholder 2"/>
          <p:cNvSpPr>
            <a:spLocks noGrp="1"/>
          </p:cNvSpPr>
          <p:nvPr>
            <p:ph idx="1"/>
          </p:nvPr>
        </p:nvSpPr>
        <p:spPr/>
        <p:txBody>
          <a:bodyPr/>
          <a:lstStyle/>
          <a:p>
            <a:pPr marL="171450" indent="0">
              <a:buNone/>
            </a:pPr>
            <a:r>
              <a:rPr lang="en-US" sz="2400" dirty="0">
                <a:cs typeface="Courier"/>
              </a:rPr>
              <a:t>Get a hold of, then manipulate view properties</a:t>
            </a:r>
          </a:p>
          <a:p>
            <a:pPr marL="171450" indent="0">
              <a:buNone/>
            </a:pPr>
            <a:endParaRPr lang="en-US" sz="1100" dirty="0">
              <a:latin typeface="Courier"/>
              <a:cs typeface="Courier"/>
            </a:endParaRPr>
          </a:p>
          <a:p>
            <a:pPr marL="171450" indent="0">
              <a:buNone/>
            </a:pPr>
            <a:r>
              <a:rPr lang="en-US" sz="2000" dirty="0">
                <a:latin typeface="Courier"/>
                <a:cs typeface="Courier"/>
              </a:rPr>
              <a:t>view = </a:t>
            </a:r>
            <a:r>
              <a:rPr lang="en-US" sz="2000" dirty="0" err="1">
                <a:latin typeface="Courier"/>
                <a:cs typeface="Courier"/>
              </a:rPr>
              <a:t>GetActiveView</a:t>
            </a:r>
            <a:r>
              <a:rPr lang="en-US" sz="2000" dirty="0">
                <a:latin typeface="Courier"/>
                <a:cs typeface="Courier"/>
              </a:rPr>
              <a:t>()</a:t>
            </a:r>
          </a:p>
          <a:p>
            <a:pPr marL="171450" indent="0">
              <a:buNone/>
            </a:pPr>
            <a:r>
              <a:rPr lang="en-US" sz="2000" dirty="0" err="1">
                <a:latin typeface="Courier"/>
                <a:cs typeface="Courier"/>
              </a:rPr>
              <a:t>view.Background</a:t>
            </a:r>
            <a:r>
              <a:rPr lang="en-US" sz="2000" dirty="0">
                <a:latin typeface="Courier"/>
                <a:cs typeface="Courier"/>
              </a:rPr>
              <a:t> = [0, 0, 0]</a:t>
            </a:r>
          </a:p>
          <a:p>
            <a:pPr marL="171450" indent="0">
              <a:buNone/>
            </a:pPr>
            <a:r>
              <a:rPr lang="en-US" sz="2000" dirty="0">
                <a:latin typeface="Courier"/>
                <a:cs typeface="Courier"/>
              </a:rPr>
              <a:t>view.Background2 = [0, 0, 0.6]</a:t>
            </a:r>
          </a:p>
          <a:p>
            <a:pPr marL="171450" indent="0">
              <a:buNone/>
            </a:pPr>
            <a:r>
              <a:rPr lang="en-US" sz="2000" dirty="0" err="1">
                <a:latin typeface="Courier"/>
                <a:cs typeface="Courier"/>
              </a:rPr>
              <a:t>view.UseGradientBackground</a:t>
            </a:r>
            <a:r>
              <a:rPr lang="en-US" sz="2000" dirty="0">
                <a:latin typeface="Courier"/>
                <a:cs typeface="Courier"/>
              </a:rPr>
              <a:t> = True</a:t>
            </a:r>
          </a:p>
          <a:p>
            <a:pPr marL="171450" indent="0">
              <a:buNone/>
            </a:pPr>
            <a:r>
              <a:rPr lang="en-US" sz="2000" dirty="0">
                <a:latin typeface="Courier"/>
                <a:cs typeface="Courier"/>
              </a:rPr>
              <a:t>Render()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xmlns:p14="http://schemas.microsoft.com/office/powerpoint/2010/mai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Results</a:t>
            </a:r>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a:cs typeface="Courier"/>
              </a:rPr>
              <a:t>Save Data</a:t>
            </a:r>
          </a:p>
          <a:p>
            <a:pPr marL="171450" indent="0">
              <a:buNone/>
            </a:pPr>
            <a:r>
              <a:rPr lang="en-US" sz="2000" dirty="0">
                <a:latin typeface="Courier"/>
                <a:cs typeface="Courier"/>
              </a:rPr>
              <a:t>plot = </a:t>
            </a:r>
            <a:r>
              <a:rPr lang="en-US" sz="2000" dirty="0" err="1">
                <a:latin typeface="Courier"/>
                <a:cs typeface="Courier"/>
              </a:rPr>
              <a:t>PlotOverLine</a:t>
            </a:r>
            <a:r>
              <a:rPr lang="en-US" sz="2000" dirty="0">
                <a:latin typeface="Courier"/>
                <a:cs typeface="Courier"/>
              </a:rPr>
              <a:t>()</a:t>
            </a:r>
          </a:p>
          <a:p>
            <a:pPr marL="171450" indent="0">
              <a:buNone/>
            </a:pPr>
            <a:r>
              <a:rPr lang="en-US" sz="2000" dirty="0">
                <a:latin typeface="Courier"/>
                <a:cs typeface="Courier"/>
              </a:rPr>
              <a:t>plot.Source.Point1 = [0,0,0]</a:t>
            </a:r>
          </a:p>
          <a:p>
            <a:pPr marL="171450" indent="0">
              <a:buNone/>
            </a:pPr>
            <a:r>
              <a:rPr lang="en-US" sz="2000" dirty="0">
                <a:latin typeface="Courier"/>
                <a:cs typeface="Courier"/>
              </a:rPr>
              <a:t>plot.Source.Point2 = [0,0,10]</a:t>
            </a:r>
            <a:br>
              <a:rPr lang="en-US" sz="2000" dirty="0">
                <a:latin typeface="Courier"/>
                <a:cs typeface="Courier"/>
              </a:rPr>
            </a:br>
            <a:r>
              <a:rPr lang="en-US" sz="2000" dirty="0">
                <a:latin typeface="Courier"/>
                <a:cs typeface="Courier"/>
              </a:rPr>
              <a:t>writer = </a:t>
            </a:r>
            <a:r>
              <a:rPr lang="en-US" sz="2000" dirty="0" err="1">
                <a:latin typeface="Courier"/>
                <a:cs typeface="Courier"/>
              </a:rPr>
              <a:t>CreateWriter</a:t>
            </a:r>
            <a:r>
              <a:rPr lang="en-US" sz="2000" dirty="0">
                <a:latin typeface="Courier"/>
                <a:cs typeface="Courier"/>
              </a:rPr>
              <a:t>('⟨path⟩/plot.csv')</a:t>
            </a:r>
          </a:p>
          <a:p>
            <a:pPr marL="171450" indent="0">
              <a:buNone/>
            </a:pPr>
            <a:r>
              <a:rPr lang="en-US" sz="2000" dirty="0" err="1">
                <a:latin typeface="Courier"/>
                <a:cs typeface="Courier"/>
              </a:rPr>
              <a:t>writer.UpdatePipeline</a:t>
            </a:r>
            <a:r>
              <a:rPr lang="en-US" sz="2000" dirty="0">
                <a:latin typeface="Courier"/>
                <a:cs typeface="Courier"/>
              </a:rPr>
              <a:t>()</a:t>
            </a:r>
            <a:r>
              <a:rPr lang="en-US" sz="2000" dirty="0"/>
              <a:t> </a:t>
            </a:r>
          </a:p>
          <a:p>
            <a:pPr marL="171450" indent="0">
              <a:buNone/>
            </a:pPr>
            <a:endParaRPr lang="en-US" sz="2000" dirty="0"/>
          </a:p>
          <a:p>
            <a:pPr marL="171450" indent="0">
              <a:buNone/>
            </a:pPr>
            <a:r>
              <a:rPr lang="en-US" sz="2400" dirty="0"/>
              <a:t>Then save screen capture of plot</a:t>
            </a:r>
          </a:p>
          <a:p>
            <a:pPr marL="171450" indent="0">
              <a:buNone/>
            </a:pPr>
            <a:r>
              <a:rPr lang="en-US" sz="2000" dirty="0" err="1">
                <a:latin typeface="Courier"/>
                <a:cs typeface="Courier"/>
              </a:rPr>
              <a:t>plotView</a:t>
            </a:r>
            <a:r>
              <a:rPr lang="en-US" sz="2000" dirty="0">
                <a:latin typeface="Courier"/>
                <a:cs typeface="Courier"/>
              </a:rPr>
              <a:t> = </a:t>
            </a:r>
            <a:r>
              <a:rPr lang="en-US" sz="2000" dirty="0" err="1">
                <a:latin typeface="Courier"/>
                <a:cs typeface="Courier"/>
              </a:rPr>
              <a:t>CreateView</a:t>
            </a:r>
            <a:r>
              <a:rPr lang="en-US" sz="2000" dirty="0">
                <a:latin typeface="Courier"/>
                <a:cs typeface="Courier"/>
              </a:rPr>
              <a:t>('</a:t>
            </a:r>
            <a:r>
              <a:rPr lang="en-US" sz="2000" dirty="0" err="1">
                <a:latin typeface="Courier"/>
                <a:cs typeface="Courier"/>
              </a:rPr>
              <a:t>XYChartView</a:t>
            </a:r>
            <a:r>
              <a:rPr lang="en-US" sz="2000" dirty="0">
                <a:latin typeface="Courier"/>
                <a:cs typeface="Courier"/>
              </a:rPr>
              <a:t>')</a:t>
            </a:r>
          </a:p>
          <a:p>
            <a:pPr marL="171450" indent="0">
              <a:buNone/>
            </a:pPr>
            <a:r>
              <a:rPr lang="en-US" sz="2000" dirty="0">
                <a:latin typeface="Courier"/>
                <a:cs typeface="Courier"/>
              </a:rPr>
              <a:t>Show(plot)</a:t>
            </a:r>
          </a:p>
          <a:p>
            <a:pPr marL="171450" indent="0">
              <a:buNone/>
            </a:pPr>
            <a:r>
              <a:rPr lang="en-US" sz="2000" dirty="0">
                <a:latin typeface="Courier"/>
                <a:cs typeface="Courier"/>
              </a:rPr>
              <a:t>Render()</a:t>
            </a:r>
          </a:p>
          <a:p>
            <a:pPr marL="171450" indent="0">
              <a:buNone/>
            </a:pPr>
            <a:r>
              <a:rPr lang="en-US" sz="2000" dirty="0" err="1">
                <a:latin typeface="Courier"/>
                <a:cs typeface="Courier"/>
              </a:rPr>
              <a:t>SaveScreenshot</a:t>
            </a:r>
            <a:r>
              <a:rPr lang="en-US" sz="2000" dirty="0">
                <a:latin typeface="Courier"/>
                <a:cs typeface="Courier"/>
              </a:rPr>
              <a:t>('&lt;path&gt;/plot.png') </a:t>
            </a:r>
          </a:p>
          <a:p>
            <a:pPr marL="171450" indent="0">
              <a:buNone/>
            </a:pPr>
            <a:endParaRPr lang="en-US" sz="2000" dirty="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xmlns:p14="http://schemas.microsoft.com/office/powerpoint/2010/mai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3030360136"/>
      </p:ext>
    </p:extLst>
  </p:cSld>
  <p:clrMapOvr>
    <a:masterClrMapping/>
  </p:clrMapOvr>
  <p:transition xmlns:p14="http://schemas.microsoft.com/office/powerpoint/2010/mai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xmlns:p14="http://schemas.microsoft.com/office/powerpoint/2010/mai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ea typeface="ＭＳ Ｐゴシック" pitchFamily="-107" charset="-128"/>
              </a:rPr>
              <a:t>Golevka Asteroid vs. </a:t>
            </a:r>
            <a:br>
              <a:rPr lang="en-US">
                <a:ea typeface="ＭＳ Ｐゴシック" pitchFamily="-107" charset="-128"/>
              </a:rPr>
            </a:br>
            <a:r>
              <a:rPr lang="en-US">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xmlns:p14="http://schemas.microsoft.com/office/powerpoint/2010/mai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xmlns:p14="http://schemas.microsoft.com/office/powerpoint/2010/mai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xmlns:p14="http://schemas.microsoft.com/office/powerpoint/2010/mai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cstate="screen">
            <a:extLst>
              <a:ext uri="{28A0092B-C50C-407E-A947-70E740481C1C}">
                <a14:useLocalDpi xmlns:a14="http://schemas.microsoft.com/office/drawing/2010/main"/>
              </a:ext>
            </a:extLst>
          </a:blip>
          <a:srcRect l="-8305" r="-8305"/>
          <a:stretch>
            <a:fillRect/>
          </a:stretch>
        </p:blipFill>
        <p:spPr/>
      </p:pic>
    </p:spTree>
  </p:cSld>
  <p:clrMapOvr>
    <a:masterClrMapping/>
  </p:clrMapOvr>
  <p:transition xmlns:p14="http://schemas.microsoft.com/office/powerpoint/2010/mai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a:t>Wing with Unsteady </a:t>
            </a:r>
            <a:r>
              <a:rPr lang="en-US" dirty="0" err="1"/>
              <a:t>Crossflow</a:t>
            </a:r>
            <a:r>
              <a:rPr lang="en-US" dirty="0"/>
              <a:t> from Synthetic Jet (3.3B </a:t>
            </a:r>
            <a:r>
              <a:rPr lang="en-US" dirty="0" err="1"/>
              <a:t>tet</a:t>
            </a:r>
            <a:r>
              <a:rPr lang="en-US" dirty="0"/>
              <a:t>)</a:t>
            </a:r>
          </a:p>
        </p:txBody>
      </p:sp>
    </p:spTree>
    <p:extLst>
      <p:ext uri="{BB962C8B-B14F-4D97-AF65-F5344CB8AC3E}">
        <p14:creationId xmlns:p14="http://schemas.microsoft.com/office/powerpoint/2010/main" val="2059073555"/>
      </p:ext>
    </p:extLst>
  </p:cSld>
  <p:clrMapOvr>
    <a:masterClrMapping/>
  </p:clrMapOvr>
  <p:transition xmlns:p14="http://schemas.microsoft.com/office/powerpoint/2010/mai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a:ea typeface="ＭＳ Ｐゴシック" pitchFamily="-107" charset="-128"/>
              </a:rPr>
              <a:t>Help Menu</a:t>
            </a:r>
            <a:endParaRPr lang="en-US" dirty="0">
              <a:solidFill>
                <a:srgbClr val="FF0000"/>
              </a:solidFill>
              <a:ea typeface="ＭＳ Ｐゴシック" pitchFamily="-107" charset="-128"/>
            </a:endParaRPr>
          </a:p>
          <a:p>
            <a:r>
              <a:rPr lang="en-US" i="1" dirty="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a:ea typeface="ＭＳ Ｐゴシック" pitchFamily="-107" charset="-128"/>
              </a:rPr>
              <a:t> </a:t>
            </a:r>
            <a:endParaRPr lang="en-US" dirty="0">
              <a:ea typeface="ＭＳ Ｐゴシック" pitchFamily="-107" charset="-128"/>
            </a:endParaRPr>
          </a:p>
          <a:p>
            <a:r>
              <a:rPr lang="en-US" dirty="0">
                <a:ea typeface="ＭＳ Ｐゴシック" pitchFamily="-107" charset="-128"/>
              </a:rPr>
              <a:t>Tutorials</a:t>
            </a:r>
          </a:p>
          <a:p>
            <a:pPr lvl="1"/>
            <a:r>
              <a:rPr lang="en-US" dirty="0">
                <a:ea typeface="ＭＳ Ｐゴシック" pitchFamily="-107" charset="-128"/>
                <a:hlinkClick r:id="rId4"/>
              </a:rPr>
              <a:t>http://www.paraview.org/tutorials/</a:t>
            </a:r>
            <a:r>
              <a:rPr lang="en-US" dirty="0">
                <a:ea typeface="ＭＳ Ｐゴシック" pitchFamily="-107" charset="-128"/>
              </a:rPr>
              <a:t> </a:t>
            </a:r>
          </a:p>
          <a:p>
            <a:r>
              <a:rPr lang="en-US" dirty="0">
                <a:ea typeface="ＭＳ Ｐゴシック" pitchFamily="-107" charset="-128"/>
              </a:rPr>
              <a:t>The ParaView web page</a:t>
            </a:r>
          </a:p>
          <a:p>
            <a:pPr lvl="1"/>
            <a:r>
              <a:rPr lang="en-US" dirty="0">
                <a:ea typeface="ＭＳ Ｐゴシック" pitchFamily="-107" charset="-128"/>
                <a:hlinkClick r:id="rId5"/>
              </a:rPr>
              <a:t>www.paraview.org</a:t>
            </a:r>
            <a:endParaRPr lang="en-US" dirty="0">
              <a:ea typeface="ＭＳ Ｐゴシック" pitchFamily="-107" charset="-128"/>
            </a:endParaRPr>
          </a:p>
          <a:p>
            <a:r>
              <a:rPr lang="en-US" dirty="0">
                <a:ea typeface="ＭＳ Ｐゴシック" pitchFamily="-107" charset="-128"/>
              </a:rPr>
              <a:t>ParaView mailing list</a:t>
            </a:r>
          </a:p>
          <a:p>
            <a:pPr lvl="1"/>
            <a:r>
              <a:rPr lang="en-US" dirty="0">
                <a:ea typeface="ＭＳ Ｐゴシック" pitchFamily="-107" charset="-128"/>
                <a:hlinkClick r:id="rId6"/>
              </a:rPr>
              <a:t>paraview@paraview.org</a:t>
            </a:r>
            <a:endParaRPr lang="en-US" dirty="0">
              <a:ea typeface="ＭＳ Ｐゴシック" pitchFamily="-107" charset="-128"/>
            </a:endParaRPr>
          </a:p>
        </p:txBody>
      </p:sp>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8400" y="914400"/>
            <a:ext cx="2895600" cy="2895600"/>
          </a:xfrm>
          <a:prstGeom prst="rect">
            <a:avLst/>
          </a:prstGeom>
        </p:spPr>
      </p:pic>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xmlns:p14="http://schemas.microsoft.com/office/powerpoint/2010/mai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Wake of Deflected Wing Flap</a:t>
            </a:r>
          </a:p>
        </p:txBody>
      </p:sp>
      <p:pic>
        <p:nvPicPr>
          <p:cNvPr id="3" name="Picture 2" descr="WingWak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xmlns:p14="http://schemas.microsoft.com/office/powerpoint/2010/mai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xmlns:p14="http://schemas.microsoft.com/office/powerpoint/2010/mai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xmlns:p14="http://schemas.microsoft.com/office/powerpoint/2010/mai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xmlns:p14="http://schemas.microsoft.com/office/powerpoint/2010/mai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a:ea typeface="ＭＳ Ｐゴシック" pitchFamily="-107" charset="-128"/>
              </a:rPr>
              <a:t>Many operations will work regardless.</a:t>
            </a:r>
          </a:p>
          <a:p>
            <a:pPr lvl="1"/>
            <a:r>
              <a:rPr lang="en-US" dirty="0">
                <a:ea typeface="ＭＳ Ｐゴシック" pitchFamily="-107" charset="-128"/>
              </a:rPr>
              <a:t>Example: Clipping.</a:t>
            </a: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pPr lvl="1"/>
            <a:endParaRPr lang="en-US" dirty="0">
              <a:ea typeface="ＭＳ Ｐゴシック" pitchFamily="-107" charset="-128"/>
            </a:endParaRPr>
          </a:p>
          <a:p>
            <a:r>
              <a:rPr lang="en-US" dirty="0">
                <a:ea typeface="ＭＳ Ｐゴシック" pitchFamily="-107" charset="-128"/>
              </a:rPr>
              <a:t>Will discuss those that don’t later</a:t>
            </a:r>
          </a:p>
          <a:p>
            <a:pPr lvl="1"/>
            <a:endParaRPr lang="en-US" dirty="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xmlns:p14="http://schemas.microsoft.com/office/powerpoint/2010/main">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xmlns:p14="http://schemas.microsoft.com/office/powerpoint/2010/main">
    <p:fade/>
  </p:transition>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xmlns:p14="http://schemas.microsoft.com/office/powerpoint/2010/main">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dirty="0">
                <a:ea typeface="ＭＳ Ｐゴシック" pitchFamily="-107" charset="-128"/>
              </a:rPr>
              <a:t>Three tier</a:t>
            </a:r>
          </a:p>
          <a:p>
            <a:pPr lvl="1"/>
            <a:r>
              <a:rPr lang="en-US" b="1" dirty="0">
                <a:ea typeface="ＭＳ Ｐゴシック" pitchFamily="-107" charset="-128"/>
              </a:rPr>
              <a:t>Data </a:t>
            </a:r>
            <a:r>
              <a:rPr lang="en-US" b="1" dirty="0" smtClean="0">
                <a:ea typeface="ＭＳ Ｐゴシック" pitchFamily="-107" charset="-128"/>
              </a:rPr>
              <a:t>Server</a:t>
            </a:r>
            <a:r>
              <a:rPr lang="en-US" dirty="0" smtClean="0">
                <a:ea typeface="ＭＳ Ｐゴシック" pitchFamily="-107" charset="-128"/>
              </a:rPr>
              <a:t> </a:t>
            </a:r>
          </a:p>
          <a:p>
            <a:pPr marL="457200" lvl="1" indent="0">
              <a:buNone/>
            </a:pPr>
            <a:r>
              <a:rPr lang="en-US" dirty="0">
                <a:ea typeface="ＭＳ Ｐゴシック" pitchFamily="-107" charset="-128"/>
              </a:rPr>
              <a:t>	</a:t>
            </a:r>
            <a:r>
              <a:rPr lang="en-US" dirty="0" smtClean="0">
                <a:ea typeface="ＭＳ Ｐゴシック" pitchFamily="-107" charset="-128"/>
              </a:rPr>
              <a:t>read files, apply filters, data queries</a:t>
            </a:r>
            <a:endParaRPr lang="en-US" dirty="0">
              <a:ea typeface="ＭＳ Ｐゴシック" pitchFamily="-107" charset="-128"/>
            </a:endParaRPr>
          </a:p>
          <a:p>
            <a:pPr lvl="1"/>
            <a:r>
              <a:rPr lang="en-US" b="1" dirty="0">
                <a:ea typeface="ＭＳ Ｐゴシック" pitchFamily="-107" charset="-128"/>
              </a:rPr>
              <a:t>Render </a:t>
            </a:r>
            <a:r>
              <a:rPr lang="en-US" b="1" dirty="0" smtClean="0">
                <a:ea typeface="ＭＳ Ｐゴシック" pitchFamily="-107" charset="-128"/>
              </a:rPr>
              <a:t>Server</a:t>
            </a:r>
          </a:p>
          <a:p>
            <a:pPr marL="914400" lvl="2" indent="0">
              <a:buNone/>
            </a:pPr>
            <a:r>
              <a:rPr lang="en-US" dirty="0">
                <a:ea typeface="ＭＳ Ｐゴシック" pitchFamily="-107" charset="-128"/>
              </a:rPr>
              <a:t>g</a:t>
            </a:r>
            <a:r>
              <a:rPr lang="en-US" dirty="0" smtClean="0">
                <a:ea typeface="ＭＳ Ｐゴシック" pitchFamily="-107" charset="-128"/>
              </a:rPr>
              <a:t>raphics calls to draw polygonal and volumetric data, parallel compositing</a:t>
            </a:r>
            <a:endParaRPr lang="en-US" dirty="0">
              <a:ea typeface="ＭＳ Ｐゴシック" pitchFamily="-107" charset="-128"/>
            </a:endParaRPr>
          </a:p>
          <a:p>
            <a:pPr lvl="1"/>
            <a:r>
              <a:rPr lang="en-US" b="1" dirty="0" smtClean="0">
                <a:ea typeface="ＭＳ Ｐゴシック" pitchFamily="-107" charset="-128"/>
              </a:rPr>
              <a:t>Client</a:t>
            </a:r>
          </a:p>
          <a:p>
            <a:pPr marL="914400" lvl="2" indent="0">
              <a:buNone/>
            </a:pPr>
            <a:r>
              <a:rPr lang="en-US" dirty="0" smtClean="0">
                <a:ea typeface="ＭＳ Ｐゴシック" pitchFamily="-107" charset="-128"/>
              </a:rPr>
              <a:t>Control and final display</a:t>
            </a:r>
            <a:endParaRPr lang="en-US" dirty="0">
              <a:ea typeface="ＭＳ Ｐゴシック" pitchFamily="-107" charset="-128"/>
            </a:endParaRPr>
          </a:p>
        </p:txBody>
      </p:sp>
    </p:spTree>
  </p:cSld>
  <p:clrMapOvr>
    <a:masterClrMapping/>
  </p:clrMapOvr>
  <p:transition xmlns:p14="http://schemas.microsoft.com/office/powerpoint/2010/mai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Menu</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xmlns:p14="http://schemas.microsoft.com/office/powerpoint/2010/mai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xmlns:p14="http://schemas.microsoft.com/office/powerpoint/2010/mai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a:ea typeface="ＭＳ Ｐゴシック" pitchFamily="-107" charset="-128"/>
              </a:rPr>
              <a:t>Run server on large machine</a:t>
            </a:r>
          </a:p>
          <a:p>
            <a:pPr lvl="1"/>
            <a:r>
              <a:rPr lang="en-US" dirty="0">
                <a:ea typeface="ＭＳ Ｐゴシック" pitchFamily="-107" charset="-128"/>
              </a:rPr>
              <a:t>Aggregate memory</a:t>
            </a:r>
          </a:p>
          <a:p>
            <a:pPr lvl="1"/>
            <a:r>
              <a:rPr lang="en-US" dirty="0">
                <a:ea typeface="ＭＳ Ｐゴシック" pitchFamily="-107" charset="-128"/>
              </a:rPr>
              <a:t>MPI for communication</a:t>
            </a:r>
          </a:p>
          <a:p>
            <a:pPr marL="457200" lvl="1" indent="0">
              <a:buNone/>
            </a:pPr>
            <a:r>
              <a:rPr lang="en-US" dirty="0">
                <a:ea typeface="ＭＳ Ｐゴシック" pitchFamily="-107" charset="-128"/>
              </a:rPr>
              <a:t>	Kitware binaries have MPI</a:t>
            </a:r>
          </a:p>
          <a:p>
            <a:pPr marL="457200" lvl="1" indent="0">
              <a:buNone/>
            </a:pPr>
            <a:r>
              <a:rPr lang="en-US" dirty="0">
                <a:ea typeface="ＭＳ Ｐゴシック" pitchFamily="-107" charset="-128"/>
              </a:rPr>
              <a:t>	 but</a:t>
            </a:r>
          </a:p>
          <a:p>
            <a:pPr marL="457200" lvl="1" indent="0">
              <a:buNone/>
            </a:pPr>
            <a:r>
              <a:rPr lang="en-US" dirty="0">
                <a:ea typeface="ＭＳ Ｐゴシック" pitchFamily="-107" charset="-128"/>
              </a:rPr>
              <a:t>	  not tuned to any particular machine	 </a:t>
            </a:r>
          </a:p>
          <a:p>
            <a:pPr marL="457200" lvl="1" indent="0">
              <a:buNone/>
            </a:pPr>
            <a:r>
              <a:rPr lang="en-US" dirty="0">
                <a:ea typeface="ＭＳ Ｐゴシック" pitchFamily="-107" charset="-128"/>
              </a:rPr>
              <a:t>      Microsoft MPI (free) not packaged</a:t>
            </a:r>
          </a:p>
          <a:p>
            <a:pPr marL="457200" lvl="1" indent="0">
              <a:buNone/>
            </a:pPr>
            <a:endParaRPr lang="en-US" dirty="0">
              <a:ea typeface="ＭＳ Ｐゴシック" pitchFamily="-107" charset="-128"/>
            </a:endParaRPr>
          </a:p>
          <a:p>
            <a:pPr marL="457200" lvl="1" indent="0">
              <a:buNone/>
            </a:pPr>
            <a:endParaRPr lang="en-US" dirty="0">
              <a:ea typeface="ＭＳ Ｐゴシック" pitchFamily="-107" charset="-128"/>
            </a:endParaRPr>
          </a:p>
          <a:p>
            <a:endParaRPr lang="en-US" dirty="0">
              <a:ea typeface="ＭＳ Ｐゴシック" pitchFamily="-107" charset="-128"/>
            </a:endParaRPr>
          </a:p>
          <a:p>
            <a:pPr marL="171450" indent="0">
              <a:buNone/>
            </a:pPr>
            <a:endParaRPr lang="en-US" dirty="0">
              <a:ea typeface="ＭＳ Ｐゴシック" pitchFamily="-107" charset="-128"/>
            </a:endParaRPr>
          </a:p>
        </p:txBody>
      </p:sp>
    </p:spTree>
  </p:cSld>
  <p:clrMapOvr>
    <a:masterClrMapping/>
  </p:clrMapOvr>
  <p:transition xmlns:p14="http://schemas.microsoft.com/office/powerpoint/2010/mai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a:ea typeface="ＭＳ Ｐゴシック" pitchFamily="-107" charset="-128"/>
              </a:rPr>
              <a:t>Requirements for</a:t>
            </a:r>
            <a:br>
              <a:rPr lang="en-US" dirty="0">
                <a:ea typeface="ＭＳ Ｐゴシック" pitchFamily="-107" charset="-128"/>
              </a:rPr>
            </a:br>
            <a:r>
              <a:rPr lang="en-US" dirty="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a:ea typeface="ＭＳ Ｐゴシック" pitchFamily="-107" charset="-128"/>
              </a:rPr>
              <a:t>C++</a:t>
            </a:r>
          </a:p>
          <a:p>
            <a:r>
              <a:rPr lang="en-US" dirty="0" err="1">
                <a:ea typeface="ＭＳ Ｐゴシック" pitchFamily="-107" charset="-128"/>
              </a:rPr>
              <a:t>CMake</a:t>
            </a:r>
            <a:r>
              <a:rPr lang="en-US" dirty="0">
                <a:ea typeface="ＭＳ Ｐゴシック" pitchFamily="-107" charset="-128"/>
              </a:rPr>
              <a:t> (</a:t>
            </a:r>
            <a:r>
              <a:rPr lang="en-US" dirty="0">
                <a:ea typeface="ＭＳ Ｐゴシック" pitchFamily="-107" charset="-128"/>
                <a:hlinkClick r:id="rId3"/>
              </a:rPr>
              <a:t>www.cmake.org</a:t>
            </a:r>
            <a:r>
              <a:rPr lang="en-US" dirty="0">
                <a:ea typeface="ＭＳ Ｐゴシック" pitchFamily="-107" charset="-128"/>
              </a:rPr>
              <a:t>)</a:t>
            </a:r>
          </a:p>
          <a:p>
            <a:r>
              <a:rPr lang="en-US" dirty="0">
                <a:ea typeface="ＭＳ Ｐゴシック" pitchFamily="-107" charset="-128"/>
              </a:rPr>
              <a:t>MPI</a:t>
            </a:r>
          </a:p>
          <a:p>
            <a:r>
              <a:rPr lang="en-US" dirty="0">
                <a:ea typeface="ＭＳ Ｐゴシック" pitchFamily="-107" charset="-128"/>
              </a:rPr>
              <a:t>OpenGL (or Mesa3D </a:t>
            </a:r>
            <a:r>
              <a:rPr lang="en-US" dirty="0">
                <a:ea typeface="ＭＳ Ｐゴシック" pitchFamily="-107" charset="-128"/>
                <a:hlinkClick r:id="rId4"/>
              </a:rPr>
              <a:t>www.mesa3d.org</a:t>
            </a:r>
            <a:r>
              <a:rPr lang="en-US" dirty="0">
                <a:ea typeface="ＭＳ Ｐゴシック" pitchFamily="-107" charset="-128"/>
              </a:rPr>
              <a:t>)</a:t>
            </a:r>
          </a:p>
          <a:p>
            <a:r>
              <a:rPr lang="en-US" dirty="0">
                <a:ea typeface="ＭＳ Ｐゴシック" pitchFamily="-107" charset="-128"/>
              </a:rPr>
              <a:t>Python +</a:t>
            </a:r>
            <a:r>
              <a:rPr lang="en-US" dirty="0" err="1">
                <a:ea typeface="ＭＳ Ｐゴシック" pitchFamily="-107" charset="-128"/>
              </a:rPr>
              <a:t>NumPy</a:t>
            </a:r>
            <a:r>
              <a:rPr lang="en-US" dirty="0">
                <a:ea typeface="ＭＳ Ｐゴシック" pitchFamily="-107" charset="-128"/>
              </a:rPr>
              <a:t> +</a:t>
            </a:r>
            <a:r>
              <a:rPr lang="en-US" dirty="0" err="1">
                <a:ea typeface="ＭＳ Ｐゴシック" pitchFamily="-107" charset="-128"/>
              </a:rPr>
              <a:t>Matplotlib</a:t>
            </a:r>
            <a:r>
              <a:rPr lang="en-US" dirty="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&gt;= 4.7 (optional)</a:t>
            </a:r>
          </a:p>
          <a:p>
            <a:r>
              <a:rPr lang="en-US" sz="1600" dirty="0">
                <a:ea typeface="ＭＳ Ｐゴシック" pitchFamily="-107" charset="-128"/>
                <a:hlinkClick r:id="rId5"/>
              </a:rPr>
              <a:t>http://www.paraview.org/Wiki/Setting_up_a_ParaView_Server#Compiling</a:t>
            </a:r>
            <a:r>
              <a:rPr lang="en-US" sz="1600" dirty="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xmlns:p14="http://schemas.microsoft.com/office/powerpoint/2010/mai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xmlns:p14="http://schemas.microsoft.com/office/powerpoint/2010/mai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err="1"/>
              <a:t>parasphere.py</a:t>
            </a:r>
            <a:r>
              <a:rPr lang="en-US" sz="2400" dirty="0"/>
              <a:t> </a:t>
            </a:r>
            <a:r>
              <a:rPr lang="en-US" sz="2400" dirty="0" err="1"/>
              <a:t>paraview</a:t>
            </a:r>
            <a:r>
              <a:rPr lang="en-US" sz="2400" dirty="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a:latin typeface="Courier"/>
                <a:cs typeface="Courier"/>
              </a:rPr>
              <a:t>sphere = Sphere()</a:t>
            </a:r>
          </a:p>
          <a:p>
            <a:pPr marL="171450" indent="0">
              <a:buNone/>
            </a:pPr>
            <a:r>
              <a:rPr lang="en-US" sz="2000" dirty="0">
                <a:latin typeface="Courier"/>
                <a:cs typeface="Courier"/>
              </a:rPr>
              <a:t>rep = Show(</a:t>
            </a:r>
            <a:r>
              <a:rPr lang="en-US" sz="2000" dirty="0" smtClean="0">
                <a:latin typeface="Courier"/>
                <a:cs typeface="Courier"/>
              </a:rPr>
              <a:t>)</a:t>
            </a:r>
          </a:p>
          <a:p>
            <a:pPr marL="171450" indent="0">
              <a:buNone/>
            </a:pPr>
            <a:r>
              <a:rPr lang="en-US" sz="2000" dirty="0" smtClean="0">
                <a:latin typeface="Courier"/>
                <a:cs typeface="Courier"/>
              </a:rPr>
              <a:t>Render()</a:t>
            </a:r>
            <a:endParaRPr lang="en-US" sz="2000" dirty="0">
              <a:latin typeface="Courier"/>
              <a:cs typeface="Courier"/>
            </a:endParaRPr>
          </a:p>
          <a:p>
            <a:pPr marL="171450" indent="0">
              <a:buNone/>
            </a:pPr>
            <a:r>
              <a:rPr lang="en-US" sz="2000" dirty="0" err="1">
                <a:latin typeface="Courier"/>
                <a:cs typeface="Courier"/>
              </a:rPr>
              <a:t>ColorBy</a:t>
            </a:r>
            <a:r>
              <a:rPr lang="en-US" sz="2000" dirty="0">
                <a:latin typeface="Courier"/>
                <a:cs typeface="Courier"/>
              </a:rPr>
              <a:t>(rep, ("POINTS", "</a:t>
            </a:r>
            <a:r>
              <a:rPr lang="en-US" sz="2000" dirty="0" err="1">
                <a:latin typeface="Courier"/>
                <a:cs typeface="Courier"/>
              </a:rPr>
              <a:t>vtkProcessId</a:t>
            </a:r>
            <a:r>
              <a:rPr lang="en-US" sz="2000" dirty="0">
                <a:latin typeface="Courier"/>
                <a:cs typeface="Courier"/>
              </a:rPr>
              <a:t>"))</a:t>
            </a:r>
          </a:p>
          <a:p>
            <a:pPr marL="171450" indent="0">
              <a:buNone/>
            </a:pPr>
            <a:r>
              <a:rPr lang="en-US" sz="2000" dirty="0" err="1" smtClean="0">
                <a:latin typeface="Courier"/>
                <a:cs typeface="Courier"/>
              </a:rPr>
              <a:t>rep.RescaleTransferFunctionToDataRange</a:t>
            </a:r>
            <a:r>
              <a:rPr lang="en-US" sz="2000" dirty="0">
                <a:latin typeface="Courier"/>
                <a:cs typeface="Courier"/>
              </a:rPr>
              <a:t>(True) Render()</a:t>
            </a:r>
          </a:p>
          <a:p>
            <a:pPr marL="171450" indent="0">
              <a:buNone/>
            </a:pPr>
            <a:r>
              <a:rPr lang="en-US" sz="2000" dirty="0" err="1">
                <a:latin typeface="Courier"/>
                <a:cs typeface="Courier"/>
              </a:rPr>
              <a:t>WriteImage</a:t>
            </a:r>
            <a:r>
              <a:rPr lang="en-US" sz="2000" dirty="0">
                <a:latin typeface="Courier"/>
                <a:cs typeface="Courier"/>
              </a:rPr>
              <a:t>("</a:t>
            </a:r>
            <a:r>
              <a:rPr lang="en-US" sz="2000" dirty="0" err="1">
                <a:latin typeface="Courier"/>
                <a:cs typeface="Courier"/>
              </a:rPr>
              <a:t>parasphere.png</a:t>
            </a:r>
            <a:r>
              <a:rPr lang="en-US" sz="2000" dirty="0">
                <a:latin typeface="Courier"/>
                <a:cs typeface="Courier"/>
              </a:rPr>
              <a:t>")</a:t>
            </a:r>
          </a:p>
          <a:p>
            <a:endParaRPr lang="en-US" sz="1600" dirty="0"/>
          </a:p>
          <a:p>
            <a:r>
              <a:rPr lang="en-US" sz="2400" dirty="0"/>
              <a:t>Run it in parallel</a:t>
            </a:r>
          </a:p>
          <a:p>
            <a:pPr marL="171450" indent="0">
              <a:buNone/>
            </a:pPr>
            <a:r>
              <a:rPr lang="en-US" sz="1800" dirty="0">
                <a:latin typeface="Courier"/>
                <a:cs typeface="Courier"/>
              </a:rPr>
              <a:t>&lt;path to&gt;</a:t>
            </a:r>
            <a:r>
              <a:rPr lang="en-US" sz="1800" dirty="0" err="1">
                <a:latin typeface="Courier"/>
                <a:cs typeface="Courier"/>
              </a:rPr>
              <a:t>mpiexec</a:t>
            </a:r>
            <a:r>
              <a:rPr lang="en-US" sz="1800" dirty="0">
                <a:latin typeface="Courier"/>
                <a:cs typeface="Courier"/>
              </a:rPr>
              <a:t> -</a:t>
            </a:r>
            <a:r>
              <a:rPr lang="en-US" sz="1800" dirty="0" err="1">
                <a:latin typeface="Courier"/>
                <a:cs typeface="Courier"/>
              </a:rPr>
              <a:t>np</a:t>
            </a:r>
            <a:r>
              <a:rPr lang="en-US" sz="1800" dirty="0">
                <a:latin typeface="Courier"/>
                <a:cs typeface="Courier"/>
              </a:rPr>
              <a:t> 4 \</a:t>
            </a:r>
          </a:p>
          <a:p>
            <a:pPr marL="171450" indent="0">
              <a:buNone/>
            </a:pPr>
            <a:r>
              <a:rPr lang="en-US" sz="1800" dirty="0">
                <a:latin typeface="Courier"/>
                <a:cs typeface="Courier"/>
              </a:rPr>
              <a:t> &lt;path to&gt;</a:t>
            </a:r>
            <a:r>
              <a:rPr lang="en-US" sz="1800" dirty="0" err="1">
                <a:latin typeface="Courier"/>
                <a:cs typeface="Courier"/>
              </a:rPr>
              <a:t>pvbatch</a:t>
            </a:r>
            <a:r>
              <a:rPr lang="en-US" sz="1800" dirty="0">
                <a:latin typeface="Courier"/>
                <a:cs typeface="Courier"/>
              </a:rPr>
              <a:t> </a:t>
            </a:r>
            <a:r>
              <a:rPr lang="en-US" sz="1800" dirty="0" err="1">
                <a:latin typeface="Courier"/>
                <a:cs typeface="Courier"/>
              </a:rPr>
              <a:t>parasphere.py</a:t>
            </a:r>
            <a:r>
              <a:rPr lang="en-US" sz="1800" dirty="0">
                <a:latin typeface="Courier"/>
                <a:cs typeface="Courier"/>
              </a:rPr>
              <a:t> </a:t>
            </a: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xmlns:p14="http://schemas.microsoft.com/office/powerpoint/2010/mai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More generally</a:t>
            </a:r>
          </a:p>
          <a:p>
            <a:pPr marL="171450" indent="0">
              <a:buNone/>
            </a:pPr>
            <a:r>
              <a:rPr lang="en-US" sz="2000" dirty="0" err="1">
                <a:latin typeface="Courier"/>
                <a:cs typeface="Courier"/>
              </a:rPr>
              <a:t>qsub</a:t>
            </a:r>
            <a:r>
              <a:rPr lang="en-US" sz="2000" dirty="0">
                <a:latin typeface="Courier"/>
                <a:cs typeface="Courier"/>
              </a:rPr>
              <a:t> -A &lt;project to charge compute time to&gt; \ </a:t>
            </a:r>
          </a:p>
          <a:p>
            <a:pPr marL="171450" indent="0">
              <a:buNone/>
            </a:pPr>
            <a:r>
              <a:rPr lang="en-US" sz="2000" dirty="0">
                <a:latin typeface="Courier"/>
                <a:cs typeface="Courier"/>
              </a:rPr>
              <a:t>  -N &lt;number of nodes&gt; \ </a:t>
            </a:r>
          </a:p>
          <a:p>
            <a:pPr marL="171450" indent="0">
              <a:buNone/>
            </a:pPr>
            <a:r>
              <a:rPr lang="en-US" sz="2000" dirty="0">
                <a:latin typeface="Courier"/>
                <a:cs typeface="Courier"/>
              </a:rPr>
              <a:t>  -n &lt;number of processors on each node&gt; \</a:t>
            </a:r>
          </a:p>
          <a:p>
            <a:pPr marL="171450" indent="0">
              <a:buNone/>
            </a:pPr>
            <a:r>
              <a:rPr lang="en-US" sz="2000" dirty="0">
                <a:latin typeface="Courier"/>
                <a:cs typeface="Courier"/>
              </a:rPr>
              <a:t>  </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&lt;N*n&gt; \ </a:t>
            </a:r>
          </a:p>
          <a:p>
            <a:pPr marL="171450" indent="0">
              <a:buNone/>
            </a:pPr>
            <a:r>
              <a:rPr lang="en-US" sz="2000" dirty="0">
                <a:latin typeface="Courier"/>
                <a:cs typeface="Courier"/>
              </a:rPr>
              <a:t>    </a:t>
            </a:r>
            <a:r>
              <a:rPr lang="en-US" sz="2000" dirty="0" err="1">
                <a:latin typeface="Courier"/>
                <a:cs typeface="Courier"/>
              </a:rPr>
              <a:t>pvbatch</a:t>
            </a:r>
            <a:r>
              <a:rPr lang="en-US" sz="2000" dirty="0">
                <a:latin typeface="Courier"/>
                <a:cs typeface="Courier"/>
              </a:rPr>
              <a:t> &lt;arguments for </a:t>
            </a:r>
            <a:r>
              <a:rPr lang="en-US" sz="2000" dirty="0" err="1">
                <a:latin typeface="Courier"/>
                <a:cs typeface="Courier"/>
              </a:rPr>
              <a:t>pvbatch</a:t>
            </a:r>
            <a:r>
              <a:rPr lang="en-US" sz="2000" dirty="0">
                <a:latin typeface="Courier"/>
                <a:cs typeface="Courier"/>
              </a:rPr>
              <a:t>&gt; \</a:t>
            </a:r>
          </a:p>
          <a:p>
            <a:pPr marL="171450" indent="0">
              <a:buNone/>
            </a:pPr>
            <a:r>
              <a:rPr lang="en-US" sz="2000" dirty="0">
                <a:latin typeface="Courier"/>
                <a:cs typeface="Courier"/>
              </a:rPr>
              <a:t>    </a:t>
            </a:r>
            <a:r>
              <a:rPr lang="en-US" sz="2000" dirty="0" err="1">
                <a:latin typeface="Courier"/>
                <a:cs typeface="Courier"/>
              </a:rPr>
              <a:t>script.py</a:t>
            </a:r>
            <a:r>
              <a:rPr lang="en-US" sz="2000" dirty="0">
                <a:latin typeface="Courier"/>
                <a:cs typeface="Courier"/>
              </a:rPr>
              <a:t> &lt;arguments for Python script&gt; </a:t>
            </a:r>
          </a:p>
          <a:p>
            <a:endParaRPr lang="en-US" sz="2000" dirty="0"/>
          </a:p>
          <a:p>
            <a:r>
              <a:rPr lang="en-US" sz="2400" dirty="0"/>
              <a:t>Consult system administrators for syntax</a:t>
            </a:r>
          </a:p>
          <a:p>
            <a:endParaRPr lang="en-US" sz="1600" dirty="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xmlns:p14="http://schemas.microsoft.com/office/powerpoint/2010/mai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a:t>pvserver</a:t>
            </a:r>
            <a:r>
              <a:rPr lang="en-US" sz="2400" dirty="0"/>
              <a:t> instead, but still in parallel</a:t>
            </a:r>
          </a:p>
          <a:p>
            <a:pPr marL="171450" indent="0">
              <a:buNone/>
            </a:pPr>
            <a:r>
              <a:rPr lang="en-US" sz="2400" dirty="0">
                <a:latin typeface="Courier"/>
                <a:cs typeface="Courier"/>
              </a:rPr>
              <a:t>&lt;path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a:latin typeface="Courier"/>
                <a:cs typeface="Courier"/>
              </a:rPr>
              <a:t>pvserver</a:t>
            </a:r>
            <a:r>
              <a:rPr lang="en-US" sz="2400" dirty="0">
                <a:latin typeface="Courier"/>
                <a:cs typeface="Courier"/>
              </a:rPr>
              <a:t> &amp;</a:t>
            </a:r>
          </a:p>
          <a:p>
            <a:pPr marL="171450" indent="0">
              <a:buNone/>
            </a:pPr>
            <a:endParaRPr lang="en-US" sz="2400" dirty="0">
              <a:latin typeface="Courier"/>
              <a:cs typeface="Courier"/>
            </a:endParaRPr>
          </a:p>
          <a:p>
            <a:pPr marL="171450" indent="0">
              <a:buNone/>
            </a:pPr>
            <a:endParaRPr lang="en-US" sz="2400" dirty="0">
              <a:latin typeface="Courier"/>
              <a:cs typeface="Courier"/>
            </a:endParaRPr>
          </a:p>
          <a:p>
            <a:pPr marL="171450" indent="0">
              <a:buNone/>
            </a:pPr>
            <a:endParaRPr lang="en-US" sz="2400" dirty="0">
              <a:latin typeface="Courier"/>
              <a:cs typeface="Courier"/>
            </a:endParaRPr>
          </a:p>
          <a:p>
            <a:endParaRPr lang="en-US" sz="2400" dirty="0"/>
          </a:p>
          <a:p>
            <a:endParaRPr lang="en-US" sz="2400" dirty="0"/>
          </a:p>
          <a:p>
            <a:endParaRPr lang="en-US" sz="2400" dirty="0"/>
          </a:p>
          <a:p>
            <a:endParaRPr lang="en-US" sz="1600" dirty="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4 \</a:t>
            </a:r>
          </a:p>
          <a:p>
            <a:r>
              <a:rPr lang="en-US" dirty="0"/>
              <a:t>/Applications/</a:t>
            </a:r>
            <a:r>
              <a:rPr lang="en-US" dirty="0" err="1"/>
              <a:t>paraview.app</a:t>
            </a:r>
            <a:r>
              <a:rPr lang="en-US" dirty="0"/>
              <a:t>/Contents/bin/</a:t>
            </a:r>
            <a:r>
              <a:rPr lang="en-US" dirty="0" err="1"/>
              <a:t>pvserver</a:t>
            </a:r>
            <a:r>
              <a:rPr lang="en-US" dirty="0"/>
              <a:t> &amp;</a:t>
            </a:r>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xmlns:p14="http://schemas.microsoft.com/office/powerpoint/2010/mai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Start ParaView GUI</a:t>
            </a:r>
          </a:p>
          <a:p>
            <a:endParaRPr lang="en-US" sz="2400" dirty="0"/>
          </a:p>
          <a:p>
            <a:r>
              <a:rPr lang="en-US" sz="2400" dirty="0"/>
              <a:t>        Connect</a:t>
            </a:r>
          </a:p>
          <a:p>
            <a:endParaRPr lang="en-US" sz="2400" dirty="0"/>
          </a:p>
          <a:p>
            <a:endParaRPr lang="en-US" sz="2400" dirty="0"/>
          </a:p>
          <a:p>
            <a:endParaRPr lang="en-US" sz="2400" dirty="0"/>
          </a:p>
          <a:p>
            <a:pPr marL="171450" indent="0">
              <a:buNone/>
            </a:pPr>
            <a:endParaRPr lang="en-US" sz="2400" dirty="0"/>
          </a:p>
          <a:p>
            <a:r>
              <a:rPr lang="en-US" sz="2400" dirty="0"/>
              <a:t>Add Server</a:t>
            </a:r>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xmlns:p14="http://schemas.microsoft.com/office/powerpoint/2010/mai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If You Need Help</a:t>
            </a:r>
          </a:p>
        </p:txBody>
      </p:sp>
      <p:pic>
        <p:nvPicPr>
          <p:cNvPr id="3" name="Picture 2" descr="CupBlue_NoBackgroun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a:latin typeface="+mn-lt"/>
              </a:rPr>
              <a:t>I am fine.</a:t>
            </a: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a:latin typeface="+mn-lt"/>
              </a:rPr>
              <a:t>Please help.</a:t>
            </a:r>
          </a:p>
        </p:txBody>
      </p:sp>
    </p:spTree>
    <p:extLst>
      <p:ext uri="{BB962C8B-B14F-4D97-AF65-F5344CB8AC3E}">
        <p14:creationId xmlns:p14="http://schemas.microsoft.com/office/powerpoint/2010/main" val="1965096985"/>
      </p:ext>
    </p:extLst>
  </p:cSld>
  <p:clrMapOvr>
    <a:masterClrMapping/>
  </p:clrMapOvr>
  <p:transition xmlns:p14="http://schemas.microsoft.com/office/powerpoint/2010/main">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a:t>Specify </a:t>
            </a:r>
            <a:r>
              <a:rPr lang="en-US" sz="2400" dirty="0" smtClean="0"/>
              <a:t>a </a:t>
            </a:r>
            <a:r>
              <a:rPr lang="en-US" sz="2400" dirty="0"/>
              <a:t>TCP/IP path</a:t>
            </a:r>
          </a:p>
          <a:p>
            <a:r>
              <a:rPr lang="en-US" sz="2400" dirty="0"/>
              <a:t>Just change nick name to “my computer” in this case</a:t>
            </a:r>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pPr marL="171450" indent="0">
              <a:buNone/>
            </a:pPr>
            <a:endParaRPr lang="en-US" sz="2400" dirty="0"/>
          </a:p>
          <a:p>
            <a:endParaRPr lang="en-US" sz="1600" dirty="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my computer</a:t>
            </a:r>
          </a:p>
        </p:txBody>
      </p:sp>
    </p:spTree>
    <p:extLst>
      <p:ext uri="{BB962C8B-B14F-4D97-AF65-F5344CB8AC3E}">
        <p14:creationId xmlns:p14="http://schemas.microsoft.com/office/powerpoint/2010/main" val="3083926233"/>
      </p:ext>
    </p:extLst>
  </p:cSld>
  <p:clrMapOvr>
    <a:masterClrMapping/>
  </p:clrMapOvr>
  <p:transition xmlns:p14="http://schemas.microsoft.com/office/powerpoint/2010/main">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err="1"/>
              <a:t>pvserver</a:t>
            </a:r>
            <a:r>
              <a:rPr lang="en-US" sz="2400" dirty="0"/>
              <a:t> already waiting, so keep </a:t>
            </a:r>
            <a:r>
              <a:rPr lang="en-US" sz="2400" dirty="0">
                <a:latin typeface="Courier"/>
                <a:cs typeface="Courier"/>
              </a:rPr>
              <a:t>Manual</a:t>
            </a:r>
            <a:r>
              <a:rPr lang="en-US" sz="2400" dirty="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xmlns:p14="http://schemas.microsoft.com/office/powerpoint/2010/main">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Parallel Processing</a:t>
            </a:r>
          </a:p>
        </p:txBody>
      </p:sp>
      <p:sp>
        <p:nvSpPr>
          <p:cNvPr id="3" name="Content Placeholder 2"/>
          <p:cNvSpPr>
            <a:spLocks noGrp="1"/>
          </p:cNvSpPr>
          <p:nvPr>
            <p:ph idx="1"/>
          </p:nvPr>
        </p:nvSpPr>
        <p:spPr>
          <a:xfrm>
            <a:off x="381000" y="1524000"/>
            <a:ext cx="8305800" cy="4572000"/>
          </a:xfrm>
        </p:spPr>
        <p:txBody>
          <a:bodyPr/>
          <a:lstStyle/>
          <a:p>
            <a:r>
              <a:rPr lang="en-US" sz="2400" dirty="0" smtClean="0"/>
              <a:t>Select “</a:t>
            </a:r>
            <a:r>
              <a:rPr lang="en-US" sz="2400" dirty="0" err="1" smtClean="0"/>
              <a:t>mycomputer</a:t>
            </a:r>
            <a:r>
              <a:rPr lang="en-US" sz="2400" dirty="0" smtClean="0"/>
              <a:t>” from list and hit “Connect”</a:t>
            </a:r>
            <a:endParaRPr lang="en-US" sz="1800" dirty="0">
              <a:latin typeface="Courier"/>
              <a:cs typeface="Courier"/>
            </a:endParaRPr>
          </a:p>
        </p:txBody>
      </p:sp>
      <p:pic>
        <p:nvPicPr>
          <p:cNvPr id="4" name="Picture 3" descr="Screen Shot 2017-11-11 at 3.30.20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200" y="2209800"/>
            <a:ext cx="5826485" cy="4209169"/>
          </a:xfrm>
          <a:prstGeom prst="rect">
            <a:avLst/>
          </a:prstGeom>
        </p:spPr>
      </p:pic>
    </p:spTree>
    <p:extLst>
      <p:ext uri="{BB962C8B-B14F-4D97-AF65-F5344CB8AC3E}">
        <p14:creationId xmlns:p14="http://schemas.microsoft.com/office/powerpoint/2010/main" val="2636342588"/>
      </p:ext>
    </p:extLst>
  </p:cSld>
  <p:clrMapOvr>
    <a:masterClrMapping/>
  </p:clrMapOvr>
  <p:transition xmlns:p14="http://schemas.microsoft.com/office/powerpoint/2010/mai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Start ParaView GUI</a:t>
            </a:r>
          </a:p>
          <a:p>
            <a:endParaRPr lang="en-US" sz="2400" dirty="0"/>
          </a:p>
          <a:p>
            <a:r>
              <a:rPr lang="en-US" sz="2400" dirty="0"/>
              <a:t>        Connect</a:t>
            </a:r>
          </a:p>
          <a:p>
            <a:endParaRPr lang="en-US" sz="2400" dirty="0"/>
          </a:p>
          <a:p>
            <a:endParaRPr lang="en-US" sz="2400" dirty="0"/>
          </a:p>
          <a:p>
            <a:endParaRPr lang="en-US" sz="2400" dirty="0"/>
          </a:p>
          <a:p>
            <a:endParaRPr lang="en-US" sz="2400" dirty="0"/>
          </a:p>
          <a:p>
            <a:pPr marL="171450" indent="0">
              <a:buNone/>
            </a:pPr>
            <a:endParaRPr lang="en-US" sz="2400" dirty="0"/>
          </a:p>
          <a:p>
            <a:r>
              <a:rPr lang="en-US" sz="2400" dirty="0"/>
              <a:t>Fetch Servers</a:t>
            </a:r>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xmlns:p14="http://schemas.microsoft.com/office/powerpoint/2010/mai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endParaRPr lang="en-US" sz="2400" dirty="0"/>
          </a:p>
          <a:p>
            <a:endParaRPr lang="en-US" sz="2400" dirty="0"/>
          </a:p>
          <a:p>
            <a:endParaRPr lang="en-US" sz="2400" dirty="0"/>
          </a:p>
          <a:p>
            <a:endParaRPr lang="en-US" sz="2400" dirty="0"/>
          </a:p>
          <a:p>
            <a:endParaRPr lang="en-US" sz="2400" dirty="0"/>
          </a:p>
          <a:p>
            <a:r>
              <a:rPr lang="en-US" sz="2400" dirty="0"/>
              <a:t>Prerequisites on local machine:</a:t>
            </a:r>
          </a:p>
          <a:p>
            <a:pPr lvl="1"/>
            <a:r>
              <a:rPr lang="en-US" sz="2200" dirty="0"/>
              <a:t>Windows - need Putty (i.e. </a:t>
            </a:r>
            <a:r>
              <a:rPr lang="en-US" sz="2200" dirty="0" err="1"/>
              <a:t>ssh</a:t>
            </a:r>
            <a:r>
              <a:rPr lang="en-US" sz="2200" dirty="0"/>
              <a:t>) for secure connection</a:t>
            </a:r>
          </a:p>
          <a:p>
            <a:pPr lvl="1"/>
            <a:r>
              <a:rPr lang="en-US" sz="2200" dirty="0"/>
              <a:t>Mac - need </a:t>
            </a:r>
            <a:r>
              <a:rPr lang="en-US" sz="2200" dirty="0" err="1"/>
              <a:t>XQuartz</a:t>
            </a:r>
            <a:r>
              <a:rPr lang="en-US" sz="2200" dirty="0"/>
              <a:t> (i.e. X11)  for login terminal </a:t>
            </a:r>
          </a:p>
          <a:p>
            <a:pPr lvl="1"/>
            <a:r>
              <a:rPr lang="en-US" sz="2200" dirty="0"/>
              <a:t>Linux - typically OK but do know ‘which </a:t>
            </a:r>
            <a:r>
              <a:rPr lang="en-US" sz="2200" dirty="0" err="1"/>
              <a:t>xterm</a:t>
            </a:r>
            <a:r>
              <a:rPr lang="en-US" sz="2200" dirty="0"/>
              <a:t>’</a:t>
            </a:r>
          </a:p>
          <a:p>
            <a:endParaRPr lang="en-US" sz="1600" dirty="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xmlns:p14="http://schemas.microsoft.com/office/powerpoint/2010/main">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endParaRPr lang="en-US" sz="2400" dirty="0"/>
          </a:p>
          <a:p>
            <a:endParaRPr lang="en-US" sz="2400" dirty="0"/>
          </a:p>
          <a:p>
            <a:endParaRPr lang="en-US" sz="2400" dirty="0"/>
          </a:p>
          <a:p>
            <a:pPr marL="171450" indent="0">
              <a:buNone/>
            </a:pPr>
            <a:endParaRPr lang="en-US" sz="2400" dirty="0"/>
          </a:p>
          <a:p>
            <a:endParaRPr lang="en-US" sz="2400" dirty="0"/>
          </a:p>
          <a:p>
            <a:r>
              <a:rPr lang="en-US" sz="2400" dirty="0"/>
              <a:t>Select one</a:t>
            </a:r>
          </a:p>
          <a:p>
            <a:endParaRPr lang="en-US" sz="2400" dirty="0"/>
          </a:p>
          <a:p>
            <a:endParaRPr lang="en-US" sz="2400" dirty="0"/>
          </a:p>
          <a:p>
            <a:pPr marL="171450" indent="0">
              <a:buNone/>
            </a:pPr>
            <a:endParaRPr lang="en-US" sz="2400" dirty="0"/>
          </a:p>
          <a:p>
            <a:r>
              <a:rPr lang="en-US" sz="2400" dirty="0"/>
              <a:t>Import it</a:t>
            </a:r>
          </a:p>
          <a:p>
            <a:endParaRPr lang="en-US" sz="2400" dirty="0"/>
          </a:p>
          <a:p>
            <a:endParaRPr lang="en-US" sz="1600" dirty="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xmlns:p14="http://schemas.microsoft.com/office/powerpoint/2010/main">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Click </a:t>
            </a:r>
            <a:r>
              <a:rPr lang="en-US" sz="2400" dirty="0">
                <a:latin typeface="Courier"/>
                <a:cs typeface="Courier"/>
              </a:rPr>
              <a:t>Connect </a:t>
            </a:r>
            <a:r>
              <a:rPr lang="en-US" sz="2400" dirty="0"/>
              <a:t>then</a:t>
            </a:r>
          </a:p>
          <a:p>
            <a:endParaRPr lang="en-US" sz="1000" dirty="0"/>
          </a:p>
          <a:p>
            <a:r>
              <a:rPr lang="en-US" sz="2400" dirty="0"/>
              <a:t>Configure session</a:t>
            </a:r>
          </a:p>
          <a:p>
            <a:pPr lvl="1"/>
            <a:r>
              <a:rPr lang="en-US" sz="2200" dirty="0"/>
              <a:t>Local terminal and </a:t>
            </a:r>
            <a:r>
              <a:rPr lang="en-US" sz="2200" dirty="0" err="1"/>
              <a:t>ssh</a:t>
            </a:r>
            <a:r>
              <a:rPr lang="en-US" sz="2200" dirty="0"/>
              <a:t> exes</a:t>
            </a:r>
          </a:p>
          <a:p>
            <a:pPr lvl="1"/>
            <a:r>
              <a:rPr lang="en-US" sz="2200" dirty="0"/>
              <a:t>ParaView version</a:t>
            </a:r>
            <a:endParaRPr lang="en-US" sz="2400" dirty="0"/>
          </a:p>
          <a:p>
            <a:pPr lvl="1"/>
            <a:r>
              <a:rPr lang="en-US" sz="2200" dirty="0"/>
              <a:t>Remote username</a:t>
            </a:r>
          </a:p>
          <a:p>
            <a:pPr lvl="1"/>
            <a:r>
              <a:rPr lang="en-US" sz="2200" dirty="0"/>
              <a:t>Number of nodes</a:t>
            </a:r>
          </a:p>
          <a:p>
            <a:pPr lvl="1"/>
            <a:r>
              <a:rPr lang="en-US" sz="2200" dirty="0"/>
              <a:t>Amount of time</a:t>
            </a:r>
          </a:p>
          <a:p>
            <a:pPr lvl="1"/>
            <a:r>
              <a:rPr lang="en-US" sz="2200" dirty="0"/>
              <a:t>Remote project</a:t>
            </a:r>
            <a:endParaRPr lang="en-US" sz="2400" dirty="0"/>
          </a:p>
          <a:p>
            <a:pPr lvl="1"/>
            <a:r>
              <a:rPr lang="en-US" sz="2200" dirty="0"/>
              <a:t>Site specific options</a:t>
            </a:r>
          </a:p>
          <a:p>
            <a:pPr lvl="1"/>
            <a:endParaRPr lang="en-US" sz="1000" dirty="0"/>
          </a:p>
          <a:p>
            <a:r>
              <a:rPr lang="en-US" sz="2400" dirty="0"/>
              <a:t>Click </a:t>
            </a:r>
            <a:r>
              <a:rPr lang="en-US" sz="2400" dirty="0">
                <a:latin typeface="Courier"/>
                <a:cs typeface="Courier"/>
              </a:rPr>
              <a:t>OK</a:t>
            </a:r>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xmlns:p14="http://schemas.microsoft.com/office/powerpoint/2010/mai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a Remote Server Configuration</a:t>
            </a:r>
          </a:p>
        </p:txBody>
      </p:sp>
      <p:sp>
        <p:nvSpPr>
          <p:cNvPr id="3" name="Content Placeholder 2"/>
          <p:cNvSpPr>
            <a:spLocks noGrp="1"/>
          </p:cNvSpPr>
          <p:nvPr>
            <p:ph idx="1"/>
          </p:nvPr>
        </p:nvSpPr>
        <p:spPr>
          <a:xfrm>
            <a:off x="381000" y="1524000"/>
            <a:ext cx="8305800" cy="4572000"/>
          </a:xfrm>
        </p:spPr>
        <p:txBody>
          <a:bodyPr/>
          <a:lstStyle/>
          <a:p>
            <a:r>
              <a:rPr lang="en-US" sz="2400" dirty="0"/>
              <a:t>Enter credentials</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Once logged in, wait for job to reach top of queue. 3D View will return then.</a:t>
            </a:r>
          </a:p>
          <a:p>
            <a:r>
              <a:rPr lang="en-US" sz="2400" dirty="0"/>
              <a:t>File -&gt; Open, is remote system’s file system, otherwise about the same as normal</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marL="171450" indent="0">
              <a:buNone/>
            </a:pPr>
            <a:endParaRPr lang="en-US" sz="2400" dirty="0"/>
          </a:p>
          <a:p>
            <a:endParaRPr lang="en-US" sz="2400" dirty="0"/>
          </a:p>
          <a:p>
            <a:endParaRPr lang="en-US" sz="1600" dirty="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xmlns:p14="http://schemas.microsoft.com/office/powerpoint/2010/mai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Inspector</a:t>
            </a:r>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xmlns:p14="http://schemas.microsoft.com/office/powerpoint/2010/mai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Some operations will have problems.</a:t>
            </a:r>
          </a:p>
          <a:p>
            <a:pPr lvl="1"/>
            <a:r>
              <a:rPr lang="en-US">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xmlns:p14="http://schemas.microsoft.com/office/powerpoint/2010/main">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Some operations will have problems.</a:t>
            </a:r>
          </a:p>
          <a:p>
            <a:pPr lvl="1"/>
            <a:r>
              <a:rPr lang="en-US">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xmlns:p14="http://schemas.microsoft.com/office/powerpoint/2010/main">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xmlns:p14="http://schemas.microsoft.com/office/powerpoint/2010/main">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a:ea typeface="ＭＳ Ｐゴシック" pitchFamily="-107" charset="-128"/>
              </a:rPr>
              <a:t>Automatic for Structured Meshes.</a:t>
            </a:r>
          </a:p>
          <a:p>
            <a:r>
              <a:rPr lang="en-US" dirty="0">
                <a:ea typeface="ＭＳ Ｐゴシック" pitchFamily="-107" charset="-128"/>
              </a:rPr>
              <a:t>Partitioning/ghost cells for unstructured is “manual.”</a:t>
            </a:r>
          </a:p>
          <a:p>
            <a:r>
              <a:rPr lang="en-US" dirty="0">
                <a:ea typeface="ＭＳ Ｐゴシック" pitchFamily="-107" charset="-128"/>
              </a:rPr>
              <a:t>Use Ghost Level Generator to create</a:t>
            </a:r>
          </a:p>
          <a:p>
            <a:r>
              <a:rPr lang="en-US" dirty="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xmlns:p14="http://schemas.microsoft.com/office/powerpoint/2010/main">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a:ea typeface="ＭＳ Ｐゴシック" pitchFamily="-107" charset="-128"/>
              </a:rPr>
              <a:t>Structured Data</a:t>
            </a:r>
          </a:p>
          <a:p>
            <a:pPr lvl="1"/>
            <a:r>
              <a:rPr lang="en-US">
                <a:ea typeface="ＭＳ Ｐゴシック" pitchFamily="-107" charset="-128"/>
              </a:rPr>
              <a:t>Try for max 20 M cell/processor.</a:t>
            </a:r>
          </a:p>
          <a:p>
            <a:pPr lvl="1"/>
            <a:r>
              <a:rPr lang="en-US">
                <a:ea typeface="ＭＳ Ｐゴシック" pitchFamily="-107" charset="-128"/>
              </a:rPr>
              <a:t>Shoot for 5 – 10 M cell/processor.</a:t>
            </a:r>
          </a:p>
          <a:p>
            <a:r>
              <a:rPr lang="en-US">
                <a:ea typeface="ＭＳ Ｐゴシック" pitchFamily="-107" charset="-128"/>
              </a:rPr>
              <a:t>Unstructured Data</a:t>
            </a:r>
          </a:p>
          <a:p>
            <a:pPr lvl="1"/>
            <a:r>
              <a:rPr lang="en-US">
                <a:ea typeface="ＭＳ Ｐゴシック" pitchFamily="-107" charset="-128"/>
              </a:rPr>
              <a:t>Try for max 1 M cell/processor.</a:t>
            </a:r>
          </a:p>
          <a:p>
            <a:pPr lvl="1"/>
            <a:r>
              <a:rPr lang="en-US">
                <a:ea typeface="ＭＳ Ｐゴシック" pitchFamily="-107" charset="-128"/>
              </a:rPr>
              <a:t>Shoot for 250 – 500 K cell/processor.</a:t>
            </a:r>
          </a:p>
        </p:txBody>
      </p:sp>
    </p:spTree>
  </p:cSld>
  <p:clrMapOvr>
    <a:masterClrMapping/>
  </p:clrMapOvr>
  <p:transition xmlns:p14="http://schemas.microsoft.com/office/powerpoint/2010/mai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a:ea typeface="ＭＳ Ｐゴシック" pitchFamily="-107" charset="-128"/>
              </a:rPr>
              <a:t>Pipeline may cause data to be copied, created, converted.</a:t>
            </a:r>
          </a:p>
          <a:p>
            <a:r>
              <a:rPr lang="en-US">
                <a:ea typeface="ＭＳ Ｐゴシック" pitchFamily="-107" charset="-128"/>
              </a:rPr>
              <a:t>This advice </a:t>
            </a:r>
            <a:r>
              <a:rPr lang="en-US" b="1">
                <a:ea typeface="ＭＳ Ｐゴシック" pitchFamily="-107" charset="-128"/>
              </a:rPr>
              <a:t>only for dealing with very large amounts of data</a:t>
            </a:r>
            <a:r>
              <a:rPr lang="en-US">
                <a:ea typeface="ＭＳ Ｐゴシック" pitchFamily="-107" charset="-128"/>
              </a:rPr>
              <a:t>.</a:t>
            </a:r>
          </a:p>
          <a:p>
            <a:pPr lvl="1"/>
            <a:r>
              <a:rPr lang="en-US">
                <a:ea typeface="ＭＳ Ｐゴシック" pitchFamily="-107" charset="-128"/>
              </a:rPr>
              <a:t>Remaining available memory is low.</a:t>
            </a:r>
          </a:p>
        </p:txBody>
      </p:sp>
    </p:spTree>
  </p:cSld>
  <p:clrMapOvr>
    <a:masterClrMapping/>
  </p:clrMapOvr>
  <p:transition xmlns:p14="http://schemas.microsoft.com/office/powerpoint/2010/main">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a:ea typeface="ＭＳ Ｐゴシック" pitchFamily="-107" charset="-128"/>
              </a:rPr>
              <a:t>Append Datasets</a:t>
            </a:r>
          </a:p>
          <a:p>
            <a:r>
              <a:rPr lang="en-US" sz="2400">
                <a:ea typeface="ＭＳ Ｐゴシック" pitchFamily="-107" charset="-128"/>
              </a:rPr>
              <a:t>Append Geometry</a:t>
            </a:r>
          </a:p>
          <a:p>
            <a:r>
              <a:rPr lang="en-US" sz="2400">
                <a:ea typeface="ＭＳ Ｐゴシック" pitchFamily="-107" charset="-128"/>
              </a:rPr>
              <a:t>Clean</a:t>
            </a:r>
          </a:p>
          <a:p>
            <a:r>
              <a:rPr lang="en-US" sz="2400">
                <a:ea typeface="ＭＳ Ｐゴシック" pitchFamily="-107" charset="-128"/>
              </a:rPr>
              <a:t>Clean to Grid</a:t>
            </a:r>
          </a:p>
          <a:p>
            <a:r>
              <a:rPr lang="en-US" sz="2400">
                <a:ea typeface="ＭＳ Ｐゴシック" pitchFamily="-107" charset="-128"/>
              </a:rPr>
              <a:t>Connectivity</a:t>
            </a:r>
          </a:p>
          <a:p>
            <a:r>
              <a:rPr lang="en-US" sz="2400">
                <a:ea typeface="ＭＳ Ｐゴシック" pitchFamily="-107" charset="-128"/>
              </a:rPr>
              <a:t>D3</a:t>
            </a:r>
          </a:p>
          <a:p>
            <a:r>
              <a:rPr lang="en-US" sz="2400">
                <a:ea typeface="ＭＳ Ｐゴシック" pitchFamily="-107" charset="-128"/>
              </a:rPr>
              <a:t>Delaunay 2D/3D</a:t>
            </a:r>
          </a:p>
          <a:p>
            <a:r>
              <a:rPr lang="en-US" sz="2400">
                <a:ea typeface="ＭＳ Ｐゴシック" pitchFamily="-107" charset="-128"/>
              </a:rPr>
              <a:t>Extract Edges</a:t>
            </a:r>
          </a:p>
          <a:p>
            <a:r>
              <a:rPr lang="en-US" sz="2400">
                <a:ea typeface="ＭＳ Ｐゴシック" pitchFamily="-107" charset="-128"/>
              </a:rPr>
              <a:t>Linear Extrusion</a:t>
            </a:r>
          </a:p>
          <a:p>
            <a:r>
              <a:rPr lang="en-US" sz="240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a:ea typeface="ＭＳ Ｐゴシック" pitchFamily="-107" charset="-128"/>
              </a:rPr>
              <a:t>Reflect</a:t>
            </a:r>
          </a:p>
          <a:p>
            <a:r>
              <a:rPr lang="en-US" sz="2400">
                <a:ea typeface="ＭＳ Ｐゴシック" pitchFamily="-107" charset="-128"/>
              </a:rPr>
              <a:t>Rotational Extrusion</a:t>
            </a:r>
          </a:p>
          <a:p>
            <a:r>
              <a:rPr lang="en-US" sz="2400">
                <a:ea typeface="ＭＳ Ｐゴシック" pitchFamily="-107" charset="-128"/>
              </a:rPr>
              <a:t>Shrink</a:t>
            </a:r>
          </a:p>
          <a:p>
            <a:r>
              <a:rPr lang="en-US" sz="2400">
                <a:ea typeface="ＭＳ Ｐゴシック" pitchFamily="-107" charset="-128"/>
              </a:rPr>
              <a:t>Smooth</a:t>
            </a:r>
          </a:p>
          <a:p>
            <a:r>
              <a:rPr lang="en-US" sz="2400">
                <a:ea typeface="ＭＳ Ｐゴシック" pitchFamily="-107" charset="-128"/>
              </a:rPr>
              <a:t>Subdivide</a:t>
            </a:r>
          </a:p>
          <a:p>
            <a:r>
              <a:rPr lang="en-US" sz="2400">
                <a:ea typeface="ＭＳ Ｐゴシック" pitchFamily="-107" charset="-128"/>
              </a:rPr>
              <a:t>Tessellate</a:t>
            </a:r>
          </a:p>
          <a:p>
            <a:r>
              <a:rPr lang="en-US" sz="2400">
                <a:ea typeface="ＭＳ Ｐゴシック" pitchFamily="-107" charset="-128"/>
              </a:rPr>
              <a:t>Tetrahedralize</a:t>
            </a:r>
          </a:p>
          <a:p>
            <a:r>
              <a:rPr lang="en-US" sz="2400">
                <a:ea typeface="ＭＳ Ｐゴシック" pitchFamily="-107" charset="-128"/>
              </a:rPr>
              <a:t>Triangle Strips</a:t>
            </a:r>
          </a:p>
          <a:p>
            <a:r>
              <a:rPr lang="en-US" sz="2400">
                <a:ea typeface="ＭＳ Ｐゴシック" pitchFamily="-107" charset="-128"/>
              </a:rPr>
              <a:t>Triangulate</a:t>
            </a:r>
          </a:p>
        </p:txBody>
      </p:sp>
    </p:spTree>
  </p:cSld>
  <p:clrMapOvr>
    <a:masterClrMapping/>
  </p:clrMapOvr>
  <p:transition xmlns:p14="http://schemas.microsoft.com/office/powerpoint/2010/mai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a:ea typeface="ＭＳ Ｐゴシック" pitchFamily="-107" charset="-128"/>
              </a:rPr>
              <a:t>Introduction</a:t>
            </a:r>
          </a:p>
          <a:p>
            <a:r>
              <a:rPr lang="en-US" dirty="0">
                <a:ea typeface="ＭＳ Ｐゴシック" pitchFamily="-107" charset="-128"/>
              </a:rPr>
              <a:t>Basic Usage</a:t>
            </a:r>
          </a:p>
          <a:p>
            <a:r>
              <a:rPr lang="en-US" dirty="0">
                <a:ea typeface="ＭＳ Ｐゴシック" pitchFamily="-107" charset="-128"/>
              </a:rPr>
              <a:t>Batch Scripting</a:t>
            </a:r>
          </a:p>
          <a:p>
            <a:r>
              <a:rPr lang="en-US" dirty="0">
                <a:ea typeface="ＭＳ Ｐゴシック" pitchFamily="-107" charset="-128"/>
              </a:rPr>
              <a:t>Visualizing Large Models</a:t>
            </a:r>
          </a:p>
          <a:p>
            <a:r>
              <a:rPr lang="en-US" dirty="0">
                <a:ea typeface="ＭＳ Ｐゴシック" pitchFamily="-107" charset="-128"/>
              </a:rPr>
              <a:t>Catalyst</a:t>
            </a:r>
          </a:p>
        </p:txBody>
      </p:sp>
    </p:spTree>
  </p:cSld>
  <p:clrMapOvr>
    <a:masterClrMapping/>
  </p:clrMapOvr>
  <p:transition xmlns:p14="http://schemas.microsoft.com/office/powerpoint/2010/mai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7165" y="1695875"/>
            <a:ext cx="6723934" cy="3955256"/>
          </a:xfrm>
          <a:prstGeom prst="rect">
            <a:avLst/>
          </a:prstGeom>
        </p:spPr>
      </p:pic>
      <p:sp>
        <p:nvSpPr>
          <p:cNvPr id="41986" name="Rectangle 4"/>
          <p:cNvSpPr>
            <a:spLocks noGrp="1" noChangeArrowheads="1"/>
          </p:cNvSpPr>
          <p:nvPr>
            <p:ph type="title"/>
          </p:nvPr>
        </p:nvSpPr>
        <p:spPr/>
        <p:txBody>
          <a:bodyPr/>
          <a:lstStyle/>
          <a:p>
            <a:r>
              <a:rPr lang="en-US">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Properties Panel</a:t>
            </a:r>
          </a:p>
        </p:txBody>
      </p:sp>
      <p:sp>
        <p:nvSpPr>
          <p:cNvPr id="41993" name="Line 11"/>
          <p:cNvSpPr>
            <a:spLocks noChangeShapeType="1"/>
          </p:cNvSpPr>
          <p:nvPr/>
        </p:nvSpPr>
        <p:spPr bwMode="auto">
          <a:xfrm flipV="1">
            <a:off x="1295400" y="1752600"/>
            <a:ext cx="1143000" cy="0"/>
          </a:xfrm>
          <a:prstGeom prst="line">
            <a:avLst/>
          </a:prstGeom>
          <a:noFill/>
          <a:ln w="3175">
            <a:solidFill>
              <a:srgbClr val="FF0000"/>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rgbClr val="FF0000"/>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rgbClr val="FF0000"/>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rgbClr val="FF0000"/>
            </a:solidFill>
            <a:round/>
            <a:headEnd/>
            <a:tailEnd/>
          </a:ln>
        </p:spPr>
        <p:txBody>
          <a:bodyPr/>
          <a:lstStyle/>
          <a:p>
            <a:endParaRPr lang="en-US"/>
          </a:p>
        </p:txBody>
      </p:sp>
      <p:sp>
        <p:nvSpPr>
          <p:cNvPr id="14" name="Text Box 9"/>
          <p:cNvSpPr txBox="1">
            <a:spLocks noChangeArrowheads="1"/>
          </p:cNvSpPr>
          <p:nvPr/>
        </p:nvSpPr>
        <p:spPr bwMode="auto">
          <a:xfrm>
            <a:off x="134815" y="4129088"/>
            <a:ext cx="1964350"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Advanced Toggle</a:t>
            </a:r>
          </a:p>
        </p:txBody>
      </p:sp>
      <p:sp>
        <p:nvSpPr>
          <p:cNvPr id="15" name="Line 14"/>
          <p:cNvSpPr>
            <a:spLocks noChangeShapeType="1"/>
          </p:cNvSpPr>
          <p:nvPr/>
        </p:nvSpPr>
        <p:spPr bwMode="auto">
          <a:xfrm>
            <a:off x="1985432" y="4343400"/>
            <a:ext cx="1964267" cy="0"/>
          </a:xfrm>
          <a:prstGeom prst="line">
            <a:avLst/>
          </a:prstGeom>
          <a:noFill/>
          <a:ln w="3175">
            <a:solidFill>
              <a:srgbClr val="FF0000"/>
            </a:solidFill>
            <a:round/>
            <a:headEnd/>
            <a:tailEnd/>
          </a:ln>
        </p:spPr>
        <p:txBody>
          <a:bodyPr/>
          <a:lstStyle/>
          <a:p>
            <a:endParaRPr lang="en-US"/>
          </a:p>
        </p:txBody>
      </p:sp>
      <p:sp>
        <p:nvSpPr>
          <p:cNvPr id="2" name="Rectangle 1"/>
          <p:cNvSpPr/>
          <p:nvPr/>
        </p:nvSpPr>
        <p:spPr bwMode="auto">
          <a:xfrm>
            <a:off x="4327525" y="3048476"/>
            <a:ext cx="1066800" cy="395287"/>
          </a:xfrm>
          <a:prstGeom prst="rect">
            <a:avLst/>
          </a:prstGeom>
          <a:solidFill>
            <a:srgbClr val="FFFFFF">
              <a:alpha val="45882"/>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1992" name="Text Box 10"/>
          <p:cNvSpPr txBox="1">
            <a:spLocks noChangeArrowheads="1"/>
          </p:cNvSpPr>
          <p:nvPr/>
        </p:nvSpPr>
        <p:spPr bwMode="auto">
          <a:xfrm>
            <a:off x="4343400" y="3062764"/>
            <a:ext cx="10350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3D View</a:t>
            </a:r>
          </a:p>
        </p:txBody>
      </p:sp>
    </p:spTree>
    <p:extLst>
      <p:ext uri="{BB962C8B-B14F-4D97-AF65-F5344CB8AC3E}">
        <p14:creationId xmlns:p14="http://schemas.microsoft.com/office/powerpoint/2010/main" val="595748434"/>
      </p:ext>
    </p:extLst>
  </p:cSld>
  <p:clrMapOvr>
    <a:masterClrMapping/>
  </p:clrMapOvr>
  <p:transition xmlns:p14="http://schemas.microsoft.com/office/powerpoint/2010/main">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a:ea typeface="ＭＳ Ｐゴシック" pitchFamily="-107" charset="-128"/>
              </a:rPr>
              <a:t>Topology Changing,</a:t>
            </a:r>
            <a:br>
              <a:rPr lang="en-US">
                <a:ea typeface="ＭＳ Ｐゴシック" pitchFamily="-107" charset="-128"/>
              </a:rPr>
            </a:br>
            <a:r>
              <a:rPr lang="en-US">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a:ea typeface="ＭＳ Ｐゴシック" pitchFamily="-107" charset="-128"/>
              </a:rPr>
              <a:t>Clip </a:t>
            </a:r>
          </a:p>
          <a:p>
            <a:r>
              <a:rPr lang="en-US">
                <a:ea typeface="ＭＳ Ｐゴシック" pitchFamily="-107" charset="-128"/>
              </a:rPr>
              <a:t>Decimate</a:t>
            </a:r>
          </a:p>
          <a:p>
            <a:r>
              <a:rPr lang="en-US">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a:ea typeface="ＭＳ Ｐゴシック" pitchFamily="-107" charset="-128"/>
              </a:rPr>
              <a:t>Extract Selection</a:t>
            </a:r>
          </a:p>
          <a:p>
            <a:r>
              <a:rPr lang="en-US">
                <a:ea typeface="ＭＳ Ｐゴシック" pitchFamily="-107" charset="-128"/>
              </a:rPr>
              <a:t>Quadric Clustering</a:t>
            </a:r>
          </a:p>
          <a:p>
            <a:r>
              <a:rPr lang="en-US">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xmlns:p14="http://schemas.microsoft.com/office/powerpoint/2010/main">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a:ea typeface="ＭＳ Ｐゴシック" pitchFamily="-107" charset="-128"/>
              </a:rPr>
              <a:t>Topology Changing,</a:t>
            </a:r>
            <a:br>
              <a:rPr lang="en-US">
                <a:ea typeface="ＭＳ Ｐゴシック" pitchFamily="-107" charset="-128"/>
              </a:rPr>
            </a:br>
            <a:r>
              <a:rPr lang="en-US">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dirty="0">
                <a:ea typeface="ＭＳ Ｐゴシック" pitchFamily="-107" charset="-128"/>
              </a:rPr>
              <a:t>Cell Centers</a:t>
            </a:r>
          </a:p>
          <a:p>
            <a:r>
              <a:rPr lang="en-US" dirty="0">
                <a:ea typeface="ＭＳ Ｐゴシック" pitchFamily="-107" charset="-128"/>
              </a:rPr>
              <a:t>Contour </a:t>
            </a:r>
          </a:p>
          <a:p>
            <a:r>
              <a:rPr lang="en-US" dirty="0">
                <a:ea typeface="ＭＳ Ｐゴシック" pitchFamily="-107" charset="-128"/>
              </a:rPr>
              <a:t>Extract CTH Parts</a:t>
            </a:r>
          </a:p>
          <a:p>
            <a:r>
              <a:rPr lang="en-US" dirty="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a:ea typeface="ＭＳ Ｐゴシック" pitchFamily="-107" charset="-128"/>
              </a:rPr>
              <a:t>Feature Edges</a:t>
            </a:r>
          </a:p>
          <a:p>
            <a:r>
              <a:rPr lang="en-US">
                <a:ea typeface="ＭＳ Ｐゴシック" pitchFamily="-107" charset="-128"/>
              </a:rPr>
              <a:t>Mask Points</a:t>
            </a:r>
          </a:p>
          <a:p>
            <a:r>
              <a:rPr lang="en-US">
                <a:ea typeface="ＭＳ Ｐゴシック" pitchFamily="-107" charset="-128"/>
              </a:rPr>
              <a:t>Outline (curvilinear)</a:t>
            </a:r>
          </a:p>
          <a:p>
            <a:r>
              <a:rPr lang="en-US">
                <a:ea typeface="ＭＳ Ｐゴシック" pitchFamily="-107" charset="-128"/>
              </a:rPr>
              <a:t>Slice </a:t>
            </a:r>
          </a:p>
          <a:p>
            <a:r>
              <a:rPr lang="en-US">
                <a:ea typeface="ＭＳ Ｐゴシック" pitchFamily="-107" charset="-128"/>
              </a:rPr>
              <a:t>Stream Tracer </a:t>
            </a:r>
          </a:p>
        </p:txBody>
      </p:sp>
      <p:pic>
        <p:nvPicPr>
          <p:cNvPr id="249861"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xmlns:p14="http://schemas.microsoft.com/office/powerpoint/2010/main">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a:ea typeface="ＭＳ Ｐゴシック" pitchFamily="-107" charset="-128"/>
              </a:rPr>
              <a:t>Block Scalars</a:t>
            </a:r>
          </a:p>
          <a:p>
            <a:pPr>
              <a:lnSpc>
                <a:spcPct val="90000"/>
              </a:lnSpc>
            </a:pPr>
            <a:r>
              <a:rPr lang="en-US" sz="2400">
                <a:ea typeface="ＭＳ Ｐゴシック" pitchFamily="-107" charset="-128"/>
              </a:rPr>
              <a:t>Calculator </a:t>
            </a:r>
          </a:p>
          <a:p>
            <a:pPr>
              <a:lnSpc>
                <a:spcPct val="90000"/>
              </a:lnSpc>
            </a:pPr>
            <a:r>
              <a:rPr lang="en-US" sz="2400">
                <a:ea typeface="ＭＳ Ｐゴシック" pitchFamily="-107" charset="-128"/>
              </a:rPr>
              <a:t>Cell Data to Point Data</a:t>
            </a:r>
          </a:p>
          <a:p>
            <a:pPr>
              <a:lnSpc>
                <a:spcPct val="90000"/>
              </a:lnSpc>
            </a:pPr>
            <a:r>
              <a:rPr lang="en-US" sz="2400">
                <a:ea typeface="ＭＳ Ｐゴシック" pitchFamily="-107" charset="-128"/>
              </a:rPr>
              <a:t>Compute Derivatives</a:t>
            </a:r>
          </a:p>
          <a:p>
            <a:pPr>
              <a:lnSpc>
                <a:spcPct val="90000"/>
              </a:lnSpc>
            </a:pPr>
            <a:r>
              <a:rPr lang="en-US" sz="2400">
                <a:ea typeface="ＭＳ Ｐゴシック" pitchFamily="-107" charset="-128"/>
              </a:rPr>
              <a:t>Curvature</a:t>
            </a:r>
          </a:p>
          <a:p>
            <a:pPr>
              <a:lnSpc>
                <a:spcPct val="90000"/>
              </a:lnSpc>
            </a:pPr>
            <a:r>
              <a:rPr lang="en-US" sz="2400">
                <a:ea typeface="ＭＳ Ｐゴシック" pitchFamily="-107" charset="-128"/>
              </a:rPr>
              <a:t>Elevation</a:t>
            </a:r>
          </a:p>
          <a:p>
            <a:pPr>
              <a:lnSpc>
                <a:spcPct val="90000"/>
              </a:lnSpc>
            </a:pPr>
            <a:r>
              <a:rPr lang="en-US" sz="2400">
                <a:ea typeface="ＭＳ Ｐゴシック" pitchFamily="-107" charset="-128"/>
              </a:rPr>
              <a:t>Generate Ids</a:t>
            </a:r>
          </a:p>
          <a:p>
            <a:pPr>
              <a:lnSpc>
                <a:spcPct val="90000"/>
              </a:lnSpc>
            </a:pPr>
            <a:r>
              <a:rPr lang="en-US" sz="2400">
                <a:ea typeface="ＭＳ Ｐゴシック" pitchFamily="-107" charset="-128"/>
              </a:rPr>
              <a:t>Gen. Surface Normals</a:t>
            </a:r>
          </a:p>
          <a:p>
            <a:pPr>
              <a:lnSpc>
                <a:spcPct val="90000"/>
              </a:lnSpc>
            </a:pPr>
            <a:r>
              <a:rPr lang="en-US" sz="2400">
                <a:ea typeface="ＭＳ Ｐゴシック" pitchFamily="-107" charset="-128"/>
              </a:rPr>
              <a:t>Gradient</a:t>
            </a:r>
          </a:p>
          <a:p>
            <a:pPr>
              <a:lnSpc>
                <a:spcPct val="90000"/>
              </a:lnSpc>
            </a:pPr>
            <a:r>
              <a:rPr lang="en-US" sz="2400">
                <a:ea typeface="ＭＳ Ｐゴシック" pitchFamily="-107" charset="-128"/>
              </a:rPr>
              <a:t>Level Scalars</a:t>
            </a:r>
          </a:p>
          <a:p>
            <a:pPr>
              <a:lnSpc>
                <a:spcPct val="90000"/>
              </a:lnSpc>
            </a:pPr>
            <a:r>
              <a:rPr lang="en-US" sz="2400">
                <a:ea typeface="ＭＳ Ｐゴシック" pitchFamily="-107" charset="-128"/>
              </a:rPr>
              <a:t>Median</a:t>
            </a:r>
          </a:p>
          <a:p>
            <a:pPr>
              <a:lnSpc>
                <a:spcPct val="90000"/>
              </a:lnSpc>
            </a:pPr>
            <a:r>
              <a:rPr lang="en-US" sz="240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a:ea typeface="ＭＳ Ｐゴシック" pitchFamily="-107" charset="-128"/>
              </a:rPr>
              <a:t>Octree Depth Limit</a:t>
            </a:r>
          </a:p>
          <a:p>
            <a:pPr>
              <a:lnSpc>
                <a:spcPct val="90000"/>
              </a:lnSpc>
            </a:pPr>
            <a:r>
              <a:rPr lang="en-US" sz="2400">
                <a:ea typeface="ＭＳ Ｐゴシック" pitchFamily="-107" charset="-128"/>
              </a:rPr>
              <a:t>Octree Depth Scalars</a:t>
            </a:r>
          </a:p>
          <a:p>
            <a:pPr>
              <a:lnSpc>
                <a:spcPct val="90000"/>
              </a:lnSpc>
            </a:pPr>
            <a:r>
              <a:rPr lang="en-US" sz="2400">
                <a:ea typeface="ＭＳ Ｐゴシック" pitchFamily="-107" charset="-128"/>
              </a:rPr>
              <a:t>Point Data to Cell Data</a:t>
            </a:r>
          </a:p>
          <a:p>
            <a:pPr>
              <a:lnSpc>
                <a:spcPct val="90000"/>
              </a:lnSpc>
            </a:pPr>
            <a:r>
              <a:rPr lang="en-US" sz="2400">
                <a:ea typeface="ＭＳ Ｐゴシック" pitchFamily="-107" charset="-128"/>
              </a:rPr>
              <a:t>Process Id Scalars</a:t>
            </a:r>
          </a:p>
          <a:p>
            <a:pPr>
              <a:lnSpc>
                <a:spcPct val="90000"/>
              </a:lnSpc>
            </a:pPr>
            <a:r>
              <a:rPr lang="en-US" sz="2400">
                <a:ea typeface="ＭＳ Ｐゴシック" pitchFamily="-107" charset="-128"/>
              </a:rPr>
              <a:t>Random Vectors</a:t>
            </a:r>
          </a:p>
          <a:p>
            <a:pPr>
              <a:lnSpc>
                <a:spcPct val="90000"/>
              </a:lnSpc>
            </a:pPr>
            <a:r>
              <a:rPr lang="en-US" sz="2400">
                <a:ea typeface="ＭＳ Ｐゴシック" pitchFamily="-107" charset="-128"/>
              </a:rPr>
              <a:t>Resample with dataset</a:t>
            </a:r>
          </a:p>
          <a:p>
            <a:pPr>
              <a:lnSpc>
                <a:spcPct val="90000"/>
              </a:lnSpc>
            </a:pPr>
            <a:r>
              <a:rPr lang="en-US" sz="2400">
                <a:ea typeface="ＭＳ Ｐゴシック" pitchFamily="-107" charset="-128"/>
              </a:rPr>
              <a:t>Surface Flow</a:t>
            </a:r>
          </a:p>
          <a:p>
            <a:pPr>
              <a:lnSpc>
                <a:spcPct val="90000"/>
              </a:lnSpc>
            </a:pPr>
            <a:r>
              <a:rPr lang="en-US" sz="2400">
                <a:ea typeface="ＭＳ Ｐゴシック" pitchFamily="-107" charset="-128"/>
              </a:rPr>
              <a:t>Surface Vectors</a:t>
            </a:r>
          </a:p>
          <a:p>
            <a:pPr>
              <a:lnSpc>
                <a:spcPct val="90000"/>
              </a:lnSpc>
            </a:pPr>
            <a:r>
              <a:rPr lang="en-US" sz="2400">
                <a:ea typeface="ＭＳ Ｐゴシック" pitchFamily="-107" charset="-128"/>
              </a:rPr>
              <a:t>Texture Map to…</a:t>
            </a:r>
          </a:p>
          <a:p>
            <a:pPr>
              <a:lnSpc>
                <a:spcPct val="90000"/>
              </a:lnSpc>
            </a:pPr>
            <a:r>
              <a:rPr lang="en-US" sz="2400">
                <a:ea typeface="ＭＳ Ｐゴシック" pitchFamily="-107" charset="-128"/>
              </a:rPr>
              <a:t>Transform</a:t>
            </a:r>
          </a:p>
          <a:p>
            <a:pPr>
              <a:lnSpc>
                <a:spcPct val="90000"/>
              </a:lnSpc>
            </a:pPr>
            <a:r>
              <a:rPr lang="en-US" sz="2400">
                <a:ea typeface="ＭＳ Ｐゴシック" pitchFamily="-107" charset="-128"/>
              </a:rPr>
              <a:t>Warp (scalar)</a:t>
            </a:r>
          </a:p>
          <a:p>
            <a:pPr>
              <a:lnSpc>
                <a:spcPct val="90000"/>
              </a:lnSpc>
            </a:pPr>
            <a:r>
              <a:rPr lang="en-US" sz="2400">
                <a:ea typeface="ＭＳ Ｐゴシック" pitchFamily="-107" charset="-128"/>
              </a:rPr>
              <a:t>Warp (vector)</a:t>
            </a:r>
          </a:p>
        </p:txBody>
      </p:sp>
      <p:pic>
        <p:nvPicPr>
          <p:cNvPr id="251909"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xmlns:p14="http://schemas.microsoft.com/office/powerpoint/2010/mai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a:ea typeface="ＭＳ Ｐゴシック" pitchFamily="-107" charset="-128"/>
              </a:rPr>
              <a:t>Total Shallow Copy or</a:t>
            </a:r>
            <a:br>
              <a:rPr lang="en-US">
                <a:ea typeface="ＭＳ Ｐゴシック" pitchFamily="-107" charset="-128"/>
              </a:rPr>
            </a:br>
            <a:r>
              <a:rPr lang="en-US">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a:ea typeface="ＭＳ Ｐゴシック" pitchFamily="-107" charset="-128"/>
              </a:rPr>
              <a:t>Annotate Time</a:t>
            </a:r>
          </a:p>
          <a:p>
            <a:r>
              <a:rPr lang="en-US" sz="2400">
                <a:ea typeface="ＭＳ Ｐゴシック" pitchFamily="-107" charset="-128"/>
              </a:rPr>
              <a:t>Append Attributes</a:t>
            </a:r>
          </a:p>
          <a:p>
            <a:r>
              <a:rPr lang="en-US" sz="2400">
                <a:ea typeface="ＭＳ Ｐゴシック" pitchFamily="-107" charset="-128"/>
              </a:rPr>
              <a:t>Extract Block</a:t>
            </a:r>
          </a:p>
          <a:p>
            <a:r>
              <a:rPr lang="en-US" sz="2400">
                <a:ea typeface="ＭＳ Ｐゴシック" pitchFamily="-107" charset="-128"/>
              </a:rPr>
              <a:t>Extract Datasets</a:t>
            </a:r>
          </a:p>
          <a:p>
            <a:r>
              <a:rPr lang="en-US" sz="2400">
                <a:ea typeface="ＭＳ Ｐゴシック" pitchFamily="-107" charset="-128"/>
              </a:rPr>
              <a:t>Extract Level </a:t>
            </a:r>
          </a:p>
          <a:p>
            <a:r>
              <a:rPr lang="en-US" sz="2400">
                <a:ea typeface="ＭＳ Ｐゴシック" pitchFamily="-107" charset="-128"/>
              </a:rPr>
              <a:t>Glyph </a:t>
            </a:r>
          </a:p>
          <a:p>
            <a:r>
              <a:rPr lang="en-US" sz="2400">
                <a:ea typeface="ＭＳ Ｐゴシック" pitchFamily="-107" charset="-128"/>
              </a:rPr>
              <a:t>Group Datasets </a:t>
            </a:r>
          </a:p>
          <a:p>
            <a:r>
              <a:rPr lang="en-US" sz="2400">
                <a:ea typeface="ＭＳ Ｐゴシック" pitchFamily="-107" charset="-128"/>
              </a:rPr>
              <a:t>Histogram</a:t>
            </a:r>
          </a:p>
          <a:p>
            <a:r>
              <a:rPr lang="en-US" sz="2400">
                <a:ea typeface="ＭＳ Ｐゴシック" pitchFamily="-107" charset="-128"/>
              </a:rPr>
              <a:t>Integrate Variables</a:t>
            </a:r>
          </a:p>
          <a:p>
            <a:r>
              <a:rPr lang="en-US" sz="2400">
                <a:ea typeface="ＭＳ Ｐゴシック" pitchFamily="-107" charset="-128"/>
              </a:rPr>
              <a:t>Normal Glyphs</a:t>
            </a:r>
          </a:p>
          <a:p>
            <a:r>
              <a:rPr lang="en-US" sz="240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a:ea typeface="ＭＳ Ｐゴシック" pitchFamily="-107" charset="-128"/>
              </a:rPr>
              <a:t>Outline Corners</a:t>
            </a:r>
          </a:p>
          <a:p>
            <a:r>
              <a:rPr lang="en-US" sz="2400">
                <a:ea typeface="ＭＳ Ｐゴシック" pitchFamily="-107" charset="-128"/>
              </a:rPr>
              <a:t>Plot Global Variables Over Time</a:t>
            </a:r>
          </a:p>
          <a:p>
            <a:r>
              <a:rPr lang="en-US" sz="2400">
                <a:ea typeface="ＭＳ Ｐゴシック" pitchFamily="-107" charset="-128"/>
              </a:rPr>
              <a:t>Plot Over Line</a:t>
            </a:r>
          </a:p>
          <a:p>
            <a:r>
              <a:rPr lang="en-US" sz="2400">
                <a:ea typeface="ＭＳ Ｐゴシック" pitchFamily="-107" charset="-128"/>
              </a:rPr>
              <a:t>Plot Selection Over Time</a:t>
            </a:r>
          </a:p>
          <a:p>
            <a:r>
              <a:rPr lang="en-US" sz="2400">
                <a:ea typeface="ＭＳ Ｐゴシック" pitchFamily="-107" charset="-128"/>
              </a:rPr>
              <a:t>Probe Location</a:t>
            </a:r>
          </a:p>
          <a:p>
            <a:r>
              <a:rPr lang="en-US" sz="2400">
                <a:ea typeface="ＭＳ Ｐゴシック" pitchFamily="-107" charset="-128"/>
              </a:rPr>
              <a:t>Temporal Shift Scale</a:t>
            </a:r>
          </a:p>
          <a:p>
            <a:r>
              <a:rPr lang="en-US" sz="2400">
                <a:ea typeface="ＭＳ Ｐゴシック" pitchFamily="-107" charset="-128"/>
              </a:rPr>
              <a:t>Temporal Snap-to-Time-Steps</a:t>
            </a:r>
          </a:p>
          <a:p>
            <a:r>
              <a:rPr lang="en-US" sz="2400">
                <a:ea typeface="ＭＳ Ｐゴシック" pitchFamily="-107" charset="-128"/>
              </a:rPr>
              <a:t>Temporal Statistics</a:t>
            </a:r>
          </a:p>
        </p:txBody>
      </p:sp>
      <p:pic>
        <p:nvPicPr>
          <p:cNvPr id="25395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xmlns:p14="http://schemas.microsoft.com/office/powerpoint/2010/main">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a:ea typeface="ＭＳ Ｐゴシック" pitchFamily="-107" charset="-128"/>
              </a:rPr>
              <a:t>Temporal Filters</a:t>
            </a:r>
          </a:p>
          <a:p>
            <a:pPr lvl="1"/>
            <a:r>
              <a:rPr lang="en-US">
                <a:ea typeface="ＭＳ Ｐゴシック" pitchFamily="-107" charset="-128"/>
              </a:rPr>
              <a:t>Temporal Interpolator</a:t>
            </a:r>
          </a:p>
          <a:p>
            <a:pPr lvl="1"/>
            <a:r>
              <a:rPr lang="en-US">
                <a:ea typeface="ＭＳ Ｐゴシック" pitchFamily="-107" charset="-128"/>
              </a:rPr>
              <a:t>Particle Tracer</a:t>
            </a:r>
          </a:p>
          <a:p>
            <a:pPr lvl="1"/>
            <a:r>
              <a:rPr lang="en-US">
                <a:ea typeface="ＭＳ Ｐゴシック" pitchFamily="-107" charset="-128"/>
              </a:rPr>
              <a:t>Temporal Cache</a:t>
            </a:r>
          </a:p>
          <a:p>
            <a:r>
              <a:rPr lang="en-US">
                <a:ea typeface="ＭＳ Ｐゴシック" pitchFamily="-107" charset="-128"/>
              </a:rPr>
              <a:t>Programmable Filter</a:t>
            </a:r>
          </a:p>
        </p:txBody>
      </p:sp>
      <p:pic>
        <p:nvPicPr>
          <p:cNvPr id="25600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a:ea typeface="ＭＳ Ｐゴシック" pitchFamily="-107" charset="-128"/>
              </a:rPr>
              <a:t>Reduce dimensionality early.</a:t>
            </a:r>
          </a:p>
          <a:p>
            <a:pPr lvl="1"/>
            <a:r>
              <a:rPr lang="en-US" dirty="0">
                <a:ea typeface="ＭＳ Ｐゴシック" pitchFamily="-107" charset="-128"/>
              </a:rPr>
              <a:t>Contour and slice “see” inside volumes.</a:t>
            </a:r>
          </a:p>
          <a:p>
            <a:r>
              <a:rPr lang="en-US" dirty="0">
                <a:ea typeface="ＭＳ Ｐゴシック" pitchFamily="-107" charset="-128"/>
              </a:rPr>
              <a:t>Prefer data reduction over extraction.</a:t>
            </a:r>
          </a:p>
          <a:p>
            <a:pPr lvl="1"/>
            <a:r>
              <a:rPr lang="en-US" dirty="0">
                <a:ea typeface="ＭＳ Ｐゴシック" pitchFamily="-107" charset="-128"/>
              </a:rPr>
              <a:t>Slice instead of Clip.</a:t>
            </a:r>
          </a:p>
          <a:p>
            <a:pPr lvl="1"/>
            <a:r>
              <a:rPr lang="en-US" dirty="0">
                <a:ea typeface="ＭＳ Ｐゴシック" pitchFamily="-107" charset="-128"/>
              </a:rPr>
              <a:t>Contour instead of Threshold.</a:t>
            </a:r>
          </a:p>
          <a:p>
            <a:r>
              <a:rPr lang="en-US" dirty="0">
                <a:ea typeface="ＭＳ Ｐゴシック" pitchFamily="-107" charset="-128"/>
              </a:rPr>
              <a:t>Only extract when reducing an order of magnitude or more.</a:t>
            </a:r>
          </a:p>
          <a:p>
            <a:pPr lvl="1"/>
            <a:r>
              <a:rPr lang="en-US" dirty="0">
                <a:ea typeface="ＭＳ Ｐゴシック" pitchFamily="-107" charset="-128"/>
              </a:rPr>
              <a:t>Can still run into troubles.</a:t>
            </a:r>
          </a:p>
        </p:txBody>
      </p:sp>
      <p:pic>
        <p:nvPicPr>
          <p:cNvPr id="258052"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xmlns:p14="http://schemas.microsoft.com/office/powerpoint/2010/main">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a:ea typeface="ＭＳ Ｐゴシック" pitchFamily="-107" charset="-128"/>
              </a:rPr>
              <a:t>Experiment with subsampled data.</a:t>
            </a:r>
          </a:p>
          <a:p>
            <a:pPr lvl="1"/>
            <a:r>
              <a:rPr lang="en-US">
                <a:ea typeface="ＭＳ Ｐゴシック" pitchFamily="-107" charset="-128"/>
              </a:rPr>
              <a:t>Extract Subset</a:t>
            </a:r>
          </a:p>
          <a:p>
            <a:r>
              <a:rPr lang="en-US">
                <a:ea typeface="ＭＳ Ｐゴシック" pitchFamily="-107" charset="-128"/>
              </a:rPr>
              <a:t>Use caution.</a:t>
            </a:r>
          </a:p>
          <a:p>
            <a:pPr lvl="1"/>
            <a:r>
              <a:rPr lang="en-US">
                <a:ea typeface="ＭＳ Ｐゴシック" pitchFamily="-107" charset="-128"/>
              </a:rPr>
              <a:t>Subsampled data may be lacking.</a:t>
            </a:r>
          </a:p>
          <a:p>
            <a:pPr lvl="1"/>
            <a:r>
              <a:rPr lang="en-US">
                <a:ea typeface="ＭＳ Ｐゴシック" pitchFamily="-107" charset="-128"/>
              </a:rPr>
              <a:t>Use full data to draw final conclusions.</a:t>
            </a:r>
          </a:p>
        </p:txBody>
      </p:sp>
    </p:spTree>
  </p:cSld>
  <p:clrMapOvr>
    <a:masterClrMapping/>
  </p:clrMapOvr>
  <p:transition xmlns:p14="http://schemas.microsoft.com/office/powerpoint/2010/main">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compact</a:t>
            </a:r>
          </a:p>
          <a:p>
            <a:endParaRPr lang="en-US" dirty="0">
              <a:ea typeface="ＭＳ Ｐゴシック" pitchFamily="-107" charset="-128"/>
            </a:endParaRPr>
          </a:p>
          <a:p>
            <a:r>
              <a:rPr lang="en-US" dirty="0">
                <a:ea typeface="ＭＳ Ｐゴシック" pitchFamily="-107" charset="-128"/>
              </a:rPr>
              <a:t>Efficiently copies values onto regular grid</a:t>
            </a:r>
          </a:p>
          <a:p>
            <a:pPr marL="457200" lvl="1" indent="0">
              <a:buNone/>
            </a:pPr>
            <a:endParaRPr lang="en-US" dirty="0">
              <a:ea typeface="ＭＳ Ｐゴシック" pitchFamily="-107" charset="-128"/>
            </a:endParaRPr>
          </a:p>
          <a:p>
            <a:r>
              <a:rPr lang="en-US" dirty="0">
                <a:ea typeface="ＭＳ Ｐゴシック" pitchFamily="-107" charset="-128"/>
              </a:rPr>
              <a:t>Can </a:t>
            </a:r>
            <a:r>
              <a:rPr lang="en-US" dirty="0" err="1">
                <a:ea typeface="ＭＳ Ｐゴシック" pitchFamily="-107" charset="-128"/>
              </a:rPr>
              <a:t>downsample</a:t>
            </a:r>
            <a:r>
              <a:rPr lang="en-US" dirty="0">
                <a:ea typeface="ＭＳ Ｐゴシック" pitchFamily="-107" charset="-128"/>
              </a:rPr>
              <a:t> at same time</a:t>
            </a:r>
          </a:p>
          <a:p>
            <a:endParaRPr lang="en-US" dirty="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xmlns:p14="http://schemas.microsoft.com/office/powerpoint/2010/main">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a:t>Resample To</a:t>
            </a:r>
            <a:br>
              <a:rPr lang="en-US" dirty="0"/>
            </a:br>
            <a:r>
              <a:rPr lang="en-US" dirty="0"/>
              <a:t>Image</a:t>
            </a:r>
          </a:p>
        </p:txBody>
      </p:sp>
      <p:pic>
        <p:nvPicPr>
          <p:cNvPr id="5" name="Picture 4" descr="ResampleToImageExample-smal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xmlns:p14="http://schemas.microsoft.com/office/powerpoint/2010/main">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a:ea typeface="ＭＳ Ｐゴシック" pitchFamily="-107" charset="-128"/>
              </a:rPr>
              <a:t>Still Render</a:t>
            </a:r>
          </a:p>
          <a:p>
            <a:pPr lvl="1"/>
            <a:r>
              <a:rPr lang="en-US" dirty="0">
                <a:ea typeface="ＭＳ Ｐゴシック" pitchFamily="-107" charset="-128"/>
              </a:rPr>
              <a:t>Full detail render.</a:t>
            </a:r>
          </a:p>
          <a:p>
            <a:r>
              <a:rPr lang="en-US" dirty="0">
                <a:ea typeface="ＭＳ Ｐゴシック" pitchFamily="-107" charset="-128"/>
              </a:rPr>
              <a:t>Interactive Render</a:t>
            </a:r>
          </a:p>
          <a:p>
            <a:pPr lvl="1"/>
            <a:r>
              <a:rPr lang="en-US" dirty="0">
                <a:ea typeface="ＭＳ Ｐゴシック" pitchFamily="-107" charset="-128"/>
              </a:rPr>
              <a:t>Sacrifices detail for speed.</a:t>
            </a:r>
          </a:p>
          <a:p>
            <a:pPr lvl="1"/>
            <a:r>
              <a:rPr lang="en-US" dirty="0">
                <a:ea typeface="ＭＳ Ｐゴシック" pitchFamily="-107" charset="-128"/>
              </a:rPr>
              <a:t>Provides quick rendering rate.</a:t>
            </a:r>
          </a:p>
          <a:p>
            <a:pPr lvl="1"/>
            <a:r>
              <a:rPr lang="en-US" dirty="0">
                <a:ea typeface="ＭＳ Ｐゴシック" pitchFamily="-107" charset="-128"/>
              </a:rPr>
              <a:t>Used when interacting with 3D view.</a:t>
            </a:r>
          </a:p>
        </p:txBody>
      </p:sp>
    </p:spTree>
  </p:cSld>
  <p:clrMapOvr>
    <a:masterClrMapping/>
  </p:clrMapOvr>
  <p:transition xmlns:p14="http://schemas.microsoft.com/office/powerpoint/2010/mai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xmlns:p14="http://schemas.microsoft.com/office/powerpoint/2010/mai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a:ea typeface="ＭＳ Ｐゴシック" pitchFamily="-107" charset="-128"/>
              </a:rPr>
              <a:t>Geometric decimation</a:t>
            </a:r>
          </a:p>
          <a:p>
            <a:r>
              <a:rPr lang="en-US" dirty="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a:t>Default Decimation</a:t>
                </a:r>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a:t>Maximum Decimation</a:t>
                </a:r>
              </a:p>
            </p:txBody>
          </p:sp>
        </p:grpSp>
      </p:grpSp>
    </p:spTree>
  </p:cSld>
  <p:clrMapOvr>
    <a:masterClrMapping/>
  </p:clrMapOvr>
  <p:transition xmlns:p14="http://schemas.microsoft.com/office/powerpoint/2010/main">
    <p:fad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a:latin typeface="Verdana"/>
                <a:ea typeface="ＭＳ Ｐゴシック" pitchFamily="-107" charset="-128"/>
                <a:cs typeface="Verdana"/>
              </a:rPr>
              <a:t>Edit</a:t>
            </a:r>
            <a:r>
              <a:rPr lang="en-US" sz="2800" dirty="0">
                <a:ea typeface="ＭＳ Ｐゴシック" pitchFamily="-107" charset="-128"/>
              </a:rPr>
              <a:t> → </a:t>
            </a:r>
            <a:r>
              <a:rPr lang="en-US" sz="2800" dirty="0">
                <a:latin typeface="Verdana"/>
                <a:ea typeface="ＭＳ Ｐゴシック" pitchFamily="-107" charset="-128"/>
                <a:cs typeface="Verdana"/>
              </a:rPr>
              <a:t>Settings</a:t>
            </a:r>
            <a:r>
              <a:rPr lang="en-US" sz="2800" dirty="0">
                <a:ea typeface="ＭＳ Ｐゴシック" pitchFamily="-107" charset="-128"/>
              </a:rPr>
              <a:t>, </a:t>
            </a:r>
            <a:r>
              <a:rPr lang="en-US" sz="2800" dirty="0">
                <a:latin typeface="Verdana"/>
                <a:ea typeface="ＭＳ Ｐゴシック" pitchFamily="-107" charset="-128"/>
                <a:cs typeface="Verdana"/>
              </a:rPr>
              <a:t>Render View</a:t>
            </a:r>
          </a:p>
        </p:txBody>
      </p:sp>
    </p:spTree>
  </p:cSld>
  <p:clrMapOvr>
    <a:masterClrMapping/>
  </p:clrMapOvr>
  <p:transition xmlns:p14="http://schemas.microsoft.com/office/powerpoint/2010/main">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a:ea typeface="ＭＳ Ｐゴシック" pitchFamily="-107" charset="-128"/>
              </a:rPr>
              <a:t>ParaView’s parallel rendering overhead proportional to image size.</a:t>
            </a:r>
          </a:p>
          <a:p>
            <a:r>
              <a:rPr lang="en-US">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cstate="screen">
            <a:extLst>
              <a:ext uri="{28A0092B-C50C-407E-A947-70E740481C1C}">
                <a14:useLocalDpi xmlns:a14="http://schemas.microsoft.com/office/drawing/2010/main"/>
              </a:ext>
            </a:extLst>
          </a:blip>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cstate="screen">
            <a:extLst>
              <a:ext uri="{28A0092B-C50C-407E-A947-70E740481C1C}">
                <a14:useLocalDpi xmlns:a14="http://schemas.microsoft.com/office/drawing/2010/main"/>
              </a:ext>
            </a:extLst>
          </a:blip>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cstate="screen">
            <a:extLst>
              <a:ext uri="{28A0092B-C50C-407E-A947-70E740481C1C}">
                <a14:useLocalDpi xmlns:a14="http://schemas.microsoft.com/office/drawing/2010/main"/>
              </a:ext>
            </a:extLst>
          </a:blip>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xmlns:p14="http://schemas.microsoft.com/office/powerpoint/2010/main">
    <p:fad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a:latin typeface="Verdana"/>
                <a:ea typeface="ＭＳ Ｐゴシック" pitchFamily="-107" charset="-128"/>
                <a:cs typeface="Verdana"/>
              </a:rPr>
              <a:t>Edit</a:t>
            </a:r>
            <a:r>
              <a:rPr lang="en-US" sz="2800" dirty="0">
                <a:ea typeface="ＭＳ Ｐゴシック" pitchFamily="-107" charset="-128"/>
              </a:rPr>
              <a:t> → </a:t>
            </a:r>
            <a:r>
              <a:rPr lang="en-US" sz="2800" dirty="0">
                <a:latin typeface="Verdana"/>
                <a:ea typeface="ＭＳ Ｐゴシック" pitchFamily="-107" charset="-128"/>
                <a:cs typeface="Verdana"/>
              </a:rPr>
              <a:t>Settings, Render View</a:t>
            </a:r>
          </a:p>
        </p:txBody>
      </p:sp>
    </p:spTree>
  </p:cSld>
  <p:clrMapOvr>
    <a:masterClrMapping/>
  </p:clrMapOvr>
  <p:transition xmlns:p14="http://schemas.microsoft.com/office/powerpoint/2010/main">
    <p:fad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a:ea typeface="ＭＳ Ｐゴシック" pitchFamily="-107" charset="-128"/>
              </a:rPr>
              <a:t>Use display lists for GPU, off for CPU.</a:t>
            </a:r>
          </a:p>
          <a:p>
            <a:r>
              <a:rPr lang="en-US" dirty="0">
                <a:ea typeface="ＭＳ Ｐゴシック" pitchFamily="-107" charset="-128"/>
              </a:rPr>
              <a:t>Try outline instead of decimated geometry.</a:t>
            </a:r>
          </a:p>
          <a:p>
            <a:pPr lvl="1"/>
            <a:r>
              <a:rPr lang="en-US" dirty="0">
                <a:ea typeface="ＭＳ Ｐゴシック" pitchFamily="-107" charset="-128"/>
              </a:rPr>
              <a:t>Also try lowering decimation factor.</a:t>
            </a:r>
          </a:p>
          <a:p>
            <a:r>
              <a:rPr lang="en-US" dirty="0">
                <a:ea typeface="ＭＳ Ｐゴシック" pitchFamily="-107" charset="-128"/>
              </a:rPr>
              <a:t>Avoid shipping large data back to client.</a:t>
            </a:r>
          </a:p>
          <a:p>
            <a:r>
              <a:rPr lang="en-US" dirty="0">
                <a:ea typeface="ＭＳ Ｐゴシック" pitchFamily="-107" charset="-128"/>
              </a:rPr>
              <a:t>Turn on </a:t>
            </a:r>
            <a:r>
              <a:rPr lang="en-US" dirty="0" err="1">
                <a:ea typeface="ＭＳ Ｐゴシック" pitchFamily="-107" charset="-128"/>
              </a:rPr>
              <a:t>subsampling</a:t>
            </a:r>
            <a:r>
              <a:rPr lang="en-US" dirty="0">
                <a:ea typeface="ＭＳ Ｐゴシック" pitchFamily="-107" charset="-128"/>
              </a:rPr>
              <a:t>.</a:t>
            </a:r>
          </a:p>
          <a:p>
            <a:r>
              <a:rPr lang="en-US" dirty="0">
                <a:ea typeface="ＭＳ Ｐゴシック" pitchFamily="-107" charset="-128"/>
              </a:rPr>
              <a:t>Image Compression on.</a:t>
            </a:r>
          </a:p>
        </p:txBody>
      </p:sp>
    </p:spTree>
  </p:cSld>
  <p:clrMapOvr>
    <a:masterClrMapping/>
  </p:clrMapOvr>
  <p:transition xmlns:p14="http://schemas.microsoft.com/office/powerpoint/2010/main">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Parameters for Low Bandwidth</a:t>
            </a:r>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a:t>Try </a:t>
            </a:r>
            <a:r>
              <a:rPr lang="en-US" dirty="0" err="1"/>
              <a:t>Zlib</a:t>
            </a:r>
            <a:r>
              <a:rPr lang="en-US" dirty="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xmlns:p14="http://schemas.microsoft.com/office/powerpoint/2010/main">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Parameters for High Latency</a:t>
            </a:r>
          </a:p>
        </p:txBody>
      </p:sp>
      <p:sp>
        <p:nvSpPr>
          <p:cNvPr id="3" name="Content Placeholder 2"/>
          <p:cNvSpPr>
            <a:spLocks noGrp="1"/>
          </p:cNvSpPr>
          <p:nvPr>
            <p:ph idx="1"/>
          </p:nvPr>
        </p:nvSpPr>
        <p:spPr/>
        <p:txBody>
          <a:bodyPr/>
          <a:lstStyle/>
          <a:p>
            <a:r>
              <a:rPr lang="en-US" dirty="0"/>
              <a:t>Turn up Remote Render Threshold.</a:t>
            </a:r>
          </a:p>
          <a:p>
            <a:pPr lvl="1"/>
            <a:r>
              <a:rPr lang="en-US" dirty="0"/>
              <a:t>Allow more data to go to client.</a:t>
            </a:r>
          </a:p>
          <a:p>
            <a:r>
              <a:rPr lang="en-US" dirty="0"/>
              <a:t>Play with the LOD Threshold and LOD Resolution to control geometry sent to client.</a:t>
            </a:r>
          </a:p>
          <a:p>
            <a:r>
              <a:rPr lang="en-US" dirty="0"/>
              <a:t>Turn on Use outline for LOD rendering if decimated geometry too big for client.</a:t>
            </a:r>
          </a:p>
          <a:p>
            <a:r>
              <a:rPr lang="en-US" dirty="0"/>
              <a:t>Try turning on interactive render delay.</a:t>
            </a:r>
          </a:p>
        </p:txBody>
      </p:sp>
    </p:spTree>
    <p:extLst>
      <p:ext uri="{BB962C8B-B14F-4D97-AF65-F5344CB8AC3E}">
        <p14:creationId xmlns:p14="http://schemas.microsoft.com/office/powerpoint/2010/main" val="1796380145"/>
      </p:ext>
    </p:extLst>
  </p:cSld>
  <p:clrMapOvr>
    <a:masterClrMapping/>
  </p:clrMapOvr>
  <p:transition xmlns:p14="http://schemas.microsoft.com/office/powerpoint/2010/main">
    <p:fad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3746943283"/>
      </p:ext>
    </p:extLst>
  </p:cSld>
  <p:clrMapOvr>
    <a:masterClrMapping/>
  </p:clrMapOvr>
  <p:transition xmlns:p14="http://schemas.microsoft.com/office/powerpoint/2010/main">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 xmlns:a16="http://schemas.microsoft.com/office/drawing/2014/main" val="20000"/>
                    </a:ext>
                  </a:extLst>
                </a:gridCol>
                <a:gridCol w="1551459">
                  <a:extLst>
                    <a:ext uri="{9D8B030D-6E8A-4147-A177-3AD203B41FA5}">
                      <a16:colId xmlns="" xmlns:a16="http://schemas.microsoft.com/office/drawing/2014/main" val="20001"/>
                    </a:ext>
                  </a:extLst>
                </a:gridCol>
                <a:gridCol w="1146031">
                  <a:extLst>
                    <a:ext uri="{9D8B030D-6E8A-4147-A177-3AD203B41FA5}">
                      <a16:colId xmlns="" xmlns:a16="http://schemas.microsoft.com/office/drawing/2014/main" val="20002"/>
                    </a:ext>
                  </a:extLst>
                </a:gridCol>
                <a:gridCol w="1491450">
                  <a:extLst>
                    <a:ext uri="{9D8B030D-6E8A-4147-A177-3AD203B41FA5}">
                      <a16:colId xmlns="" xmlns:a16="http://schemas.microsoft.com/office/drawing/2014/main" val="20003"/>
                    </a:ext>
                  </a:extLst>
                </a:gridCol>
                <a:gridCol w="1784178">
                  <a:extLst>
                    <a:ext uri="{9D8B030D-6E8A-4147-A177-3AD203B41FA5}">
                      <a16:colId xmlns="" xmlns:a16="http://schemas.microsoft.com/office/drawing/2014/main" val="20004"/>
                    </a:ext>
                  </a:extLst>
                </a:gridCol>
              </a:tblGrid>
              <a:tr h="370840">
                <a:tc>
                  <a:txBody>
                    <a:bodyPr/>
                    <a:lstStyle/>
                    <a:p>
                      <a:r>
                        <a:rPr lang="en-US" dirty="0">
                          <a:solidFill>
                            <a:schemeClr val="tx2"/>
                          </a:solidFill>
                        </a:rPr>
                        <a:t>System Parameter</a:t>
                      </a: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a:solidFill>
                            <a:schemeClr val="tx2"/>
                          </a:solidFill>
                        </a:rPr>
                        <a:t>2011</a:t>
                      </a:r>
                    </a:p>
                  </a:txBody>
                  <a:tcPr marL="93165" marR="93165">
                    <a:solidFill>
                      <a:schemeClr val="bg2"/>
                    </a:solidFill>
                  </a:tcPr>
                </a:tc>
                <a:tc gridSpan="2">
                  <a:txBody>
                    <a:bodyPr/>
                    <a:lstStyle/>
                    <a:p>
                      <a:pPr algn="ctr"/>
                      <a:r>
                        <a:rPr lang="en-US" dirty="0">
                          <a:solidFill>
                            <a:schemeClr val="tx2"/>
                          </a:solidFill>
                        </a:rPr>
                        <a:t>“2018”</a:t>
                      </a:r>
                    </a:p>
                  </a:txBody>
                  <a:tcPr marL="93165" marR="93165">
                    <a:solidFill>
                      <a:schemeClr val="bg2"/>
                    </a:solidFill>
                  </a:tcPr>
                </a:tc>
                <a:tc hMerge="1">
                  <a:txBody>
                    <a:bodyPr/>
                    <a:lstStyle/>
                    <a:p>
                      <a:endParaRPr lang="en-US"/>
                    </a:p>
                  </a:txBody>
                  <a:tcPr/>
                </a:tc>
                <a:tc>
                  <a:txBody>
                    <a:bodyPr/>
                    <a:lstStyle/>
                    <a:p>
                      <a:pPr algn="ctr"/>
                      <a:r>
                        <a:rPr lang="en-US" dirty="0">
                          <a:solidFill>
                            <a:schemeClr val="tx2"/>
                          </a:solidFill>
                        </a:rPr>
                        <a:t>Factor Change</a:t>
                      </a: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 xmlns:a16="http://schemas.microsoft.com/office/drawing/2014/main" val="10000"/>
                  </a:ext>
                </a:extLst>
              </a:tr>
              <a:tr h="370840">
                <a:tc>
                  <a:txBody>
                    <a:bodyPr/>
                    <a:lstStyle/>
                    <a:p>
                      <a:r>
                        <a:rPr lang="en-US" dirty="0"/>
                        <a:t>System</a:t>
                      </a:r>
                      <a:r>
                        <a:rPr lang="en-US" baseline="0" dirty="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 PF</a:t>
                      </a:r>
                    </a:p>
                  </a:txBody>
                  <a:tcPr marL="93165" marR="93165"/>
                </a:tc>
                <a:tc gridSpan="2">
                  <a:txBody>
                    <a:bodyPr/>
                    <a:lstStyle/>
                    <a:p>
                      <a:pPr algn="ctr"/>
                      <a:r>
                        <a:rPr lang="en-US" dirty="0"/>
                        <a:t>1 EF</a:t>
                      </a:r>
                    </a:p>
                  </a:txBody>
                  <a:tcPr marL="93165" marR="93165"/>
                </a:tc>
                <a:tc hMerge="1">
                  <a:txBody>
                    <a:bodyPr/>
                    <a:lstStyle/>
                    <a:p>
                      <a:endParaRPr lang="en-US"/>
                    </a:p>
                  </a:txBody>
                  <a:tcPr/>
                </a:tc>
                <a:tc>
                  <a:txBody>
                    <a:bodyPr/>
                    <a:lstStyle/>
                    <a:p>
                      <a:pPr algn="r"/>
                      <a:r>
                        <a:rPr lang="en-US" dirty="0"/>
                        <a:t>500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r h="370840">
                <a:tc>
                  <a:txBody>
                    <a:bodyPr/>
                    <a:lstStyle/>
                    <a:p>
                      <a:r>
                        <a:rPr lang="en-US" dirty="0"/>
                        <a:t>Power</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6 MW</a:t>
                      </a:r>
                    </a:p>
                  </a:txBody>
                  <a:tcPr marL="93165" marR="93165"/>
                </a:tc>
                <a:tc gridSpan="2">
                  <a:txBody>
                    <a:bodyPr/>
                    <a:lstStyle/>
                    <a:p>
                      <a:pPr algn="ctr"/>
                      <a:r>
                        <a:rPr lang="en-US" dirty="0"/>
                        <a:t>≤20 MW</a:t>
                      </a:r>
                    </a:p>
                  </a:txBody>
                  <a:tcPr marL="93165" marR="93165"/>
                </a:tc>
                <a:tc hMerge="1">
                  <a:txBody>
                    <a:bodyPr/>
                    <a:lstStyle/>
                    <a:p>
                      <a:endParaRPr lang="en-US"/>
                    </a:p>
                  </a:txBody>
                  <a:tcPr/>
                </a:tc>
                <a:tc>
                  <a:txBody>
                    <a:bodyPr/>
                    <a:lstStyle/>
                    <a:p>
                      <a:pPr algn="r"/>
                      <a:r>
                        <a:rPr lang="en-US" dirty="0"/>
                        <a:t>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2"/>
                  </a:ext>
                </a:extLst>
              </a:tr>
              <a:tr h="370840">
                <a:tc>
                  <a:txBody>
                    <a:bodyPr/>
                    <a:lstStyle/>
                    <a:p>
                      <a:r>
                        <a:rPr lang="en-US" dirty="0"/>
                        <a:t>System Memory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0.3 PB</a:t>
                      </a:r>
                    </a:p>
                  </a:txBody>
                  <a:tcPr marL="93165" marR="93165"/>
                </a:tc>
                <a:tc gridSpan="2">
                  <a:txBody>
                    <a:bodyPr/>
                    <a:lstStyle/>
                    <a:p>
                      <a:pPr algn="ctr"/>
                      <a:r>
                        <a:rPr lang="en-US" baseline="0" dirty="0"/>
                        <a:t>32-64 PB</a:t>
                      </a:r>
                      <a:endParaRPr lang="en-US" dirty="0"/>
                    </a:p>
                  </a:txBody>
                  <a:tcPr marL="93165" marR="93165"/>
                </a:tc>
                <a:tc hMerge="1">
                  <a:txBody>
                    <a:bodyPr/>
                    <a:lstStyle/>
                    <a:p>
                      <a:endParaRPr lang="en-US"/>
                    </a:p>
                  </a:txBody>
                  <a:tcPr/>
                </a:tc>
                <a:tc>
                  <a:txBody>
                    <a:bodyPr/>
                    <a:lstStyle/>
                    <a:p>
                      <a:pPr algn="r"/>
                      <a:r>
                        <a:rPr lang="en-US" dirty="0"/>
                        <a:t>33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370840">
                <a:tc>
                  <a:txBody>
                    <a:bodyPr/>
                    <a:lstStyle/>
                    <a:p>
                      <a:r>
                        <a:rPr lang="en-US" dirty="0"/>
                        <a:t>Node Performance</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0.125</a:t>
                      </a:r>
                      <a:r>
                        <a:rPr lang="en-US" baseline="0" dirty="0"/>
                        <a:t> </a:t>
                      </a:r>
                      <a:r>
                        <a:rPr lang="en-US" baseline="0" dirty="0" err="1"/>
                        <a:t>Tf</a:t>
                      </a:r>
                      <a:r>
                        <a:rPr lang="en-US" baseline="0" dirty="0"/>
                        <a:t>/s</a:t>
                      </a:r>
                      <a:endParaRPr lang="en-US" dirty="0"/>
                    </a:p>
                  </a:txBody>
                  <a:tcPr marL="93165" marR="93165"/>
                </a:tc>
                <a:tc>
                  <a:txBody>
                    <a:bodyPr/>
                    <a:lstStyle/>
                    <a:p>
                      <a:pPr algn="ctr"/>
                      <a:r>
                        <a:rPr lang="en-US" dirty="0"/>
                        <a:t>1</a:t>
                      </a:r>
                      <a:r>
                        <a:rPr lang="en-US" baseline="0" dirty="0"/>
                        <a:t> TF</a:t>
                      </a:r>
                      <a:endParaRPr lang="en-US" dirty="0"/>
                    </a:p>
                  </a:txBody>
                  <a:tcPr marL="93165" marR="93165"/>
                </a:tc>
                <a:tc>
                  <a:txBody>
                    <a:bodyPr/>
                    <a:lstStyle/>
                    <a:p>
                      <a:pPr algn="ctr"/>
                      <a:r>
                        <a:rPr lang="en-US" dirty="0"/>
                        <a:t>10 TF</a:t>
                      </a:r>
                    </a:p>
                  </a:txBody>
                  <a:tcPr marL="93165" marR="93165"/>
                </a:tc>
                <a:tc>
                  <a:txBody>
                    <a:bodyPr/>
                    <a:lstStyle/>
                    <a:p>
                      <a:pPr algn="r"/>
                      <a:r>
                        <a:rPr lang="en-US" dirty="0"/>
                        <a:t>8-80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4"/>
                  </a:ext>
                </a:extLst>
              </a:tr>
              <a:tr h="370840">
                <a:tc>
                  <a:txBody>
                    <a:bodyPr/>
                    <a:lstStyle/>
                    <a:p>
                      <a:r>
                        <a:rPr lang="en-US" dirty="0"/>
                        <a:t>Node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12</a:t>
                      </a:r>
                    </a:p>
                  </a:txBody>
                  <a:tcPr marL="93165" marR="93165"/>
                </a:tc>
                <a:tc>
                  <a:txBody>
                    <a:bodyPr/>
                    <a:lstStyle/>
                    <a:p>
                      <a:pPr algn="ctr"/>
                      <a:r>
                        <a:rPr lang="en-US" dirty="0"/>
                        <a:t>1,000</a:t>
                      </a:r>
                    </a:p>
                  </a:txBody>
                  <a:tcPr marL="93165" marR="93165"/>
                </a:tc>
                <a:tc>
                  <a:txBody>
                    <a:bodyPr/>
                    <a:lstStyle/>
                    <a:p>
                      <a:pPr algn="ctr"/>
                      <a:r>
                        <a:rPr lang="en-US" dirty="0"/>
                        <a:t>10,000</a:t>
                      </a:r>
                    </a:p>
                  </a:txBody>
                  <a:tcPr marL="93165" marR="93165"/>
                </a:tc>
                <a:tc>
                  <a:txBody>
                    <a:bodyPr/>
                    <a:lstStyle/>
                    <a:p>
                      <a:pPr algn="r"/>
                      <a:r>
                        <a:rPr lang="en-US" dirty="0"/>
                        <a:t>83-830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5"/>
                  </a:ext>
                </a:extLst>
              </a:tr>
              <a:tr h="370840">
                <a:tc>
                  <a:txBody>
                    <a:bodyPr/>
                    <a:lstStyle/>
                    <a:p>
                      <a:r>
                        <a:rPr lang="en-US" dirty="0"/>
                        <a:t>Network </a:t>
                      </a:r>
                      <a:r>
                        <a:rPr lang="en-US" baseline="0" dirty="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GB/s</a:t>
                      </a:r>
                    </a:p>
                  </a:txBody>
                  <a:tcPr marL="93165" marR="93165"/>
                </a:tc>
                <a:tc>
                  <a:txBody>
                    <a:bodyPr/>
                    <a:lstStyle/>
                    <a:p>
                      <a:pPr algn="ctr"/>
                      <a:r>
                        <a:rPr lang="en-US" baseline="0" dirty="0"/>
                        <a:t>100 GB/s</a:t>
                      </a:r>
                      <a:endParaRPr lang="en-US" dirty="0"/>
                    </a:p>
                  </a:txBody>
                  <a:tcPr marL="93165" marR="93165"/>
                </a:tc>
                <a:tc>
                  <a:txBody>
                    <a:bodyPr/>
                    <a:lstStyle/>
                    <a:p>
                      <a:pPr algn="ctr"/>
                      <a:r>
                        <a:rPr lang="en-US" dirty="0"/>
                        <a:t>1,000 GB/s</a:t>
                      </a:r>
                    </a:p>
                  </a:txBody>
                  <a:tcPr marL="93165" marR="93165"/>
                </a:tc>
                <a:tc>
                  <a:txBody>
                    <a:bodyPr/>
                    <a:lstStyle/>
                    <a:p>
                      <a:pPr algn="r"/>
                      <a:r>
                        <a:rPr lang="en-US" dirty="0"/>
                        <a:t>66-660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6"/>
                  </a:ext>
                </a:extLst>
              </a:tr>
              <a:tr h="370840">
                <a:tc>
                  <a:txBody>
                    <a:bodyPr/>
                    <a:lstStyle/>
                    <a:p>
                      <a:r>
                        <a:rPr lang="en-US" dirty="0"/>
                        <a:t>System Size (nodes)</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18,700</a:t>
                      </a:r>
                    </a:p>
                  </a:txBody>
                  <a:tcPr marL="93165" marR="93165"/>
                </a:tc>
                <a:tc>
                  <a:txBody>
                    <a:bodyPr/>
                    <a:lstStyle/>
                    <a:p>
                      <a:pPr algn="ctr"/>
                      <a:r>
                        <a:rPr lang="en-US" dirty="0"/>
                        <a:t>1M</a:t>
                      </a:r>
                    </a:p>
                  </a:txBody>
                  <a:tcPr marL="93165" marR="93165"/>
                </a:tc>
                <a:tc>
                  <a:txBody>
                    <a:bodyPr/>
                    <a:lstStyle/>
                    <a:p>
                      <a:pPr algn="ctr"/>
                      <a:r>
                        <a:rPr lang="en-US" dirty="0"/>
                        <a:t>100k</a:t>
                      </a:r>
                    </a:p>
                  </a:txBody>
                  <a:tcPr marL="93165" marR="93165"/>
                </a:tc>
                <a:tc>
                  <a:txBody>
                    <a:bodyPr/>
                    <a:lstStyle/>
                    <a:p>
                      <a:pPr algn="r"/>
                      <a:r>
                        <a:rPr lang="en-US" dirty="0"/>
                        <a:t>50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7"/>
                  </a:ext>
                </a:extLst>
              </a:tr>
              <a:tr h="370840">
                <a:tc>
                  <a:txBody>
                    <a:bodyPr/>
                    <a:lstStyle/>
                    <a:p>
                      <a:r>
                        <a:rPr lang="en-US" dirty="0"/>
                        <a:t>Total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225 K</a:t>
                      </a:r>
                    </a:p>
                  </a:txBody>
                  <a:tcPr marL="93165" marR="93165"/>
                </a:tc>
                <a:tc>
                  <a:txBody>
                    <a:bodyPr/>
                    <a:lstStyle/>
                    <a:p>
                      <a:pPr algn="ctr"/>
                      <a:r>
                        <a:rPr lang="en-US" dirty="0"/>
                        <a:t>10 B</a:t>
                      </a:r>
                    </a:p>
                  </a:txBody>
                  <a:tcPr marL="93165" marR="93165"/>
                </a:tc>
                <a:tc>
                  <a:txBody>
                    <a:bodyPr/>
                    <a:lstStyle/>
                    <a:p>
                      <a:pPr algn="ctr"/>
                      <a:r>
                        <a:rPr lang="en-US" dirty="0"/>
                        <a:t>100 B</a:t>
                      </a:r>
                    </a:p>
                  </a:txBody>
                  <a:tcPr marL="93165" marR="93165"/>
                </a:tc>
                <a:tc>
                  <a:txBody>
                    <a:bodyPr/>
                    <a:lstStyle/>
                    <a:p>
                      <a:pPr algn="r"/>
                      <a:r>
                        <a:rPr lang="en-US" dirty="0"/>
                        <a:t>40k-400k</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8"/>
                  </a:ext>
                </a:extLst>
              </a:tr>
              <a:tr h="370840">
                <a:tc>
                  <a:txBody>
                    <a:bodyPr/>
                    <a:lstStyle/>
                    <a:p>
                      <a:r>
                        <a:rPr lang="en-US" dirty="0"/>
                        <a:t>Storage Capacity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PB</a:t>
                      </a:r>
                    </a:p>
                  </a:txBody>
                  <a:tcPr marL="93165" marR="93165"/>
                </a:tc>
                <a:tc gridSpan="2">
                  <a:txBody>
                    <a:bodyPr/>
                    <a:lstStyle/>
                    <a:p>
                      <a:pPr algn="ctr"/>
                      <a:r>
                        <a:rPr lang="en-US" dirty="0"/>
                        <a:t>300-1,000 PB</a:t>
                      </a:r>
                    </a:p>
                  </a:txBody>
                  <a:tcPr marL="93165" marR="93165"/>
                </a:tc>
                <a:tc hMerge="1">
                  <a:txBody>
                    <a:bodyPr/>
                    <a:lstStyle/>
                    <a:p>
                      <a:endParaRPr lang="en-US"/>
                    </a:p>
                  </a:txBody>
                  <a:tcPr/>
                </a:tc>
                <a:tc>
                  <a:txBody>
                    <a:bodyPr/>
                    <a:lstStyle/>
                    <a:p>
                      <a:pPr algn="r"/>
                      <a:r>
                        <a:rPr lang="en-US" dirty="0"/>
                        <a:t>20-67</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9"/>
                  </a:ext>
                </a:extLst>
              </a:tr>
              <a:tr h="370840">
                <a:tc>
                  <a:txBody>
                    <a:bodyPr/>
                    <a:lstStyle/>
                    <a:p>
                      <a:r>
                        <a:rPr lang="en-US" dirty="0"/>
                        <a:t>I/O BW</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0.2 TB/s</a:t>
                      </a:r>
                    </a:p>
                  </a:txBody>
                  <a:tcPr marL="93165" marR="93165"/>
                </a:tc>
                <a:tc gridSpan="2">
                  <a:txBody>
                    <a:bodyPr/>
                    <a:lstStyle/>
                    <a:p>
                      <a:pPr algn="ctr"/>
                      <a:r>
                        <a:rPr lang="en-US" dirty="0"/>
                        <a:t>20-60 TB/s</a:t>
                      </a:r>
                    </a:p>
                  </a:txBody>
                  <a:tcPr marL="93165" marR="93165"/>
                </a:tc>
                <a:tc hMerge="1">
                  <a:txBody>
                    <a:bodyPr/>
                    <a:lstStyle/>
                    <a:p>
                      <a:endParaRPr lang="en-US"/>
                    </a:p>
                  </a:txBody>
                  <a:tcPr/>
                </a:tc>
                <a:tc>
                  <a:txBody>
                    <a:bodyPr/>
                    <a:lstStyle/>
                    <a:p>
                      <a:pPr algn="r"/>
                      <a:r>
                        <a:rPr lang="en-US" dirty="0"/>
                        <a:t>100-300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0"/>
                  </a:ext>
                </a:extLst>
              </a:tr>
            </a:tbl>
          </a:graphicData>
        </a:graphic>
      </p:graphicFrame>
      <p:sp>
        <p:nvSpPr>
          <p:cNvPr id="4" name="Title 3"/>
          <p:cNvSpPr>
            <a:spLocks noGrp="1"/>
          </p:cNvSpPr>
          <p:nvPr>
            <p:ph type="title"/>
          </p:nvPr>
        </p:nvSpPr>
        <p:spPr/>
        <p:txBody>
          <a:bodyPr/>
          <a:lstStyle/>
          <a:p>
            <a:r>
              <a:rPr lang="en-US"/>
              <a:t>Why </a:t>
            </a:r>
            <a:r>
              <a:rPr lang="en-US" i="1"/>
              <a:t>In Situ</a:t>
            </a:r>
            <a:r>
              <a:rPr lang="en-US"/>
              <a:t>?</a:t>
            </a:r>
            <a:endParaRPr lang="en-US" dirty="0"/>
          </a:p>
        </p:txBody>
      </p:sp>
      <p:sp>
        <p:nvSpPr>
          <p:cNvPr id="2" name="Oval 1"/>
          <p:cNvSpPr/>
          <p:nvPr/>
        </p:nvSpPr>
        <p:spPr>
          <a:xfrm>
            <a:off x="7315200" y="449580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5200" y="525780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a:t>Source: “Scientific Discovery at the </a:t>
            </a:r>
            <a:r>
              <a:rPr lang="en-US" sz="1000" dirty="0" err="1"/>
              <a:t>Exascale</a:t>
            </a:r>
            <a:r>
              <a:rPr lang="en-US" sz="1000" dirty="0"/>
              <a:t>: Report from the DOE ASCR 2011 Workshop on </a:t>
            </a:r>
            <a:r>
              <a:rPr lang="en-US" sz="1000" dirty="0" err="1"/>
              <a:t>Exascale</a:t>
            </a:r>
            <a:r>
              <a:rPr lang="en-US" sz="1000" dirty="0"/>
              <a:t> Data Management, Analysis and Visualization.”</a:t>
            </a:r>
          </a:p>
        </p:txBody>
      </p:sp>
    </p:spTree>
    <p:extLst>
      <p:ext uri="{BB962C8B-B14F-4D97-AF65-F5344CB8AC3E}">
        <p14:creationId xmlns:p14="http://schemas.microsoft.com/office/powerpoint/2010/main" val="12295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42934" y="1752600"/>
            <a:ext cx="6401066" cy="2700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867" y="4800600"/>
            <a:ext cx="1981200" cy="18429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Why </a:t>
            </a:r>
            <a:r>
              <a:rPr lang="en-US" i="1" dirty="0"/>
              <a:t>In Situ</a:t>
            </a:r>
            <a:r>
              <a:rPr lang="en-US" dirty="0"/>
              <a:t>?</a:t>
            </a:r>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a:t>Need a supercomputer to analyze results from a hero run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82079" y="4050747"/>
            <a:ext cx="1713041" cy="714375"/>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820605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itchFamily="-107" charset="0"/>
                <a:ea typeface="ＭＳ Ｐゴシック" pitchFamily="-107" charset="-128"/>
                <a:cs typeface="Times New Roman" pitchFamily="-107" charset="0"/>
              </a:rPr>
              <a:t>Sources</a:t>
            </a:r>
            <a:r>
              <a:rPr lang="en-US" dirty="0">
                <a:ea typeface="ＭＳ Ｐゴシック" pitchFamily="-107" charset="-128"/>
                <a:cs typeface="Times New Roman" pitchFamily="-107" charset="0"/>
              </a:rPr>
              <a:t> 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r>
              <a:rPr lang="en-US" dirty="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xmlns:p14="http://schemas.microsoft.com/office/powerpoint/2010/main">
    <p:fad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p:nvPr/>
        </p:nvSpPr>
        <p:spPr>
          <a:xfrm>
            <a:off x="685800" y="2133600"/>
            <a:ext cx="1990725" cy="457201"/>
          </a:xfrm>
          <a:prstGeom prst="rect">
            <a:avLst/>
          </a:prstGeom>
          <a:solidFill>
            <a:schemeClr val="accent1"/>
          </a:solidFill>
          <a:ln>
            <a:noFill/>
          </a:ln>
        </p:spPr>
        <p:txBody>
          <a:bodyPr lIns="91425" tIns="45700" rIns="91425" bIns="45700" anchor="ctr" anchorCtr="0">
            <a:noAutofit/>
          </a:bodyPr>
          <a:lstStyle/>
          <a:p>
            <a:pPr algn="ctr">
              <a:buSzPct val="25000"/>
            </a:pPr>
            <a:r>
              <a:rPr lang="en-US" dirty="0">
                <a:solidFill>
                  <a:schemeClr val="lt1"/>
                </a:solidFill>
                <a:latin typeface="Calibri"/>
                <a:ea typeface="Calibri"/>
                <a:cs typeface="Calibri"/>
                <a:sym typeface="Calibri"/>
              </a:rPr>
              <a:t>Simulation</a:t>
            </a:r>
          </a:p>
        </p:txBody>
      </p:sp>
      <p:sp>
        <p:nvSpPr>
          <p:cNvPr id="89" name="Shape 89"/>
          <p:cNvSpPr/>
          <p:nvPr/>
        </p:nvSpPr>
        <p:spPr>
          <a:xfrm>
            <a:off x="6324600" y="2133600"/>
            <a:ext cx="2133600" cy="457200"/>
          </a:xfrm>
          <a:prstGeom prst="rect">
            <a:avLst/>
          </a:prstGeom>
          <a:solidFill>
            <a:srgbClr val="41CE08"/>
          </a:solidFill>
          <a:ln>
            <a:noFill/>
          </a:ln>
        </p:spPr>
        <p:txBody>
          <a:bodyPr lIns="91425" tIns="45700" rIns="91425" bIns="45700" anchor="ctr" anchorCtr="0">
            <a:noAutofit/>
          </a:bodyPr>
          <a:lstStyle/>
          <a:p>
            <a:pPr algn="ctr">
              <a:buSzPct val="25000"/>
            </a:pPr>
            <a:r>
              <a:rPr lang="en-US" dirty="0">
                <a:solidFill>
                  <a:schemeClr val="lt1"/>
                </a:solidFill>
                <a:latin typeface="Calibri"/>
                <a:ea typeface="Calibri"/>
                <a:cs typeface="Calibri"/>
                <a:sym typeface="Calibri"/>
              </a:rPr>
              <a:t>Visualization</a:t>
            </a:r>
          </a:p>
        </p:txBody>
      </p:sp>
      <p:cxnSp>
        <p:nvCxnSpPr>
          <p:cNvPr id="90" name="Shape 90"/>
          <p:cNvCxnSpPr>
            <a:stCxn id="88" idx="3"/>
            <a:endCxn id="93" idx="1"/>
          </p:cNvCxnSpPr>
          <p:nvPr/>
        </p:nvCxnSpPr>
        <p:spPr>
          <a:xfrm>
            <a:off x="2676525" y="2362201"/>
            <a:ext cx="676275" cy="1379291"/>
          </a:xfrm>
          <a:prstGeom prst="bentConnector3">
            <a:avLst>
              <a:gd name="adj1" fmla="val 50000"/>
            </a:avLst>
          </a:prstGeom>
          <a:noFill/>
          <a:ln w="25400" cap="flat" cmpd="sng">
            <a:solidFill>
              <a:schemeClr val="accent1"/>
            </a:solidFill>
            <a:prstDash val="solid"/>
            <a:round/>
            <a:headEnd type="none" w="med" len="med"/>
            <a:tailEnd type="stealth" w="lg" len="lg"/>
          </a:ln>
          <a:effectLst>
            <a:outerShdw blurRad="39999" dist="20000" dir="5400000" rotWithShape="0">
              <a:srgbClr val="000000">
                <a:alpha val="37647"/>
              </a:srgbClr>
            </a:outerShdw>
          </a:effectLst>
        </p:spPr>
      </p:cxnSp>
      <p:cxnSp>
        <p:nvCxnSpPr>
          <p:cNvPr id="91" name="Shape 91"/>
          <p:cNvCxnSpPr>
            <a:stCxn id="92" idx="3"/>
            <a:endCxn id="89" idx="1"/>
          </p:cNvCxnSpPr>
          <p:nvPr/>
        </p:nvCxnSpPr>
        <p:spPr>
          <a:xfrm flipV="1">
            <a:off x="5638800" y="2362200"/>
            <a:ext cx="685800" cy="1379292"/>
          </a:xfrm>
          <a:prstGeom prst="bentConnector3">
            <a:avLst>
              <a:gd name="adj1" fmla="val 50000"/>
            </a:avLst>
          </a:prstGeom>
          <a:noFill/>
          <a:ln w="25400" cap="flat" cmpd="sng">
            <a:solidFill>
              <a:schemeClr val="accent1"/>
            </a:solidFill>
            <a:prstDash val="solid"/>
            <a:round/>
            <a:headEnd type="none" w="med" len="med"/>
            <a:tailEnd type="stealth" w="lg" len="lg"/>
          </a:ln>
          <a:effectLst>
            <a:outerShdw blurRad="39999" dist="20000" dir="5400000" rotWithShape="0">
              <a:srgbClr val="000000">
                <a:alpha val="37650"/>
              </a:srgbClr>
            </a:outerShdw>
          </a:effectLst>
        </p:spPr>
      </p:cxnSp>
      <p:pic>
        <p:nvPicPr>
          <p:cNvPr id="93" name="Shape 93" descr="http://www.dansdata.com/images/samsung_ecogreen/hd103ui1024.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52800" y="3332325"/>
            <a:ext cx="761999" cy="818334"/>
          </a:xfrm>
          <a:prstGeom prst="rect">
            <a:avLst/>
          </a:prstGeom>
          <a:noFill/>
          <a:ln w="9525" cap="flat" cmpd="sng">
            <a:solidFill>
              <a:srgbClr val="395E89"/>
            </a:solidFill>
            <a:prstDash val="solid"/>
            <a:round/>
            <a:headEnd type="none" w="med" len="med"/>
            <a:tailEnd type="none" w="med" len="med"/>
          </a:ln>
        </p:spPr>
      </p:pic>
      <p:grpSp>
        <p:nvGrpSpPr>
          <p:cNvPr id="94" name="Shape 94"/>
          <p:cNvGrpSpPr/>
          <p:nvPr/>
        </p:nvGrpSpPr>
        <p:grpSpPr>
          <a:xfrm>
            <a:off x="2590800" y="1752600"/>
            <a:ext cx="401835" cy="509587"/>
            <a:chOff x="2181225" y="1523999"/>
            <a:chExt cx="714375" cy="509587"/>
          </a:xfrm>
        </p:grpSpPr>
        <p:sp>
          <p:nvSpPr>
            <p:cNvPr id="95" name="Shape 95"/>
            <p:cNvSpPr/>
            <p:nvPr/>
          </p:nvSpPr>
          <p:spPr>
            <a:xfrm rot="10800000">
              <a:off x="2514599" y="1523999"/>
              <a:ext cx="381000" cy="457200"/>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96" name="Shape 96"/>
            <p:cNvSpPr/>
            <p:nvPr/>
          </p:nvSpPr>
          <p:spPr>
            <a:xfrm>
              <a:off x="2181225" y="1576387"/>
              <a:ext cx="381000" cy="457200"/>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grpSp>
      <p:sp>
        <p:nvSpPr>
          <p:cNvPr id="97" name="Shape 97"/>
          <p:cNvSpPr txBox="1">
            <a:spLocks noGrp="1"/>
          </p:cNvSpPr>
          <p:nvPr>
            <p:ph type="title"/>
          </p:nvPr>
        </p:nvSpPr>
        <p:spPr>
          <a:prstGeom prst="rect">
            <a:avLst/>
          </a:prstGeom>
          <a:noFill/>
          <a:ln>
            <a:noFill/>
          </a:ln>
        </p:spPr>
        <p:txBody>
          <a:bodyPr vert="horz" lIns="91425" tIns="45700" rIns="91425" bIns="45700" rtlCol="0" anchor="b" anchorCtr="0">
            <a:noAutofit/>
          </a:bodyPr>
          <a:lstStyle/>
          <a:p>
            <a:pPr algn="ctr">
              <a:spcBef>
                <a:spcPts val="0"/>
              </a:spcBef>
              <a:buClr>
                <a:schemeClr val="dk1"/>
              </a:buClr>
              <a:buSzPct val="25000"/>
            </a:pPr>
            <a:r>
              <a:rPr lang="en-US" b="0" dirty="0">
                <a:solidFill>
                  <a:schemeClr val="dk1"/>
                </a:solidFill>
                <a:latin typeface="Calibri"/>
                <a:ea typeface="Calibri"/>
                <a:cs typeface="Calibri"/>
                <a:sym typeface="Calibri"/>
              </a:rPr>
              <a:t>Traditional/Post Hoc Analysis</a:t>
            </a:r>
          </a:p>
        </p:txBody>
      </p:sp>
      <p:pic>
        <p:nvPicPr>
          <p:cNvPr id="92" name="Shape 92" descr="http://www.dansdata.com/images/samsung_ecogreen/hd103ui1024.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36870" y="3332325"/>
            <a:ext cx="801930" cy="818334"/>
          </a:xfrm>
          <a:prstGeom prst="rect">
            <a:avLst/>
          </a:prstGeom>
          <a:noFill/>
          <a:ln w="9525" cap="flat" cmpd="sng">
            <a:solidFill>
              <a:srgbClr val="395E89"/>
            </a:solidFill>
            <a:prstDash val="solid"/>
            <a:round/>
            <a:headEnd type="none" w="med" len="med"/>
            <a:tailEnd type="none" w="med" len="med"/>
          </a:ln>
        </p:spPr>
      </p:pic>
      <p:sp>
        <p:nvSpPr>
          <p:cNvPr id="98" name="Shape 98"/>
          <p:cNvSpPr txBox="1"/>
          <p:nvPr/>
        </p:nvSpPr>
        <p:spPr>
          <a:xfrm>
            <a:off x="609600" y="4343400"/>
            <a:ext cx="3128877" cy="1638659"/>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alibri"/>
                <a:ea typeface="Calibri"/>
                <a:cs typeface="Calibri"/>
                <a:sym typeface="Calibri"/>
              </a:rPr>
              <a:t>Simulation runs in a loop, infrequently saving out large files to slow disk.</a:t>
            </a:r>
          </a:p>
        </p:txBody>
      </p:sp>
      <p:sp>
        <p:nvSpPr>
          <p:cNvPr id="99" name="Shape 99"/>
          <p:cNvSpPr txBox="1"/>
          <p:nvPr/>
        </p:nvSpPr>
        <p:spPr>
          <a:xfrm>
            <a:off x="5486400" y="4343400"/>
            <a:ext cx="3200400" cy="1524000"/>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alibri"/>
                <a:ea typeface="Calibri"/>
                <a:cs typeface="Calibri"/>
                <a:sym typeface="Calibri"/>
              </a:rPr>
              <a:t>Sometime later, user manually loads files into an analysis package to inspect the data.</a:t>
            </a:r>
          </a:p>
        </p:txBody>
      </p:sp>
    </p:spTree>
    <p:extLst>
      <p:ext uri="{BB962C8B-B14F-4D97-AF65-F5344CB8AC3E}">
        <p14:creationId xmlns:p14="http://schemas.microsoft.com/office/powerpoint/2010/main" val="3799531863"/>
      </p:ext>
    </p:extLst>
  </p:cSld>
  <p:clrMapOvr>
    <a:masterClrMapping/>
  </p:clrMapOvr>
  <p:transition xmlns:p14="http://schemas.microsoft.com/office/powerpoint/2010/main">
    <p:fade/>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1" name="Shape 111"/>
          <p:cNvSpPr txBox="1">
            <a:spLocks noGrp="1"/>
          </p:cNvSpPr>
          <p:nvPr>
            <p:ph type="title"/>
          </p:nvPr>
        </p:nvSpPr>
        <p:spPr>
          <a:prstGeom prst="rect">
            <a:avLst/>
          </a:prstGeom>
          <a:noFill/>
          <a:ln>
            <a:noFill/>
          </a:ln>
        </p:spPr>
        <p:txBody>
          <a:bodyPr vert="horz" lIns="91425" tIns="45700" rIns="91425" bIns="45700" rtlCol="0" anchor="b" anchorCtr="0">
            <a:noAutofit/>
          </a:bodyPr>
          <a:lstStyle/>
          <a:p>
            <a:pPr algn="ctr">
              <a:spcBef>
                <a:spcPts val="0"/>
              </a:spcBef>
              <a:buClr>
                <a:schemeClr val="dk1"/>
              </a:buClr>
              <a:buSzPct val="25000"/>
            </a:pPr>
            <a:r>
              <a:rPr lang="en-US" b="0" dirty="0">
                <a:solidFill>
                  <a:schemeClr val="dk1"/>
                </a:solidFill>
                <a:latin typeface="Calibri"/>
                <a:ea typeface="Calibri"/>
                <a:cs typeface="Calibri"/>
                <a:sym typeface="Calibri"/>
              </a:rPr>
              <a:t>In Situ Analysis</a:t>
            </a:r>
          </a:p>
        </p:txBody>
      </p:sp>
      <p:sp>
        <p:nvSpPr>
          <p:cNvPr id="112" name="Shape 112"/>
          <p:cNvSpPr txBox="1"/>
          <p:nvPr/>
        </p:nvSpPr>
        <p:spPr>
          <a:xfrm>
            <a:off x="304800" y="2971800"/>
            <a:ext cx="3200400" cy="1965900"/>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alibri"/>
                <a:ea typeface="Calibri"/>
                <a:cs typeface="Calibri"/>
                <a:sym typeface="Calibri"/>
              </a:rPr>
              <a:t>Embed analysis library into the simulation code. Simulation periodically makes calls to generate on the fly results.</a:t>
            </a:r>
          </a:p>
        </p:txBody>
      </p:sp>
      <p:sp>
        <p:nvSpPr>
          <p:cNvPr id="113" name="Shape 113"/>
          <p:cNvSpPr txBox="1"/>
          <p:nvPr/>
        </p:nvSpPr>
        <p:spPr>
          <a:xfrm>
            <a:off x="6019800" y="3962400"/>
            <a:ext cx="2514600" cy="1828800"/>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alibri"/>
                <a:ea typeface="Calibri"/>
                <a:cs typeface="Calibri"/>
                <a:sym typeface="Calibri"/>
              </a:rPr>
              <a:t>As long as Vis is faster and more scalable than disk, in situ is a viable route to </a:t>
            </a:r>
            <a:r>
              <a:rPr lang="en-US" sz="2000" dirty="0" err="1">
                <a:solidFill>
                  <a:schemeClr val="dk1"/>
                </a:solidFill>
                <a:latin typeface="Calibri"/>
                <a:ea typeface="Calibri"/>
                <a:cs typeface="Calibri"/>
                <a:sym typeface="Calibri"/>
              </a:rPr>
              <a:t>exascale</a:t>
            </a:r>
            <a:r>
              <a:rPr lang="en-US" sz="2000" dirty="0">
                <a:solidFill>
                  <a:schemeClr val="dk1"/>
                </a:solidFill>
                <a:latin typeface="Calibri"/>
                <a:ea typeface="Calibri"/>
                <a:cs typeface="Calibri"/>
                <a:sym typeface="Calibri"/>
              </a:rPr>
              <a:t> problem sizes.</a:t>
            </a:r>
          </a:p>
        </p:txBody>
      </p:sp>
      <p:sp>
        <p:nvSpPr>
          <p:cNvPr id="114" name="Shape 114"/>
          <p:cNvSpPr/>
          <p:nvPr/>
        </p:nvSpPr>
        <p:spPr>
          <a:xfrm>
            <a:off x="3505200" y="3581400"/>
            <a:ext cx="2590800" cy="1219199"/>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alibri"/>
                <a:ea typeface="Calibri"/>
                <a:cs typeface="Calibri"/>
                <a:sym typeface="Calibri"/>
              </a:rPr>
              <a:t>Largely avoids I/O, therefore increases achievable temporal granularity.</a:t>
            </a:r>
          </a:p>
        </p:txBody>
      </p:sp>
      <p:sp>
        <p:nvSpPr>
          <p:cNvPr id="12" name="Shape 88"/>
          <p:cNvSpPr/>
          <p:nvPr/>
        </p:nvSpPr>
        <p:spPr>
          <a:xfrm>
            <a:off x="685800" y="2133600"/>
            <a:ext cx="1990725" cy="457201"/>
          </a:xfrm>
          <a:prstGeom prst="rect">
            <a:avLst/>
          </a:prstGeom>
          <a:solidFill>
            <a:schemeClr val="accent1"/>
          </a:solidFill>
          <a:ln>
            <a:noFill/>
          </a:ln>
        </p:spPr>
        <p:txBody>
          <a:bodyPr lIns="91425" tIns="45700" rIns="91425" bIns="45700" anchor="ctr" anchorCtr="0">
            <a:noAutofit/>
          </a:bodyPr>
          <a:lstStyle/>
          <a:p>
            <a:pPr algn="ctr">
              <a:buSzPct val="25000"/>
            </a:pPr>
            <a:r>
              <a:rPr lang="en-US" dirty="0">
                <a:solidFill>
                  <a:schemeClr val="lt1"/>
                </a:solidFill>
                <a:latin typeface="Calibri"/>
                <a:ea typeface="Calibri"/>
                <a:cs typeface="Calibri"/>
                <a:sym typeface="Calibri"/>
              </a:rPr>
              <a:t>Simulation</a:t>
            </a:r>
          </a:p>
        </p:txBody>
      </p:sp>
      <p:sp>
        <p:nvSpPr>
          <p:cNvPr id="13" name="Shape 89"/>
          <p:cNvSpPr/>
          <p:nvPr/>
        </p:nvSpPr>
        <p:spPr>
          <a:xfrm>
            <a:off x="6324600" y="2133600"/>
            <a:ext cx="2133600" cy="457200"/>
          </a:xfrm>
          <a:prstGeom prst="rect">
            <a:avLst/>
          </a:prstGeom>
          <a:solidFill>
            <a:srgbClr val="41CE08"/>
          </a:solidFill>
          <a:ln>
            <a:noFill/>
          </a:ln>
        </p:spPr>
        <p:txBody>
          <a:bodyPr lIns="91425" tIns="45700" rIns="91425" bIns="45700" anchor="ctr" anchorCtr="0">
            <a:noAutofit/>
          </a:bodyPr>
          <a:lstStyle/>
          <a:p>
            <a:pPr algn="ctr">
              <a:buSzPct val="25000"/>
            </a:pPr>
            <a:r>
              <a:rPr lang="en-US" dirty="0">
                <a:solidFill>
                  <a:schemeClr val="lt1"/>
                </a:solidFill>
                <a:latin typeface="Calibri"/>
                <a:ea typeface="Calibri"/>
                <a:cs typeface="Calibri"/>
                <a:sym typeface="Calibri"/>
              </a:rPr>
              <a:t>Visualization</a:t>
            </a:r>
          </a:p>
        </p:txBody>
      </p:sp>
      <p:grpSp>
        <p:nvGrpSpPr>
          <p:cNvPr id="14" name="Shape 94"/>
          <p:cNvGrpSpPr/>
          <p:nvPr/>
        </p:nvGrpSpPr>
        <p:grpSpPr>
          <a:xfrm>
            <a:off x="2590800" y="1752600"/>
            <a:ext cx="401835" cy="509587"/>
            <a:chOff x="2181225" y="1523999"/>
            <a:chExt cx="714375" cy="509587"/>
          </a:xfrm>
        </p:grpSpPr>
        <p:sp>
          <p:nvSpPr>
            <p:cNvPr id="15" name="Shape 95"/>
            <p:cNvSpPr/>
            <p:nvPr/>
          </p:nvSpPr>
          <p:spPr>
            <a:xfrm rot="10800000">
              <a:off x="2514599" y="1523999"/>
              <a:ext cx="381000" cy="457200"/>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16" name="Shape 96"/>
            <p:cNvSpPr/>
            <p:nvPr/>
          </p:nvSpPr>
          <p:spPr>
            <a:xfrm>
              <a:off x="2181225" y="1576387"/>
              <a:ext cx="381000" cy="457200"/>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algn="ctr"/>
              <a:endParaRPr>
                <a:solidFill>
                  <a:schemeClr val="dk1"/>
                </a:solidFill>
                <a:latin typeface="Calibri"/>
                <a:ea typeface="Calibri"/>
                <a:cs typeface="Calibri"/>
                <a:sym typeface="Calibri"/>
              </a:endParaRPr>
            </a:p>
          </p:txBody>
        </p:sp>
      </p:grpSp>
      <p:cxnSp>
        <p:nvCxnSpPr>
          <p:cNvPr id="21" name="Shape 91"/>
          <p:cNvCxnSpPr>
            <a:stCxn id="12" idx="3"/>
          </p:cNvCxnSpPr>
          <p:nvPr/>
        </p:nvCxnSpPr>
        <p:spPr>
          <a:xfrm flipV="1">
            <a:off x="2676525" y="2362200"/>
            <a:ext cx="3648075" cy="1"/>
          </a:xfrm>
          <a:prstGeom prst="bentConnector3">
            <a:avLst>
              <a:gd name="adj1" fmla="val 50000"/>
            </a:avLst>
          </a:prstGeom>
          <a:noFill/>
          <a:ln w="25400" cap="flat" cmpd="sng">
            <a:solidFill>
              <a:schemeClr val="accent1"/>
            </a:solidFill>
            <a:prstDash val="solid"/>
            <a:round/>
            <a:headEnd type="none" w="med" len="med"/>
            <a:tailEnd type="stealth" w="lg" len="lg"/>
          </a:ln>
          <a:effectLst>
            <a:outerShdw blurRad="39999" dist="20000" dir="5400000" rotWithShape="0">
              <a:srgbClr val="000000">
                <a:alpha val="37650"/>
              </a:srgbClr>
            </a:outerShdw>
          </a:effectLst>
        </p:spPr>
      </p:cxnSp>
    </p:spTree>
    <p:extLst>
      <p:ext uri="{BB962C8B-B14F-4D97-AF65-F5344CB8AC3E}">
        <p14:creationId xmlns:p14="http://schemas.microsoft.com/office/powerpoint/2010/main" val="3806933677"/>
      </p:ext>
    </p:extLst>
  </p:cSld>
  <p:clrMapOvr>
    <a:masterClrMapping/>
  </p:clrMapOvr>
  <p:transition xmlns:p14="http://schemas.microsoft.com/office/powerpoint/2010/main">
    <p:fad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pic>
        <p:nvPicPr>
          <p:cNvPr id="23560" name="Pictur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43442781"/>
      </p:ext>
    </p:extLst>
  </p:cSld>
  <p:clrMapOvr>
    <a:masterClrMapping/>
  </p:clrMapOvr>
  <p:transition xmlns:p14="http://schemas.microsoft.com/office/powerpoint/2010/main">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Reduced File IO Costs</a:t>
            </a:r>
          </a:p>
        </p:txBody>
      </p:sp>
      <p:graphicFrame>
        <p:nvGraphicFramePr>
          <p:cNvPr id="7" name="Table 6"/>
          <p:cNvGraphicFramePr>
            <a:graphicFrameLocks noGrp="1"/>
          </p:cNvGraphicFramePr>
          <p:nvPr>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 xmlns:a16="http://schemas.microsoft.com/office/drawing/2014/main" val="20000"/>
                    </a:ext>
                  </a:extLst>
                </a:gridCol>
                <a:gridCol w="1185064">
                  <a:extLst>
                    <a:ext uri="{9D8B030D-6E8A-4147-A177-3AD203B41FA5}">
                      <a16:colId xmlns="" xmlns:a16="http://schemas.microsoft.com/office/drawing/2014/main" val="20001"/>
                    </a:ext>
                  </a:extLst>
                </a:gridCol>
                <a:gridCol w="1342860">
                  <a:extLst>
                    <a:ext uri="{9D8B030D-6E8A-4147-A177-3AD203B41FA5}">
                      <a16:colId xmlns="" xmlns:a16="http://schemas.microsoft.com/office/drawing/2014/main" val="20002"/>
                    </a:ext>
                  </a:extLst>
                </a:gridCol>
                <a:gridCol w="1775821">
                  <a:extLst>
                    <a:ext uri="{9D8B030D-6E8A-4147-A177-3AD203B41FA5}">
                      <a16:colId xmlns="" xmlns:a16="http://schemas.microsoft.com/office/drawing/2014/main" val="20003"/>
                    </a:ext>
                  </a:extLst>
                </a:gridCol>
                <a:gridCol w="1572846">
                  <a:extLst>
                    <a:ext uri="{9D8B030D-6E8A-4147-A177-3AD203B41FA5}">
                      <a16:colId xmlns="" xmlns:a16="http://schemas.microsoft.com/office/drawing/2014/main" val="20004"/>
                    </a:ext>
                  </a:extLst>
                </a:gridCol>
              </a:tblGrid>
              <a:tr h="1554480">
                <a:tc>
                  <a:txBody>
                    <a:bodyPr/>
                    <a:lstStyle/>
                    <a:p>
                      <a:r>
                        <a:rPr lang="en-US" sz="2000" dirty="0"/>
                        <a:t>Time of Processing</a:t>
                      </a:r>
                    </a:p>
                  </a:txBody>
                  <a:tcPr/>
                </a:tc>
                <a:tc>
                  <a:txBody>
                    <a:bodyPr/>
                    <a:lstStyle/>
                    <a:p>
                      <a:r>
                        <a:rPr lang="en-US" sz="2000" dirty="0"/>
                        <a:t>Type of File</a:t>
                      </a:r>
                    </a:p>
                  </a:txBody>
                  <a:tcPr/>
                </a:tc>
                <a:tc>
                  <a:txBody>
                    <a:bodyPr/>
                    <a:lstStyle/>
                    <a:p>
                      <a:r>
                        <a:rPr lang="en-US" sz="2000" dirty="0"/>
                        <a:t>Size per</a:t>
                      </a:r>
                      <a:r>
                        <a:rPr lang="en-US" sz="2000" baseline="0" dirty="0"/>
                        <a:t> File</a:t>
                      </a:r>
                      <a:endParaRPr lang="en-US" sz="2000" dirty="0"/>
                    </a:p>
                  </a:txBody>
                  <a:tcPr/>
                </a:tc>
                <a:tc>
                  <a:txBody>
                    <a:bodyPr/>
                    <a:lstStyle/>
                    <a:p>
                      <a:r>
                        <a:rPr lang="en-US" sz="2000" dirty="0"/>
                        <a:t>Size per 1000 time</a:t>
                      </a:r>
                      <a:r>
                        <a:rPr lang="en-US" sz="2000" baseline="0" dirty="0"/>
                        <a:t> steps</a:t>
                      </a:r>
                      <a:endParaRPr lang="en-US" sz="2000" dirty="0"/>
                    </a:p>
                  </a:txBody>
                  <a:tcPr/>
                </a:tc>
                <a:tc>
                  <a:txBody>
                    <a:bodyPr/>
                    <a:lstStyle/>
                    <a:p>
                      <a:r>
                        <a:rPr lang="en-US" sz="2000" dirty="0"/>
                        <a:t>Time per File</a:t>
                      </a:r>
                      <a:r>
                        <a:rPr lang="en-US" sz="2000" baseline="0" dirty="0"/>
                        <a:t> to Write at Simulation</a:t>
                      </a:r>
                      <a:endParaRPr lang="en-US" sz="2000" dirty="0"/>
                    </a:p>
                  </a:txBody>
                  <a:tcPr/>
                </a:tc>
                <a:extLst>
                  <a:ext uri="{0D108BD9-81ED-4DB2-BD59-A6C34878D82A}">
                    <a16:rowId xmlns="" xmlns:a16="http://schemas.microsoft.com/office/drawing/2014/main" val="10000"/>
                  </a:ext>
                </a:extLst>
              </a:tr>
              <a:tr h="457200">
                <a:tc>
                  <a:txBody>
                    <a:bodyPr/>
                    <a:lstStyle/>
                    <a:p>
                      <a:r>
                        <a:rPr lang="en-US" sz="2000" dirty="0"/>
                        <a:t>Post</a:t>
                      </a:r>
                    </a:p>
                  </a:txBody>
                  <a:tcPr/>
                </a:tc>
                <a:tc>
                  <a:txBody>
                    <a:bodyPr/>
                    <a:lstStyle/>
                    <a:p>
                      <a:r>
                        <a:rPr lang="en-US" sz="2000" dirty="0"/>
                        <a:t>Restart</a:t>
                      </a:r>
                    </a:p>
                  </a:txBody>
                  <a:tcPr/>
                </a:tc>
                <a:tc>
                  <a:txBody>
                    <a:bodyPr/>
                    <a:lstStyle/>
                    <a:p>
                      <a:r>
                        <a:rPr lang="en-US" sz="2000" dirty="0"/>
                        <a:t>1,300 MB</a:t>
                      </a:r>
                    </a:p>
                  </a:txBody>
                  <a:tcPr/>
                </a:tc>
                <a:tc>
                  <a:txBody>
                    <a:bodyPr/>
                    <a:lstStyle/>
                    <a:p>
                      <a:r>
                        <a:rPr lang="en-US" sz="2000" dirty="0"/>
                        <a:t>1,300,000 MB</a:t>
                      </a:r>
                    </a:p>
                  </a:txBody>
                  <a:tcPr/>
                </a:tc>
                <a:tc>
                  <a:txBody>
                    <a:bodyPr/>
                    <a:lstStyle/>
                    <a:p>
                      <a:r>
                        <a:rPr lang="en-US" sz="2000" dirty="0"/>
                        <a:t>1-20</a:t>
                      </a:r>
                      <a:r>
                        <a:rPr lang="en-US" sz="2000" baseline="0" dirty="0"/>
                        <a:t> seconds</a:t>
                      </a:r>
                      <a:endParaRPr lang="en-US" sz="2000" dirty="0"/>
                    </a:p>
                  </a:txBody>
                  <a:tcPr/>
                </a:tc>
                <a:extLst>
                  <a:ext uri="{0D108BD9-81ED-4DB2-BD59-A6C34878D82A}">
                    <a16:rowId xmlns="" xmlns:a16="http://schemas.microsoft.com/office/drawing/2014/main" val="10001"/>
                  </a:ext>
                </a:extLst>
              </a:tr>
              <a:tr h="822960">
                <a:tc>
                  <a:txBody>
                    <a:bodyPr/>
                    <a:lstStyle/>
                    <a:p>
                      <a:r>
                        <a:rPr lang="en-US" sz="2000" dirty="0"/>
                        <a:t>Post</a:t>
                      </a:r>
                    </a:p>
                  </a:txBody>
                  <a:tcPr/>
                </a:tc>
                <a:tc>
                  <a:txBody>
                    <a:bodyPr/>
                    <a:lstStyle/>
                    <a:p>
                      <a:r>
                        <a:rPr lang="en-US" sz="2000" dirty="0" err="1"/>
                        <a:t>Ensight</a:t>
                      </a:r>
                      <a:r>
                        <a:rPr lang="en-US" sz="2000" dirty="0"/>
                        <a:t> Dump</a:t>
                      </a:r>
                    </a:p>
                  </a:txBody>
                  <a:tcPr/>
                </a:tc>
                <a:tc>
                  <a:txBody>
                    <a:bodyPr/>
                    <a:lstStyle/>
                    <a:p>
                      <a:r>
                        <a:rPr lang="en-US" sz="2000" dirty="0"/>
                        <a:t>200</a:t>
                      </a:r>
                      <a:r>
                        <a:rPr lang="en-US" sz="2000" baseline="0" dirty="0"/>
                        <a:t> MB</a:t>
                      </a:r>
                      <a:endParaRPr lang="en-US" sz="2000" dirty="0"/>
                    </a:p>
                  </a:txBody>
                  <a:tcPr/>
                </a:tc>
                <a:tc>
                  <a:txBody>
                    <a:bodyPr/>
                    <a:lstStyle/>
                    <a:p>
                      <a:r>
                        <a:rPr lang="en-US" sz="2000" dirty="0"/>
                        <a:t>200,000 MB</a:t>
                      </a:r>
                    </a:p>
                  </a:txBody>
                  <a:tcPr/>
                </a:tc>
                <a:tc>
                  <a:txBody>
                    <a:bodyPr/>
                    <a:lstStyle/>
                    <a:p>
                      <a:r>
                        <a:rPr lang="en-US" sz="2000" dirty="0"/>
                        <a:t>&gt;</a:t>
                      </a:r>
                      <a:r>
                        <a:rPr lang="en-US" sz="2000" baseline="0" dirty="0"/>
                        <a:t> 10 seconds</a:t>
                      </a:r>
                      <a:endParaRPr lang="en-US" sz="2000" dirty="0"/>
                    </a:p>
                  </a:txBody>
                  <a:tcPr/>
                </a:tc>
                <a:extLst>
                  <a:ext uri="{0D108BD9-81ED-4DB2-BD59-A6C34878D82A}">
                    <a16:rowId xmlns="" xmlns:a16="http://schemas.microsoft.com/office/drawing/2014/main" val="10002"/>
                  </a:ext>
                </a:extLst>
              </a:tr>
              <a:tr h="457200">
                <a:tc>
                  <a:txBody>
                    <a:bodyPr/>
                    <a:lstStyle/>
                    <a:p>
                      <a:r>
                        <a:rPr lang="en-US" sz="2000" i="1" dirty="0"/>
                        <a:t>In Situ </a:t>
                      </a:r>
                    </a:p>
                  </a:txBody>
                  <a:tcPr/>
                </a:tc>
                <a:tc>
                  <a:txBody>
                    <a:bodyPr/>
                    <a:lstStyle/>
                    <a:p>
                      <a:r>
                        <a:rPr lang="en-US" sz="2000" dirty="0"/>
                        <a:t>PNG</a:t>
                      </a:r>
                    </a:p>
                  </a:txBody>
                  <a:tcPr/>
                </a:tc>
                <a:tc>
                  <a:txBody>
                    <a:bodyPr/>
                    <a:lstStyle/>
                    <a:p>
                      <a:r>
                        <a:rPr lang="en-US" sz="2000" dirty="0"/>
                        <a:t>.25 MB</a:t>
                      </a:r>
                    </a:p>
                  </a:txBody>
                  <a:tcPr/>
                </a:tc>
                <a:tc>
                  <a:txBody>
                    <a:bodyPr/>
                    <a:lstStyle/>
                    <a:p>
                      <a:r>
                        <a:rPr lang="en-US" sz="2000" dirty="0"/>
                        <a:t>250 MB</a:t>
                      </a:r>
                    </a:p>
                  </a:txBody>
                  <a:tcPr/>
                </a:tc>
                <a:tc>
                  <a:txBody>
                    <a:bodyPr/>
                    <a:lstStyle/>
                    <a:p>
                      <a:r>
                        <a:rPr lang="en-US" sz="2000" dirty="0"/>
                        <a:t>&lt; 1 second</a:t>
                      </a:r>
                    </a:p>
                  </a:txBody>
                  <a:tcPr/>
                </a:tc>
                <a:extLst>
                  <a:ext uri="{0D108BD9-81ED-4DB2-BD59-A6C34878D82A}">
                    <a16:rowId xmlns="" xmlns:a16="http://schemas.microsoft.com/office/drawing/2014/main"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270269218"/>
      </p:ext>
    </p:extLst>
  </p:cSld>
  <p:clrMapOvr>
    <a:masterClrMapping/>
  </p:clrMapOvr>
  <p:transition xmlns:p14="http://schemas.microsoft.com/office/powerpoint/2010/main">
    <p:fade/>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Access to More Data</a:t>
            </a: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a:solidFill>
                  <a:schemeClr val="tx2"/>
                </a:solidFill>
              </a:rPr>
              <a:t>In situ </a:t>
            </a:r>
            <a:r>
              <a:rPr lang="en-US" sz="2400" dirty="0">
                <a:solidFill>
                  <a:schemeClr val="tx2"/>
                </a:solidFill>
              </a:rPr>
              <a:t>processing</a:t>
            </a: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a:solidFill>
                  <a:schemeClr val="tx2"/>
                </a:solidFill>
              </a:rPr>
              <a:t>CTH (Sandia) simulation with roughly equal data stored at simulation time</a:t>
            </a:r>
          </a:p>
          <a:p>
            <a:endParaRPr lang="en-US" sz="1400" dirty="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a:t>Dump Times</a:t>
            </a:r>
          </a:p>
        </p:txBody>
      </p:sp>
    </p:spTree>
    <p:extLst>
      <p:ext uri="{BB962C8B-B14F-4D97-AF65-F5344CB8AC3E}">
        <p14:creationId xmlns:p14="http://schemas.microsoft.com/office/powerpoint/2010/main" val="48931938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Time to Solution</a:t>
            </a:r>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a:t>CTH (Sandia) simulations comparing different workflows</a:t>
            </a:r>
          </a:p>
        </p:txBody>
      </p:sp>
      <p:pic>
        <p:nvPicPr>
          <p:cNvPr id="1026" name="Picture 2" descr="C:\Users\acbauer\Documents\SC14\cth-timings.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5400" y="1600200"/>
            <a:ext cx="6400800" cy="456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765553"/>
      </p:ext>
    </p:extLst>
  </p:cSld>
  <p:clrMapOvr>
    <a:masterClrMapping/>
  </p:clrMapOvr>
  <p:transition xmlns:p14="http://schemas.microsoft.com/office/powerpoint/2010/main">
    <p:fade/>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Quick and Easy Run-Time Checks</a:t>
            </a:r>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the surface 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in new run, quick glance indicates 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226</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570272829"/>
      </p:ext>
    </p:extLst>
  </p:cSld>
  <p:clrMapOvr>
    <a:masterClrMapping/>
  </p:clrMapOvr>
  <p:transition xmlns:p14="http://schemas.microsoft.com/office/powerpoint/2010/main">
    <p:fade/>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Small Run-Time Overhead</a:t>
            </a:r>
          </a:p>
        </p:txBody>
      </p:sp>
      <p:graphicFrame>
        <p:nvGraphicFramePr>
          <p:cNvPr id="5" name="Chart 4"/>
          <p:cNvGraphicFramePr>
            <a:graphicFrameLocks/>
          </p:cNvGraphicFramePr>
          <p:nvPr>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3880052528"/>
      </p:ext>
    </p:extLst>
  </p:cSld>
  <p:clrMapOvr>
    <a:masterClrMapping/>
  </p:clrMapOvr>
  <p:transition xmlns:p14="http://schemas.microsoft.com/office/powerpoint/2010/main">
    <p:fade/>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High Level View</a:t>
            </a:r>
          </a:p>
        </p:txBody>
      </p:sp>
      <p:sp>
        <p:nvSpPr>
          <p:cNvPr id="4" name="Content Placeholder 3"/>
          <p:cNvSpPr>
            <a:spLocks noGrp="1"/>
          </p:cNvSpPr>
          <p:nvPr>
            <p:ph sz="half" idx="1"/>
          </p:nvPr>
        </p:nvSpPr>
        <p:spPr>
          <a:xfrm>
            <a:off x="5334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48006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41613489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1270039889"/>
      </p:ext>
    </p:extLst>
  </p:cSld>
  <p:clrMapOvr>
    <a:masterClrMapping/>
  </p:clrMapOvr>
  <p:transition xmlns:p14="http://schemas.microsoft.com/office/powerpoint/2010/mai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a:ea typeface="ＭＳ Ｐゴシック" pitchFamily="-107" charset="-128"/>
              </a:rPr>
              <a:t>Drag left, middle, right buttons for rotate, pan, zoom.</a:t>
            </a:r>
          </a:p>
          <a:p>
            <a:pPr lvl="1"/>
            <a:r>
              <a:rPr lang="en-US" dirty="0">
                <a:ea typeface="ＭＳ Ｐゴシック" pitchFamily="-107" charset="-128"/>
              </a:rPr>
              <a:t>Also use Shift, Ctrl, Alt modifiers.</a:t>
            </a:r>
          </a:p>
          <a:p>
            <a:pPr lvl="1"/>
            <a:r>
              <a:rPr lang="en-US" dirty="0">
                <a:ea typeface="ＭＳ Ｐゴシック" pitchFamily="-107" charset="-128"/>
              </a:rPr>
              <a:t>Also try holding down x, y, or z.</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31607"/>
            <a:ext cx="9144000" cy="7460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93916" y="5105400"/>
            <a:ext cx="3156169" cy="749808"/>
          </a:xfrm>
          <a:prstGeom prst="rect">
            <a:avLst/>
          </a:prstGeom>
        </p:spPr>
      </p:pic>
    </p:spTree>
    <p:extLst>
      <p:ext uri="{BB962C8B-B14F-4D97-AF65-F5344CB8AC3E}">
        <p14:creationId xmlns:p14="http://schemas.microsoft.com/office/powerpoint/2010/main" val="1482817923"/>
      </p:ext>
    </p:extLst>
  </p:cSld>
  <p:clrMapOvr>
    <a:masterClrMapping/>
  </p:clrMapOvr>
  <p:transition xmlns:p14="http://schemas.microsoft.com/office/powerpoint/2010/main">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smtClean="0"/>
              <a:t>Exercise</a:t>
            </a:r>
            <a:br>
              <a:rPr lang="en-US" dirty="0" smtClean="0"/>
            </a:br>
            <a:r>
              <a:rPr lang="en-US" dirty="0" smtClean="0"/>
              <a:t>translate data to .</a:t>
            </a:r>
            <a:r>
              <a:rPr lang="en-US" dirty="0" err="1" smtClean="0"/>
              <a:t>pvt</a:t>
            </a:r>
            <a:r>
              <a:rPr lang="en-US" dirty="0" smtClean="0"/>
              <a:t>*</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000" dirty="0"/>
              <a:t>$PVSOURCE/Examples/Catalyst/</a:t>
            </a:r>
            <a:r>
              <a:rPr lang="en-US" sz="2000" dirty="0" err="1"/>
              <a:t>PythonFullExample</a:t>
            </a:r>
            <a:endParaRPr lang="en-US" sz="2000" dirty="0"/>
          </a:p>
          <a:p>
            <a:pPr marL="457200" lvl="1" indent="0">
              <a:buNone/>
            </a:pPr>
            <a:r>
              <a:rPr lang="en-US" sz="2000" b="1" dirty="0" err="1"/>
              <a:t>fedriver.py</a:t>
            </a:r>
            <a:r>
              <a:rPr lang="en-US" sz="2000" dirty="0"/>
              <a:t> - </a:t>
            </a:r>
            <a:r>
              <a:rPr lang="en-US" sz="2000" dirty="0" smtClean="0"/>
              <a:t>toy simulation </a:t>
            </a:r>
            <a:r>
              <a:rPr lang="en-US" sz="2000" dirty="0"/>
              <a:t>main loop</a:t>
            </a:r>
          </a:p>
          <a:p>
            <a:pPr marL="457200" lvl="1" indent="0">
              <a:buNone/>
            </a:pPr>
            <a:r>
              <a:rPr lang="en-US" sz="2000" b="1" dirty="0" err="1"/>
              <a:t>fedatastructures.py</a:t>
            </a:r>
            <a:r>
              <a:rPr lang="en-US" sz="2000" dirty="0"/>
              <a:t> - toy simulation kernel on regular grid</a:t>
            </a:r>
          </a:p>
          <a:p>
            <a:pPr lvl="1"/>
            <a:endParaRPr lang="en-US" sz="600" dirty="0"/>
          </a:p>
          <a:p>
            <a:pPr marL="457200" lvl="1" indent="0">
              <a:buNone/>
            </a:pPr>
            <a:r>
              <a:rPr lang="en-US" sz="2000" b="1" dirty="0" err="1" smtClean="0"/>
              <a:t>coprocessor.py</a:t>
            </a:r>
            <a:r>
              <a:rPr lang="en-US" sz="2000" dirty="0" smtClean="0"/>
              <a:t> - a sim2pv adaptor for this simulation</a:t>
            </a:r>
          </a:p>
          <a:p>
            <a:pPr marL="457200" lvl="1" indent="0">
              <a:buNone/>
            </a:pPr>
            <a:endParaRPr lang="en-US" sz="800" dirty="0" smtClean="0"/>
          </a:p>
          <a:p>
            <a:pPr marL="457200" lvl="1" indent="0">
              <a:buNone/>
            </a:pPr>
            <a:r>
              <a:rPr lang="en-US" sz="2000" b="1" dirty="0" err="1" smtClean="0"/>
              <a:t>gridwriter.py</a:t>
            </a:r>
            <a:r>
              <a:rPr lang="en-US" sz="2000" dirty="0" smtClean="0"/>
              <a:t> </a:t>
            </a:r>
            <a:r>
              <a:rPr lang="en-US" sz="2000" dirty="0"/>
              <a:t>- </a:t>
            </a:r>
            <a:r>
              <a:rPr lang="en-US" sz="2000" dirty="0" smtClean="0"/>
              <a:t>generic Catalyst </a:t>
            </a:r>
            <a:r>
              <a:rPr lang="en-US" sz="2000" dirty="0"/>
              <a:t>script with simple pipeline to output full grid</a:t>
            </a:r>
          </a:p>
          <a:p>
            <a:endParaRPr lang="en-US" sz="900" dirty="0"/>
          </a:p>
          <a:p>
            <a:r>
              <a:rPr lang="en-US" sz="2000" dirty="0"/>
              <a:t>Run it in parallel</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gridwriter.py</a:t>
            </a:r>
          </a:p>
          <a:p>
            <a:pPr marL="171450" indent="0">
              <a:buNone/>
            </a:pPr>
            <a:endParaRPr lang="en-US" sz="800" dirty="0"/>
          </a:p>
          <a:p>
            <a:pPr lvl="0"/>
            <a:r>
              <a:rPr lang="en-US" sz="2000" dirty="0"/>
              <a:t>Examine output with ParaView</a:t>
            </a:r>
          </a:p>
          <a:p>
            <a:pPr marL="171450" indent="0">
              <a:buNone/>
            </a:pPr>
            <a:r>
              <a:rPr lang="en-US" sz="2000" dirty="0">
                <a:latin typeface="Courier"/>
                <a:cs typeface="Courier"/>
              </a:rPr>
              <a:t>&lt;path to&gt;</a:t>
            </a:r>
            <a:r>
              <a:rPr lang="en-US" sz="2000" dirty="0" err="1">
                <a:latin typeface="Courier"/>
                <a:cs typeface="Courier"/>
              </a:rPr>
              <a:t>paraview</a:t>
            </a:r>
            <a:r>
              <a:rPr lang="en-US" sz="2000" dirty="0">
                <a:latin typeface="Courier"/>
                <a:cs typeface="Courier"/>
              </a:rPr>
              <a:t> full_grid_0.pvti</a:t>
            </a:r>
          </a:p>
          <a:p>
            <a:pPr lvl="0"/>
            <a:endParaRPr lang="en-US" sz="2000" dirty="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3840203691"/>
      </p:ext>
    </p:extLst>
  </p:cSld>
  <p:clrMapOvr>
    <a:masterClrMapping/>
  </p:clrMapOvr>
  <p:transition xmlns:p14="http://schemas.microsoft.com/office/powerpoint/2010/main">
    <p:fade/>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smtClean="0"/>
              <a:t>Exercise -</a:t>
            </a:r>
            <a:br>
              <a:rPr lang="en-US" dirty="0" smtClean="0"/>
            </a:br>
            <a:r>
              <a:rPr lang="en-US" dirty="0" smtClean="0"/>
              <a:t>define base </a:t>
            </a:r>
            <a:r>
              <a:rPr lang="en-US" dirty="0" err="1" smtClean="0"/>
              <a:t>vis</a:t>
            </a:r>
            <a:r>
              <a:rPr lang="en-US" dirty="0" smtClean="0"/>
              <a:t> for </a:t>
            </a:r>
            <a:r>
              <a:rPr lang="en-US" dirty="0" err="1" smtClean="0"/>
              <a:t>sim</a:t>
            </a:r>
            <a:r>
              <a:rPr lang="en-US" dirty="0" smtClean="0"/>
              <a:t> to do</a:t>
            </a:r>
            <a:endParaRPr lang="en-US" dirty="0"/>
          </a:p>
        </p:txBody>
      </p:sp>
      <p:sp>
        <p:nvSpPr>
          <p:cNvPr id="7" name="Content Placeholder 6"/>
          <p:cNvSpPr>
            <a:spLocks noGrp="1"/>
          </p:cNvSpPr>
          <p:nvPr>
            <p:ph idx="1"/>
          </p:nvPr>
        </p:nvSpPr>
        <p:spPr/>
        <p:txBody>
          <a:bodyPr/>
          <a:lstStyle/>
          <a:p>
            <a:r>
              <a:rPr lang="en-US" sz="2400" dirty="0" smtClean="0"/>
              <a:t>Made representative data with </a:t>
            </a:r>
            <a:r>
              <a:rPr lang="en-US" sz="2400" dirty="0" err="1" smtClean="0"/>
              <a:t>gridwriter</a:t>
            </a:r>
            <a:endParaRPr lang="en-US" sz="2400" dirty="0"/>
          </a:p>
          <a:p>
            <a:pPr marL="171450" indent="0">
              <a:buNone/>
            </a:pPr>
            <a:r>
              <a:rPr lang="en-US" sz="2000" dirty="0"/>
              <a:t>  </a:t>
            </a:r>
            <a:r>
              <a:rPr lang="en-US" sz="2000" dirty="0" smtClean="0"/>
              <a:t> open </a:t>
            </a:r>
            <a:r>
              <a:rPr lang="en-US" sz="2200" dirty="0" err="1" smtClean="0"/>
              <a:t>fullgrid</a:t>
            </a:r>
            <a:r>
              <a:rPr lang="en-US" sz="2200" dirty="0" smtClean="0"/>
              <a:t>_</a:t>
            </a:r>
            <a:r>
              <a:rPr lang="en-US" sz="2200" dirty="0"/>
              <a:t>*.</a:t>
            </a:r>
            <a:r>
              <a:rPr lang="en-US" sz="2200" dirty="0" err="1"/>
              <a:t>pvti</a:t>
            </a:r>
            <a:r>
              <a:rPr lang="en-US" sz="2200" dirty="0"/>
              <a:t> </a:t>
            </a:r>
            <a:r>
              <a:rPr lang="en-US" sz="2200" dirty="0" smtClean="0"/>
              <a:t>in GUI</a:t>
            </a:r>
          </a:p>
          <a:p>
            <a:pPr marL="171450" indent="0">
              <a:buNone/>
            </a:pPr>
            <a:r>
              <a:rPr lang="en-US" sz="2200" dirty="0" smtClean="0"/>
              <a:t>  </a:t>
            </a:r>
            <a:endParaRPr lang="en-US" sz="1050" dirty="0"/>
          </a:p>
          <a:p>
            <a:r>
              <a:rPr lang="en-US" sz="2400" dirty="0" smtClean="0"/>
              <a:t>Make desired visualization pipeline</a:t>
            </a:r>
            <a:endParaRPr lang="en-US" sz="2400" dirty="0"/>
          </a:p>
          <a:p>
            <a:pPr marL="457200" lvl="1" indent="0">
              <a:buNone/>
            </a:pPr>
            <a:r>
              <a:rPr lang="en-US" sz="2200" dirty="0" smtClean="0"/>
              <a:t>Almost </a:t>
            </a:r>
            <a:r>
              <a:rPr lang="en-US" sz="2200" dirty="0"/>
              <a:t>anything ParaView can make is fair game</a:t>
            </a:r>
          </a:p>
          <a:p>
            <a:pPr lvl="1"/>
            <a:r>
              <a:rPr lang="en-US" sz="2200" dirty="0"/>
              <a:t>Insert </a:t>
            </a:r>
            <a:r>
              <a:rPr lang="en-US" sz="2200" dirty="0" smtClean="0"/>
              <a:t>a Slice or </a:t>
            </a:r>
            <a:r>
              <a:rPr lang="en-US" sz="2200" dirty="0"/>
              <a:t>Extract Subset Filter</a:t>
            </a:r>
          </a:p>
          <a:p>
            <a:pPr lvl="1"/>
            <a:endParaRPr lang="en-US" sz="1100" dirty="0"/>
          </a:p>
        </p:txBody>
      </p:sp>
    </p:spTree>
    <p:extLst>
      <p:ext uri="{BB962C8B-B14F-4D97-AF65-F5344CB8AC3E}">
        <p14:creationId xmlns:p14="http://schemas.microsoft.com/office/powerpoint/2010/main" val="17960898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ParaView GUI Plugin</a:t>
            </a:r>
          </a:p>
        </p:txBody>
      </p:sp>
      <p:sp>
        <p:nvSpPr>
          <p:cNvPr id="3" name="Content Placeholder 2"/>
          <p:cNvSpPr>
            <a:spLocks noGrp="1"/>
          </p:cNvSpPr>
          <p:nvPr>
            <p:ph idx="1"/>
          </p:nvPr>
        </p:nvSpPr>
        <p:spPr/>
        <p:txBody>
          <a:bodyPr/>
          <a:lstStyle/>
          <a:p>
            <a:r>
              <a:rPr lang="en-US" sz="2400" dirty="0"/>
              <a:t>Creates Catalyst scripts </a:t>
            </a:r>
            <a:r>
              <a:rPr lang="en-US" sz="2400" dirty="0" smtClean="0"/>
              <a:t>(like </a:t>
            </a:r>
            <a:r>
              <a:rPr lang="en-US" sz="2400" dirty="0"/>
              <a:t>gridwriter.py) to insert into simulation </a:t>
            </a:r>
            <a:r>
              <a:rPr lang="en-US" sz="2400" dirty="0" smtClean="0"/>
              <a:t>runs</a:t>
            </a:r>
          </a:p>
          <a:p>
            <a:r>
              <a:rPr lang="en-US" sz="2400" dirty="0" smtClean="0"/>
              <a:t>These are something like python traces, but have extra infrastructure for </a:t>
            </a:r>
            <a:r>
              <a:rPr lang="en-US" sz="2400" dirty="0" err="1" smtClean="0"/>
              <a:t>sim</a:t>
            </a:r>
            <a:r>
              <a:rPr lang="en-US" sz="2400" dirty="0" smtClean="0"/>
              <a:t> to hook into and use</a:t>
            </a:r>
            <a:endParaRPr lang="en-US" sz="2400" dirty="0"/>
          </a:p>
          <a:p>
            <a:endParaRPr lang="en-US" sz="2400" dirty="0" smtClean="0"/>
          </a:p>
          <a:p>
            <a:r>
              <a:rPr lang="en-US" sz="2400" dirty="0" smtClean="0"/>
              <a:t>extra </a:t>
            </a:r>
            <a:r>
              <a:rPr lang="en-US" sz="2400" dirty="0"/>
              <a:t>pipeline information to tell what to take in and output during simulation run</a:t>
            </a:r>
          </a:p>
          <a:p>
            <a:pPr lvl="1"/>
            <a:r>
              <a:rPr lang="en-US" sz="2400" dirty="0"/>
              <a:t>What will simulation produce?</a:t>
            </a:r>
          </a:p>
          <a:p>
            <a:pPr lvl="1"/>
            <a:r>
              <a:rPr lang="en-US" sz="2400" dirty="0"/>
              <a:t>Add data extract writers</a:t>
            </a:r>
          </a:p>
          <a:p>
            <a:pPr lvl="1"/>
            <a:r>
              <a:rPr lang="en-US" sz="2400" dirty="0"/>
              <a:t>Create screenshots to output</a:t>
            </a:r>
          </a:p>
          <a:p>
            <a:pPr marL="457200" lvl="1" indent="0">
              <a:buNone/>
            </a:pPr>
            <a:endParaRPr lang="en-US" sz="2400" dirty="0"/>
          </a:p>
        </p:txBody>
      </p:sp>
    </p:spTree>
    <p:extLst>
      <p:ext uri="{BB962C8B-B14F-4D97-AF65-F5344CB8AC3E}">
        <p14:creationId xmlns:p14="http://schemas.microsoft.com/office/powerpoint/2010/main" val="154821901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b="-23334"/>
          <a:stretch/>
        </p:blipFill>
        <p:spPr bwMode="auto">
          <a:xfrm>
            <a:off x="0" y="1484440"/>
            <a:ext cx="5173349" cy="4035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i="1" dirty="0"/>
              <a:t>In Situ</a:t>
            </a:r>
            <a:r>
              <a:rPr lang="en-US" dirty="0"/>
              <a:t> Exercise – Load Plugin</a:t>
            </a:r>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21106299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Note the new </a:t>
            </a:r>
            <a:r>
              <a:rPr lang="en-US" dirty="0"/>
              <a:t>Menus</a:t>
            </a:r>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090550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 – </a:t>
            </a:r>
            <a:r>
              <a:rPr lang="en-US" dirty="0" smtClean="0"/>
              <a:t>Add </a:t>
            </a:r>
            <a:r>
              <a:rPr lang="en-US" dirty="0"/>
              <a:t>Writers</a:t>
            </a:r>
          </a:p>
        </p:txBody>
      </p:sp>
      <p:sp>
        <p:nvSpPr>
          <p:cNvPr id="7" name="Content Placeholder 6"/>
          <p:cNvSpPr>
            <a:spLocks noGrp="1"/>
          </p:cNvSpPr>
          <p:nvPr>
            <p:ph sz="half" idx="1"/>
          </p:nvPr>
        </p:nvSpPr>
        <p:spPr/>
        <p:txBody>
          <a:bodyPr/>
          <a:lstStyle/>
          <a:p>
            <a:r>
              <a:rPr lang="en-US" sz="2400" dirty="0"/>
              <a:t>Only valid writers available in Writers menu</a:t>
            </a:r>
          </a:p>
          <a:p>
            <a:r>
              <a:rPr lang="en-US" sz="2400" dirty="0"/>
              <a:t>Parameters:</a:t>
            </a:r>
          </a:p>
          <a:p>
            <a:pPr lvl="1"/>
            <a:r>
              <a:rPr lang="en-US" sz="2000" dirty="0"/>
              <a:t>File Name – %t gets replaced with time step</a:t>
            </a:r>
          </a:p>
          <a:p>
            <a:pPr lvl="1"/>
            <a:r>
              <a:rPr lang="en-US" sz="2000" dirty="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79193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dirty="0" smtClean="0"/>
              <a:t>Special type of Trace</a:t>
            </a:r>
            <a:endParaRPr lang="en-US" i="1" dirty="0"/>
          </a:p>
        </p:txBody>
      </p:sp>
      <p:pic>
        <p:nvPicPr>
          <p:cNvPr id="8196" name="Picture 4" descr="C:\Users\acbauer\Downloads\MainMenu2.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21131790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 – Select Inputs</a:t>
            </a:r>
          </a:p>
        </p:txBody>
      </p:sp>
      <p:sp>
        <p:nvSpPr>
          <p:cNvPr id="4" name="Content Placeholder 3"/>
          <p:cNvSpPr>
            <a:spLocks noGrp="1"/>
          </p:cNvSpPr>
          <p:nvPr>
            <p:ph idx="1"/>
          </p:nvPr>
        </p:nvSpPr>
        <p:spPr/>
        <p:txBody>
          <a:bodyPr/>
          <a:lstStyle/>
          <a:p>
            <a:r>
              <a:rPr lang="en-US" dirty="0"/>
              <a:t>Usually only a single input but can have multiple inputs</a:t>
            </a:r>
          </a:p>
          <a:p>
            <a:r>
              <a:rPr lang="en-US" dirty="0"/>
              <a:t>Each pipeline source is a potential input</a:t>
            </a:r>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grpSp>
    </p:spTree>
    <p:extLst>
      <p:ext uri="{BB962C8B-B14F-4D97-AF65-F5344CB8AC3E}">
        <p14:creationId xmlns:p14="http://schemas.microsoft.com/office/powerpoint/2010/main" val="376467752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Situ </a:t>
            </a:r>
            <a:r>
              <a:rPr lang="en-US" dirty="0"/>
              <a:t>Exercise – Specify Renderings</a:t>
            </a:r>
          </a:p>
        </p:txBody>
      </p:sp>
      <p:sp>
        <p:nvSpPr>
          <p:cNvPr id="5" name="Content Placeholder 4"/>
          <p:cNvSpPr>
            <a:spLocks noGrp="1"/>
          </p:cNvSpPr>
          <p:nvPr>
            <p:ph sz="half" idx="2"/>
          </p:nvPr>
        </p:nvSpPr>
        <p:spPr>
          <a:xfrm>
            <a:off x="381000" y="1391265"/>
            <a:ext cx="3379838" cy="4734898"/>
          </a:xfrm>
        </p:spPr>
        <p:txBody>
          <a:bodyPr/>
          <a:lstStyle/>
          <a:p>
            <a:r>
              <a:rPr lang="en-US" dirty="0"/>
              <a:t>Parameters/Options:</a:t>
            </a:r>
          </a:p>
          <a:p>
            <a:pPr lvl="1"/>
            <a:r>
              <a:rPr lang="en-US" dirty="0"/>
              <a:t>Live visualization</a:t>
            </a:r>
          </a:p>
          <a:p>
            <a:pPr lvl="1"/>
            <a:r>
              <a:rPr lang="en-US" dirty="0"/>
              <a:t>Rescale to Data Range (all images)</a:t>
            </a:r>
          </a:p>
          <a:p>
            <a:pPr lvl="1"/>
            <a:r>
              <a:rPr lang="en-US" dirty="0"/>
              <a:t>Individual images</a:t>
            </a:r>
          </a:p>
          <a:p>
            <a:pPr lvl="2"/>
            <a:r>
              <a:rPr lang="en-US" dirty="0"/>
              <a:t>Image Type</a:t>
            </a:r>
          </a:p>
          <a:p>
            <a:pPr lvl="2"/>
            <a:r>
              <a:rPr lang="en-US" dirty="0"/>
              <a:t>File Name</a:t>
            </a:r>
          </a:p>
          <a:p>
            <a:pPr lvl="2"/>
            <a:r>
              <a:rPr lang="en-US" dirty="0"/>
              <a:t>Write Frequency</a:t>
            </a:r>
          </a:p>
          <a:p>
            <a:pPr lvl="2"/>
            <a:r>
              <a:rPr lang="en-US" dirty="0"/>
              <a:t>Magnification</a:t>
            </a:r>
          </a:p>
          <a:p>
            <a:pPr lvl="2"/>
            <a:r>
              <a:rPr lang="en-US" dirty="0"/>
              <a:t>Fit to Screen</a:t>
            </a:r>
          </a:p>
          <a:p>
            <a:r>
              <a:rPr lang="en-US" dirty="0"/>
              <a:t>%t gets replaced with time step</a:t>
            </a:r>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18900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Save the Script</a:t>
            </a:r>
            <a:endParaRPr lang="en-US" i="1" dirty="0"/>
          </a:p>
        </p:txBody>
      </p:sp>
      <p:sp>
        <p:nvSpPr>
          <p:cNvPr id="3" name="Content Placeholder 2"/>
          <p:cNvSpPr>
            <a:spLocks noGrp="1"/>
          </p:cNvSpPr>
          <p:nvPr>
            <p:ph idx="1"/>
          </p:nvPr>
        </p:nvSpPr>
        <p:spPr>
          <a:xfrm>
            <a:off x="457199" y="2057401"/>
            <a:ext cx="7132803" cy="3394472"/>
          </a:xfrm>
        </p:spPr>
        <p:txBody>
          <a:bodyPr/>
          <a:lstStyle/>
          <a:p>
            <a:r>
              <a:rPr lang="en-US" dirty="0"/>
              <a:t>Click on </a:t>
            </a:r>
            <a:r>
              <a:rPr lang="en-US" b="1" dirty="0"/>
              <a:t>Finish </a:t>
            </a:r>
            <a:r>
              <a:rPr lang="en-US" dirty="0"/>
              <a:t> and save script</a:t>
            </a:r>
            <a:endParaRPr lang="en-US" b="1" dirty="0"/>
          </a:p>
        </p:txBody>
      </p:sp>
      <p:pic>
        <p:nvPicPr>
          <p:cNvPr id="13314" name="Picture 2" descr="C:\Users\acbauer\Documents\SCConferences\SC15\savescrip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205" y="2971800"/>
            <a:ext cx="5333589" cy="335756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bwMode="auto">
          <a:xfrm flipH="1" flipV="1">
            <a:off x="4577861" y="5888783"/>
            <a:ext cx="1265607" cy="122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25441624"/>
      </p:ext>
    </p:extLst>
  </p:cSld>
  <p:clrMapOvr>
    <a:masterClrMapping/>
  </p:clrMapOvr>
  <p:transition xmlns:p14="http://schemas.microsoft.com/office/powerpoint/2010/mai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itchFamily="-107" charset="0"/>
                <a:ea typeface="ＭＳ Ｐゴシック" pitchFamily="-107" charset="-128"/>
                <a:cs typeface="Times New Roman" pitchFamily="-107" charset="0"/>
              </a:rPr>
              <a:t>Source</a:t>
            </a:r>
            <a:r>
              <a:rPr lang="en-US" dirty="0">
                <a:ea typeface="ＭＳ Ｐゴシック" pitchFamily="-107" charset="-128"/>
                <a:cs typeface="Times New Roman" pitchFamily="-107" charset="0"/>
              </a:rPr>
              <a:t> 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p>
          <a:p>
            <a:pPr marL="781050" indent="-609600">
              <a:buFontTx/>
              <a:buAutoNum type="arabicPeriod"/>
            </a:pPr>
            <a:r>
              <a:rPr lang="en-US" dirty="0">
                <a:ea typeface="ＭＳ Ｐゴシック" pitchFamily="-107" charset="-128"/>
                <a:cs typeface="Times New Roman" pitchFamily="-107" charset="0"/>
              </a:rPr>
              <a:t>Increase the </a:t>
            </a:r>
            <a:r>
              <a:rPr lang="en-US" dirty="0">
                <a:latin typeface="Verdana" pitchFamily="-107" charset="0"/>
                <a:ea typeface="ＭＳ Ｐゴシック" pitchFamily="-107" charset="-128"/>
                <a:cs typeface="Times New Roman" pitchFamily="-107" charset="0"/>
              </a:rPr>
              <a:t>Resolution</a:t>
            </a:r>
            <a:r>
              <a:rPr lang="en-US" dirty="0">
                <a:ea typeface="ＭＳ Ｐゴシック" pitchFamily="-107" charset="-128"/>
                <a:cs typeface="Times New Roman" pitchFamily="-107" charset="0"/>
              </a:rPr>
              <a:t> parameter</a:t>
            </a:r>
            <a:r>
              <a:rPr lang="en-US" dirty="0">
                <a:ea typeface="ＭＳ Ｐゴシック" pitchFamily="-107" charset="-128"/>
              </a:rPr>
              <a:t>.</a:t>
            </a: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 </a:t>
            </a:r>
            <a:r>
              <a:rPr lang="en-US" dirty="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xmlns:p14="http://schemas.microsoft.com/office/powerpoint/2010/main">
    <p:fad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In Situ Exercise</a:t>
            </a:r>
          </a:p>
        </p:txBody>
      </p:sp>
      <p:sp>
        <p:nvSpPr>
          <p:cNvPr id="7" name="Content Placeholder 6"/>
          <p:cNvSpPr>
            <a:spLocks noGrp="1"/>
          </p:cNvSpPr>
          <p:nvPr>
            <p:ph idx="1"/>
          </p:nvPr>
        </p:nvSpPr>
        <p:spPr/>
        <p:txBody>
          <a:bodyPr/>
          <a:lstStyle/>
          <a:p>
            <a:r>
              <a:rPr lang="en-US" sz="2400" dirty="0"/>
              <a:t>Run the simulation again</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-np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dataextracts.py</a:t>
            </a:r>
          </a:p>
          <a:p>
            <a:pPr lvl="1"/>
            <a:endParaRPr lang="en-US" sz="2200" dirty="0"/>
          </a:p>
          <a:p>
            <a:r>
              <a:rPr lang="en-US" sz="2400" dirty="0"/>
              <a:t>It will produce requested data subsets and rendered images</a:t>
            </a:r>
            <a:endParaRPr lang="en-US" sz="2200" dirty="0"/>
          </a:p>
        </p:txBody>
      </p:sp>
    </p:spTree>
    <p:extLst>
      <p:ext uri="{BB962C8B-B14F-4D97-AF65-F5344CB8AC3E}">
        <p14:creationId xmlns:p14="http://schemas.microsoft.com/office/powerpoint/2010/main" val="367951706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ParaView Catalyst Possibilities</a:t>
            </a:r>
          </a:p>
        </p:txBody>
      </p:sp>
      <p:sp>
        <p:nvSpPr>
          <p:cNvPr id="8" name="Content Placeholder 7"/>
          <p:cNvSpPr>
            <a:spLocks noGrp="1"/>
          </p:cNvSpPr>
          <p:nvPr>
            <p:ph idx="1"/>
          </p:nvPr>
        </p:nvSpPr>
        <p:spPr/>
        <p:txBody>
          <a:bodyPr/>
          <a:lstStyle/>
          <a:p>
            <a:r>
              <a:rPr lang="en-US" sz="2800" dirty="0"/>
              <a:t>Just scratched the surface</a:t>
            </a:r>
          </a:p>
          <a:p>
            <a:pPr lvl="1"/>
            <a:r>
              <a:rPr lang="en-US" sz="2600" dirty="0"/>
              <a:t>Don’t need ParaView GUI</a:t>
            </a:r>
          </a:p>
          <a:p>
            <a:pPr lvl="1"/>
            <a:r>
              <a:rPr lang="en-US" sz="2600" dirty="0"/>
              <a:t>Don’t need Python</a:t>
            </a:r>
          </a:p>
          <a:p>
            <a:pPr lvl="1"/>
            <a:r>
              <a:rPr lang="en-US" sz="2600" dirty="0"/>
              <a:t>Don’t need full ParaView library</a:t>
            </a:r>
          </a:p>
          <a:p>
            <a:pPr lvl="1"/>
            <a:endParaRPr lang="en-US" sz="2600" dirty="0"/>
          </a:p>
          <a:p>
            <a:pPr lvl="1"/>
            <a:r>
              <a:rPr lang="en-US" sz="2600" dirty="0"/>
              <a:t>Can connect to running simulations</a:t>
            </a:r>
          </a:p>
          <a:p>
            <a:pPr lvl="1"/>
            <a:r>
              <a:rPr lang="en-US" sz="2600" dirty="0"/>
              <a:t>Output Cinema databases for image based deferred rendering interactive and </a:t>
            </a:r>
            <a:r>
              <a:rPr lang="en-US" sz="2600" dirty="0" err="1"/>
              <a:t>queryable</a:t>
            </a:r>
            <a:r>
              <a:rPr lang="en-US" sz="2600" dirty="0"/>
              <a:t> visualization.</a:t>
            </a:r>
          </a:p>
          <a:p>
            <a:pPr lvl="1"/>
            <a:endParaRPr lang="en-US" sz="2800" dirty="0"/>
          </a:p>
          <a:p>
            <a:pPr lvl="1"/>
            <a:endParaRPr lang="en-US" sz="2800" dirty="0"/>
          </a:p>
        </p:txBody>
      </p:sp>
    </p:spTree>
    <p:extLst>
      <p:ext uri="{BB962C8B-B14F-4D97-AF65-F5344CB8AC3E}">
        <p14:creationId xmlns:p14="http://schemas.microsoft.com/office/powerpoint/2010/main" val="4164055709"/>
      </p:ext>
    </p:extLst>
  </p:cSld>
  <p:clrMapOvr>
    <a:masterClrMapping/>
  </p:clrMapOvr>
  <p:transition xmlns:p14="http://schemas.microsoft.com/office/powerpoint/2010/main">
    <p:fade/>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4258684052"/>
      </p:ext>
    </p:extLst>
  </p:cSld>
  <p:clrMapOvr>
    <a:masterClrMapping/>
  </p:clrMapOvr>
  <p:transition xmlns:p14="http://schemas.microsoft.com/office/powerpoint/2010/main">
    <p:fade/>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a:t>Want to Learn More?</a:t>
            </a:r>
            <a:endParaRPr lang="en-US" dirty="0"/>
          </a:p>
        </p:txBody>
      </p:sp>
      <p:sp>
        <p:nvSpPr>
          <p:cNvPr id="3" name="Content Placeholder 2"/>
          <p:cNvSpPr>
            <a:spLocks noGrp="1"/>
          </p:cNvSpPr>
          <p:nvPr>
            <p:ph idx="1"/>
          </p:nvPr>
        </p:nvSpPr>
        <p:spPr/>
        <p:txBody>
          <a:bodyPr/>
          <a:lstStyle/>
          <a:p>
            <a:r>
              <a:rPr lang="en-US" sz="2400" dirty="0"/>
              <a:t>Catalyst User’s Guide:</a:t>
            </a:r>
          </a:p>
          <a:p>
            <a:pPr lvl="1"/>
            <a:r>
              <a:rPr lang="en-US" altLang="en-US" sz="2400" dirty="0">
                <a:solidFill>
                  <a:schemeClr val="tx1"/>
                </a:solidFill>
                <a:latin typeface="Arial" panose="020B0604020202020204" pitchFamily="34" charset="0"/>
                <a:hlinkClick r:id="rId3"/>
              </a:rPr>
              <a:t>http://www.paraview.org/files/catalyst/docs/ParaViewCatalystUsersGuide_v2.pdf</a:t>
            </a:r>
            <a:r>
              <a:rPr lang="en-US" altLang="en-US" sz="2400" dirty="0">
                <a:solidFill>
                  <a:schemeClr val="tx1"/>
                </a:solidFill>
                <a:latin typeface="Arial" panose="020B0604020202020204" pitchFamily="34" charset="0"/>
              </a:rPr>
              <a:t> </a:t>
            </a:r>
            <a:endParaRPr lang="en-US" sz="2400" dirty="0">
              <a:hlinkClick r:id="rId4"/>
            </a:endParaRPr>
          </a:p>
          <a:p>
            <a:r>
              <a:rPr lang="en-US" sz="2400" dirty="0"/>
              <a:t>Website:</a:t>
            </a:r>
          </a:p>
          <a:p>
            <a:pPr lvl="1"/>
            <a:r>
              <a:rPr lang="en-US" sz="2400" dirty="0">
                <a:hlinkClick r:id="rId5"/>
              </a:rPr>
              <a:t>http://catalyst.paraview.org</a:t>
            </a:r>
            <a:endParaRPr lang="en-US" sz="2400" dirty="0"/>
          </a:p>
          <a:p>
            <a:r>
              <a:rPr lang="en-US" sz="2400" dirty="0"/>
              <a:t>Examples: </a:t>
            </a:r>
          </a:p>
          <a:p>
            <a:pPr lvl="1"/>
            <a:r>
              <a:rPr lang="en-US" altLang="en-US" sz="2400" dirty="0">
                <a:solidFill>
                  <a:schemeClr val="tx1"/>
                </a:solidFill>
                <a:latin typeface="Arial" panose="020B0604020202020204" pitchFamily="34" charset="0"/>
              </a:rPr>
              <a:t>In source code under the Examples/Catalyst subdirectory.</a:t>
            </a:r>
          </a:p>
          <a:p>
            <a:pPr lvl="1"/>
            <a:r>
              <a:rPr lang="en-US" altLang="en-US" sz="2400" dirty="0">
                <a:solidFill>
                  <a:schemeClr val="tx1"/>
                </a:solidFill>
                <a:latin typeface="Arial" panose="020B0604020202020204" pitchFamily="34" charset="0"/>
                <a:hlinkClick r:id="rId6"/>
              </a:rPr>
              <a:t>https://gitlab.kitware.com/paraview/paraview/tree/master/Examples/Catalyst</a:t>
            </a:r>
            <a:r>
              <a:rPr lang="en-US" altLang="en-US" sz="2400" dirty="0">
                <a:solidFill>
                  <a:schemeClr val="tx1"/>
                </a:solidFill>
                <a:latin typeface="Arial" panose="020B0604020202020204" pitchFamily="34" charset="0"/>
              </a:rPr>
              <a:t/>
            </a:r>
            <a:br>
              <a:rPr lang="en-US" altLang="en-US" sz="2400" dirty="0">
                <a:solidFill>
                  <a:schemeClr val="tx1"/>
                </a:solidFill>
                <a:latin typeface="Arial" panose="020B0604020202020204" pitchFamily="34" charset="0"/>
              </a:rPr>
            </a:b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064806462"/>
      </p:ext>
    </p:extLst>
  </p:cSld>
  <p:clrMapOvr>
    <a:masterClrMapping/>
  </p:clrMapOvr>
  <p:transition xmlns:p14="http://schemas.microsoft.com/office/powerpoint/2010/main">
    <p:fad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a:ea typeface="ＭＳ Ｐゴシック" pitchFamily="-107" charset="-128"/>
              </a:rPr>
              <a:t>ParaView’s</a:t>
            </a:r>
            <a:r>
              <a:rPr lang="en-US" dirty="0">
                <a:ea typeface="ＭＳ Ｐゴシック" pitchFamily="-107" charset="-128"/>
              </a:rPr>
              <a:t> documentation page.</a:t>
            </a:r>
          </a:p>
          <a:p>
            <a:pPr lvl="1"/>
            <a:r>
              <a:rPr lang="en-US" dirty="0">
                <a:ea typeface="ＭＳ Ｐゴシック" pitchFamily="-107" charset="-128"/>
                <a:hlinkClick r:id="rId3"/>
              </a:rPr>
              <a:t>http://www.paraview.org/documentation</a:t>
            </a:r>
            <a:r>
              <a:rPr lang="en-US" dirty="0">
                <a:ea typeface="ＭＳ Ｐゴシック" pitchFamily="-107" charset="-128"/>
              </a:rPr>
              <a:t> </a:t>
            </a:r>
          </a:p>
          <a:p>
            <a:r>
              <a:rPr lang="en-US" i="1" dirty="0">
                <a:ea typeface="ＭＳ Ｐゴシック" pitchFamily="-107" charset="-128"/>
              </a:rPr>
              <a:t>The ParaView User’s Guide</a:t>
            </a:r>
          </a:p>
          <a:p>
            <a:r>
              <a:rPr lang="en-US" dirty="0">
                <a:ea typeface="ＭＳ Ｐゴシック" pitchFamily="-107" charset="-128"/>
                <a:hlinkClick r:id="rId4"/>
              </a:rPr>
              <a:t>http://www.paraview.org/Wiki/ParaView</a:t>
            </a:r>
            <a:endParaRPr lang="en-US" dirty="0">
              <a:ea typeface="ＭＳ Ｐゴシック" pitchFamily="-107" charset="-128"/>
              <a:hlinkClick r:id="rId5"/>
            </a:endParaRPr>
          </a:p>
          <a:p>
            <a:r>
              <a:rPr lang="en-US" sz="2000" dirty="0">
                <a:ea typeface="ＭＳ Ｐゴシック" pitchFamily="-107" charset="-128"/>
                <a:hlinkClick r:id="rId5"/>
              </a:rPr>
              <a:t>http://www.paraview.org/Wiki/Setting_up_a_ParaView_Server</a:t>
            </a:r>
            <a:r>
              <a:rPr lang="en-US" dirty="0">
                <a:ea typeface="ＭＳ Ｐゴシック" pitchFamily="-107" charset="-128"/>
              </a:rPr>
              <a:t> </a:t>
            </a:r>
          </a:p>
        </p:txBody>
      </p:sp>
    </p:spTree>
  </p:cSld>
  <p:clrMapOvr>
    <a:masterClrMapping/>
  </p:clrMapOvr>
  <p:transition xmlns:p14="http://schemas.microsoft.com/office/powerpoint/2010/main">
    <p:fade/>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a:ea typeface="ＭＳ Ｐゴシック" pitchFamily="-107" charset="-128"/>
              </a:rPr>
              <a:t>Will Schroeder, Ken Martin, and Bill Lorensen.  </a:t>
            </a:r>
            <a:r>
              <a:rPr lang="en-US" i="1">
                <a:ea typeface="ＭＳ Ｐゴシック" pitchFamily="-107" charset="-128"/>
              </a:rPr>
              <a:t>The Visualization Toolkit</a:t>
            </a:r>
            <a:r>
              <a:rPr lang="en-US">
                <a:ea typeface="ＭＳ Ｐゴシック" pitchFamily="-107" charset="-128"/>
              </a:rPr>
              <a:t>.  Kitware, Inc., fourth edition, 2006. </a:t>
            </a:r>
          </a:p>
          <a:p>
            <a:r>
              <a:rPr lang="en-US">
                <a:ea typeface="ＭＳ Ｐゴシック" pitchFamily="-107" charset="-128"/>
              </a:rPr>
              <a:t>Kitware Inc.  </a:t>
            </a:r>
            <a:r>
              <a:rPr lang="en-US" i="1">
                <a:ea typeface="ＭＳ Ｐゴシック" pitchFamily="-107" charset="-128"/>
              </a:rPr>
              <a:t>The VTK User’s Guide</a:t>
            </a:r>
            <a:r>
              <a:rPr lang="en-US">
                <a:ea typeface="ＭＳ Ｐゴシック" pitchFamily="-107" charset="-128"/>
              </a:rPr>
              <a:t>.  Kitware, Inc., 2006.</a:t>
            </a:r>
          </a:p>
          <a:p>
            <a:r>
              <a:rPr lang="en-US">
                <a:ea typeface="ＭＳ Ｐゴシック" pitchFamily="-107" charset="-128"/>
              </a:rPr>
              <a:t>Jasmin Blanchette and Mark Summerfield.  </a:t>
            </a:r>
            <a:r>
              <a:rPr lang="en-US" i="1">
                <a:ea typeface="ＭＳ Ｐゴシック" pitchFamily="-107" charset="-128"/>
              </a:rPr>
              <a:t>C++ GUI Programming with Qt 4</a:t>
            </a:r>
            <a:r>
              <a:rPr lang="en-US">
                <a:ea typeface="ＭＳ Ｐゴシック" pitchFamily="-107" charset="-128"/>
              </a:rPr>
              <a:t>.  Prentice Hall, 2006.</a:t>
            </a:r>
          </a:p>
        </p:txBody>
      </p:sp>
    </p:spTree>
  </p:cSld>
  <p:clrMapOvr>
    <a:masterClrMapping/>
  </p:clrMapOvr>
  <p:transition xmlns:p14="http://schemas.microsoft.com/office/powerpoint/2010/main">
    <p:fade/>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 Survey of Visualization Pipelines.” </a:t>
            </a:r>
            <a:r>
              <a:rPr lang="en-US" sz="2400" i="1" dirty="0">
                <a:ea typeface="ＭＳ Ｐゴシック" pitchFamily="-107" charset="-128"/>
              </a:rPr>
              <a:t>IEEE Transactions on Visualization and Computer Graphics</a:t>
            </a:r>
            <a:r>
              <a:rPr lang="en-US" sz="2400" dirty="0">
                <a:ea typeface="ＭＳ Ｐゴシック" pitchFamily="-107" charset="-128"/>
              </a:rPr>
              <a:t>, 19(3), March 2013. DOI 10.1109/TVCG.2012.133.</a:t>
            </a:r>
          </a:p>
          <a:p>
            <a:pPr>
              <a:lnSpc>
                <a:spcPct val="80000"/>
              </a:lnSpc>
            </a:pPr>
            <a:r>
              <a:rPr lang="en-US" sz="2400" dirty="0">
                <a:ea typeface="ＭＳ Ｐゴシック" pitchFamily="-107" charset="-128"/>
              </a:rPr>
              <a:t>James Ahrens, Charles Law, Will Schroeder, Ken Martin, and Michael </a:t>
            </a:r>
            <a:r>
              <a:rPr lang="en-US" sz="2400" dirty="0" err="1">
                <a:ea typeface="ＭＳ Ｐゴシック" pitchFamily="-107" charset="-128"/>
              </a:rPr>
              <a:t>Papka</a:t>
            </a:r>
            <a:r>
              <a:rPr lang="en-US" sz="2400" dirty="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a:ea typeface="ＭＳ Ｐゴシック" pitchFamily="-107" charset="-128"/>
              </a:rPr>
              <a:t>James Ahrens, Kristi </a:t>
            </a:r>
            <a:r>
              <a:rPr lang="en-US" sz="2400" dirty="0" err="1">
                <a:ea typeface="ＭＳ Ｐゴシック" pitchFamily="-107" charset="-128"/>
              </a:rPr>
              <a:t>Brislawn</a:t>
            </a:r>
            <a:r>
              <a:rPr lang="en-US" sz="2400" dirty="0">
                <a:ea typeface="ＭＳ Ｐゴシック" pitchFamily="-107" charset="-128"/>
              </a:rPr>
              <a:t>, Ken Martin,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C. Charles Law, and Michael </a:t>
            </a:r>
            <a:r>
              <a:rPr lang="en-US" sz="2400" dirty="0" err="1">
                <a:ea typeface="ＭＳ Ｐゴシック" pitchFamily="-107" charset="-128"/>
              </a:rPr>
              <a:t>Papka</a:t>
            </a:r>
            <a:r>
              <a:rPr lang="en-US" sz="2400" dirty="0">
                <a:ea typeface="ＭＳ Ｐゴシック" pitchFamily="-107" charset="-128"/>
              </a:rPr>
              <a:t>.  “Large-Scale Data Visualization Using Parallel Data Streaming.”  </a:t>
            </a:r>
            <a:r>
              <a:rPr lang="en-US" sz="2400" i="1" dirty="0">
                <a:ea typeface="ＭＳ Ｐゴシック" pitchFamily="-107" charset="-128"/>
              </a:rPr>
              <a:t>IEEE Computer Graphics and Applications</a:t>
            </a:r>
            <a:r>
              <a:rPr lang="en-US" sz="2400" dirty="0">
                <a:ea typeface="ＭＳ Ｐゴシック" pitchFamily="-107" charset="-128"/>
              </a:rPr>
              <a:t>, 21(4): 34–41, July/August 2001.</a:t>
            </a:r>
          </a:p>
        </p:txBody>
      </p:sp>
    </p:spTree>
  </p:cSld>
  <p:clrMapOvr>
    <a:masterClrMapping/>
  </p:clrMapOvr>
  <p:transition xmlns:p14="http://schemas.microsoft.com/office/powerpoint/2010/main">
    <p:fade/>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a:ea typeface="ＭＳ Ｐゴシック" pitchFamily="-107" charset="-128"/>
              </a:rPr>
              <a:t>Further Reading</a:t>
            </a:r>
            <a:br>
              <a:rPr lang="en-US" dirty="0">
                <a:ea typeface="ＭＳ Ｐゴシック" pitchFamily="-107" charset="-128"/>
              </a:rPr>
            </a:br>
            <a:r>
              <a:rPr lang="en-US" dirty="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a:ea typeface="ＭＳ Ｐゴシック" pitchFamily="-107" charset="-128"/>
              </a:rPr>
              <a:t>James P. Ahrens, </a:t>
            </a:r>
            <a:r>
              <a:rPr lang="en-US" sz="2400" dirty="0" err="1">
                <a:ea typeface="ＭＳ Ｐゴシック" pitchFamily="-107" charset="-128"/>
              </a:rPr>
              <a:t>Nehal</a:t>
            </a:r>
            <a:r>
              <a:rPr lang="en-US" sz="2400" dirty="0">
                <a:ea typeface="ＭＳ Ｐゴシック" pitchFamily="-107" charset="-128"/>
              </a:rPr>
              <a:t> Desai, Patrick S. </a:t>
            </a:r>
            <a:r>
              <a:rPr lang="en-US" sz="2400" dirty="0" err="1">
                <a:ea typeface="ＭＳ Ｐゴシック" pitchFamily="-107" charset="-128"/>
              </a:rPr>
              <a:t>McCormic</a:t>
            </a:r>
            <a:r>
              <a:rPr lang="en-US" sz="2400" dirty="0">
                <a:ea typeface="ＭＳ Ｐゴシック" pitchFamily="-107" charset="-128"/>
              </a:rPr>
              <a:t>, Ken Martin, and Jonathan </a:t>
            </a:r>
            <a:r>
              <a:rPr lang="en-US" sz="2400" dirty="0" err="1">
                <a:ea typeface="ＭＳ Ｐゴシック" pitchFamily="-107" charset="-128"/>
              </a:rPr>
              <a:t>Woodring</a:t>
            </a:r>
            <a:r>
              <a:rPr lang="en-US" sz="2400" dirty="0">
                <a:ea typeface="ＭＳ Ｐゴシック" pitchFamily="-107" charset="-128"/>
              </a:rPr>
              <a:t>.  “A Modular, Extensible Visualization System Architecture for Culled, Prioritized Data Streaming.”  </a:t>
            </a:r>
            <a:r>
              <a:rPr lang="en-US" sz="2400" i="1" dirty="0">
                <a:ea typeface="ＭＳ Ｐゴシック" pitchFamily="-107" charset="-128"/>
              </a:rPr>
              <a:t>Visualization and Data Analysis 2007, Proceedings of SPIE-IS&amp;T Electronic Imaging</a:t>
            </a:r>
            <a:r>
              <a:rPr lang="en-US" sz="2400" dirty="0">
                <a:ea typeface="ＭＳ Ｐゴシック" pitchFamily="-107" charset="-128"/>
              </a:rPr>
              <a:t>, </a:t>
            </a:r>
            <a:r>
              <a:rPr lang="en-US" sz="2400" dirty="0" err="1">
                <a:ea typeface="ＭＳ Ｐゴシック" pitchFamily="-107" charset="-128"/>
              </a:rPr>
              <a:t>pg</a:t>
            </a:r>
            <a:r>
              <a:rPr lang="en-US" sz="2400" dirty="0">
                <a:ea typeface="ＭＳ Ｐゴシック" pitchFamily="-107" charset="-128"/>
              </a:rPr>
              <a:t> 64950I-1–12, January 2007.</a:t>
            </a:r>
          </a:p>
          <a:p>
            <a:pPr>
              <a:lnSpc>
                <a:spcPct val="90000"/>
              </a:lnSpc>
            </a:pPr>
            <a:r>
              <a:rPr lang="en-US" sz="2400" dirty="0">
                <a:ea typeface="ＭＳ Ｐゴシック" pitchFamily="-107" charset="-128"/>
              </a:rPr>
              <a:t>John </a:t>
            </a:r>
            <a:r>
              <a:rPr lang="en-US" sz="2400" dirty="0" err="1">
                <a:ea typeface="ＭＳ Ｐゴシック" pitchFamily="-107" charset="-128"/>
              </a:rPr>
              <a:t>Biddiscombe</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 Martin, Kenneth Moreland, and David Thompson.  “Time Dependent Processing in a Parallel Pipeline Architecture.” </a:t>
            </a:r>
            <a:r>
              <a:rPr lang="en-US" sz="2400" i="1" dirty="0">
                <a:ea typeface="ＭＳ Ｐゴシック" pitchFamily="-107" charset="-128"/>
              </a:rPr>
              <a:t>IEEE Visualization 2007</a:t>
            </a:r>
            <a:r>
              <a:rPr lang="en-US" sz="2400" dirty="0">
                <a:ea typeface="ＭＳ Ｐゴシック" pitchFamily="-107" charset="-128"/>
              </a:rPr>
              <a:t>.  October 2007. </a:t>
            </a:r>
          </a:p>
        </p:txBody>
      </p:sp>
    </p:spTree>
  </p:cSld>
  <p:clrMapOvr>
    <a:masterClrMapping/>
  </p:clrMapOvr>
  <p:transition xmlns:p14="http://schemas.microsoft.com/office/powerpoint/2010/main">
    <p:fade/>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a:ea typeface="ＭＳ Ｐゴシック" pitchFamily="-107" charset="-128"/>
              </a:rPr>
              <a:t>Further Reading</a:t>
            </a:r>
            <a:br>
              <a:rPr lang="en-US">
                <a:ea typeface="ＭＳ Ｐゴシック" pitchFamily="-107" charset="-128"/>
              </a:rPr>
            </a:br>
            <a:r>
              <a:rPr lang="en-US">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a:ea typeface="ＭＳ Ｐゴシック" pitchFamily="-107" charset="-128"/>
              </a:rPr>
              <a:t>Kenneth Moreland, Brian Wylie, and Constantine Pavlakos.  “Sort-Last Parallel Rendering for Viewing Extremely Large Data Sets on Tile Displays.”  </a:t>
            </a:r>
            <a:r>
              <a:rPr lang="en-US" sz="2400" i="1">
                <a:ea typeface="ＭＳ Ｐゴシック" pitchFamily="-107" charset="-128"/>
              </a:rPr>
              <a:t>Proceedings of IEEE 2001 Symposium on Parallel and Large-Data Visualization and Graphics</a:t>
            </a:r>
            <a:r>
              <a:rPr lang="en-US" sz="2400">
                <a:ea typeface="ＭＳ Ｐゴシック" pitchFamily="-107" charset="-128"/>
              </a:rPr>
              <a:t>, pg. 85–92, October 2001.</a:t>
            </a:r>
          </a:p>
          <a:p>
            <a:pPr>
              <a:lnSpc>
                <a:spcPct val="80000"/>
              </a:lnSpc>
            </a:pPr>
            <a:r>
              <a:rPr lang="en-US" sz="2400">
                <a:ea typeface="ＭＳ Ｐゴシック" pitchFamily="-107" charset="-128"/>
              </a:rPr>
              <a:t>Kenneth Moreland and David Thompson.  “From Cluster to Wall with VTK.”  </a:t>
            </a:r>
            <a:r>
              <a:rPr lang="en-US" sz="2400" i="1">
                <a:ea typeface="ＭＳ Ｐゴシック" pitchFamily="-107" charset="-128"/>
              </a:rPr>
              <a:t>Proceddings of IEEE 2003 Symposium on Parallel and Large-Data Visualization and Graphics</a:t>
            </a:r>
            <a:r>
              <a:rPr lang="en-US" sz="2400">
                <a:ea typeface="ＭＳ Ｐゴシック" pitchFamily="-107" charset="-128"/>
              </a:rPr>
              <a:t>, pg. 25–31, October 2003.</a:t>
            </a:r>
          </a:p>
          <a:p>
            <a:pPr>
              <a:lnSpc>
                <a:spcPct val="80000"/>
              </a:lnSpc>
            </a:pPr>
            <a:r>
              <a:rPr lang="en-US" sz="2400">
                <a:ea typeface="ＭＳ Ｐゴシック" pitchFamily="-107" charset="-128"/>
              </a:rPr>
              <a:t>Kenneth Moreland, Lisa Avila, and Lee Ann Fisk.  “Parallel Unstructured Volume Rendering in ParaView.”  </a:t>
            </a:r>
            <a:r>
              <a:rPr lang="en-US" sz="2400" i="1">
                <a:ea typeface="ＭＳ Ｐゴシック" pitchFamily="-107" charset="-128"/>
              </a:rPr>
              <a:t>Visualization and Data Analysis 2007, Proceedings of SPIE-IS&amp;T Electronic Imaging</a:t>
            </a:r>
            <a:r>
              <a:rPr lang="en-US" sz="2400">
                <a:ea typeface="ＭＳ Ｐゴシック" pitchFamily="-107" charset="-128"/>
              </a:rPr>
              <a:t>, pg. 64950F-1–12, January 2007.</a:t>
            </a:r>
          </a:p>
        </p:txBody>
      </p:sp>
    </p:spTree>
  </p:cSld>
  <p:clrMapOvr>
    <a:masterClrMapping/>
  </p:clrMapOvr>
  <p:transition xmlns:p14="http://schemas.microsoft.com/office/powerpoint/2010/main">
    <p:fade/>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777069925"/>
      </p:ext>
    </p:extLst>
  </p:cSld>
  <p:clrMapOvr>
    <a:masterClrMapping/>
  </p:clrMapOvr>
  <p:transition xmlns:p14="http://schemas.microsoft.com/office/powerpoint/2010/mai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xmlns:p14="http://schemas.microsoft.com/office/powerpoint/2010/mai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Copy/Paste/Reset/Save Parameters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1721" y="1447800"/>
            <a:ext cx="5500558" cy="5410200"/>
          </a:xfrm>
          <a:prstGeom prst="rect">
            <a:avLst/>
          </a:prstGeom>
        </p:spPr>
      </p:pic>
      <p:sp>
        <p:nvSpPr>
          <p:cNvPr id="5" name="Rectangle 4"/>
          <p:cNvSpPr/>
          <p:nvPr/>
        </p:nvSpPr>
        <p:spPr bwMode="auto">
          <a:xfrm>
            <a:off x="4869721" y="2819400"/>
            <a:ext cx="1981200" cy="457200"/>
          </a:xfrm>
          <a:prstGeom prst="rect">
            <a:avLst/>
          </a:prstGeom>
          <a:noFill/>
          <a:ln w="1905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5172660"/>
      </p:ext>
    </p:extLst>
  </p:cSld>
  <p:clrMapOvr>
    <a:masterClrMapping/>
  </p:clrMapOvr>
  <p:transition xmlns:p14="http://schemas.microsoft.com/office/powerpoint/2010/mai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xmlns:p14="http://schemas.microsoft.com/office/powerpoint/2010/mai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 Render Properties</a:t>
            </a:r>
          </a:p>
        </p:txBody>
      </p:sp>
      <p:sp>
        <p:nvSpPr>
          <p:cNvPr id="4" name="Content Placeholder 3"/>
          <p:cNvSpPr>
            <a:spLocks noGrp="1"/>
          </p:cNvSpPr>
          <p:nvPr>
            <p:ph idx="1"/>
          </p:nvPr>
        </p:nvSpPr>
        <p:spPr/>
        <p:txBody>
          <a:bodyPr/>
          <a:lstStyle/>
          <a:p>
            <a:pPr marL="685800" indent="-514350">
              <a:buFont typeface="+mj-lt"/>
              <a:buAutoNum type="arabicPeriod"/>
            </a:pPr>
            <a:r>
              <a:rPr lang="en-US" dirty="0"/>
              <a:t>Scroll down to the </a:t>
            </a:r>
            <a:r>
              <a:rPr lang="en-US" dirty="0">
                <a:latin typeface="Verdana"/>
                <a:cs typeface="Verdana"/>
              </a:rPr>
              <a:t>Display</a:t>
            </a:r>
            <a:r>
              <a:rPr lang="en-US" dirty="0"/>
              <a:t> group.</a:t>
            </a:r>
          </a:p>
          <a:p>
            <a:pPr marL="685800" indent="-514350">
              <a:buFont typeface="+mj-lt"/>
              <a:buAutoNum type="arabicPeriod"/>
            </a:pPr>
            <a:r>
              <a:rPr lang="en-US" dirty="0"/>
              <a:t>Click the       </a:t>
            </a:r>
            <a:r>
              <a:rPr lang="en-US" dirty="0">
                <a:latin typeface="Verdana"/>
                <a:cs typeface="Verdana"/>
              </a:rPr>
              <a:t>Edit</a:t>
            </a:r>
            <a:r>
              <a:rPr lang="en-US" dirty="0"/>
              <a:t> button. (This button is replicated in the toolbar.)</a:t>
            </a:r>
          </a:p>
          <a:p>
            <a:pPr marL="685800" indent="-514350">
              <a:buFont typeface="+mj-lt"/>
              <a:buAutoNum type="arabicPeriod"/>
            </a:pPr>
            <a:r>
              <a:rPr lang="en-US" dirty="0"/>
              <a:t>Select a new color for the cylinder.</a:t>
            </a:r>
          </a:p>
        </p:txBody>
      </p:sp>
      <p:pic>
        <p:nvPicPr>
          <p:cNvPr id="5"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xmlns:p14="http://schemas.microsoft.com/office/powerpoint/2010/mai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xmlns:p14="http://schemas.microsoft.com/office/powerpoint/2010/mai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a:ea typeface="ＭＳ Ｐゴシック" pitchFamily="-107" charset="-128"/>
              </a:rPr>
              <a:t>Install ParaView 5.4.1.</a:t>
            </a:r>
          </a:p>
          <a:p>
            <a:pPr lvl="1"/>
            <a:r>
              <a:rPr lang="en-US" sz="2600" dirty="0">
                <a:ea typeface="ＭＳ Ｐゴシック" pitchFamily="-107" charset="-128"/>
                <a:hlinkClick r:id="rId3"/>
              </a:rPr>
              <a:t>http://www.paraview.org</a:t>
            </a:r>
            <a:r>
              <a:rPr lang="en-US" sz="2600" dirty="0">
                <a:ea typeface="ＭＳ Ｐゴシック" pitchFamily="-107" charset="-128"/>
              </a:rPr>
              <a:t> </a:t>
            </a:r>
            <a:r>
              <a:rPr lang="en-US" sz="2600" dirty="0">
                <a:ea typeface="ＭＳ Ｐゴシック" pitchFamily="-107" charset="-128"/>
                <a:sym typeface="Wingdings" pitchFamily="-107" charset="2"/>
              </a:rPr>
              <a:t> Download</a:t>
            </a:r>
            <a:endParaRPr lang="en-US" dirty="0">
              <a:ea typeface="ＭＳ Ｐゴシック" pitchFamily="-107" charset="-128"/>
            </a:endParaRPr>
          </a:p>
          <a:p>
            <a:r>
              <a:rPr lang="en-US" dirty="0" smtClean="0">
                <a:ea typeface="ＭＳ Ｐゴシック" pitchFamily="-107" charset="-128"/>
              </a:rPr>
              <a:t>Data and scripts on wiki</a:t>
            </a:r>
          </a:p>
          <a:p>
            <a:pPr lvl="1"/>
            <a:r>
              <a:rPr lang="en-US" sz="2400" dirty="0">
                <a:solidFill>
                  <a:srgbClr val="FF0000"/>
                </a:solidFill>
                <a:ea typeface="ＭＳ Ｐゴシック" pitchFamily="-107" charset="-128"/>
                <a:hlinkClick r:id="rId4"/>
              </a:rPr>
              <a:t>https://www.paraview.org/Wiki/</a:t>
            </a:r>
            <a:r>
              <a:rPr lang="en-US" sz="2400" dirty="0" smtClean="0">
                <a:solidFill>
                  <a:srgbClr val="FF0000"/>
                </a:solidFill>
                <a:ea typeface="ＭＳ Ｐゴシック" pitchFamily="-107" charset="-128"/>
                <a:hlinkClick r:id="rId4"/>
              </a:rPr>
              <a:t>The_ParaView_Tutorial</a:t>
            </a:r>
            <a:endParaRPr lang="en-US" sz="2400" dirty="0" smtClean="0">
              <a:solidFill>
                <a:srgbClr val="FF0000"/>
              </a:solidFill>
              <a:ea typeface="ＭＳ Ｐゴシック" pitchFamily="-107" charset="-128"/>
            </a:endParaRPr>
          </a:p>
          <a:p>
            <a:r>
              <a:rPr lang="en-US" dirty="0" smtClean="0">
                <a:ea typeface="ＭＳ Ｐゴシック" pitchFamily="-107" charset="-128"/>
              </a:rPr>
              <a:t>Thumb drives</a:t>
            </a:r>
            <a:r>
              <a:rPr lang="is-IS" dirty="0" smtClean="0">
                <a:ea typeface="ＭＳ Ｐゴシック" pitchFamily="-107" charset="-128"/>
              </a:rPr>
              <a:t>…</a:t>
            </a:r>
            <a:endParaRPr lang="en-US" dirty="0">
              <a:ea typeface="ＭＳ Ｐゴシック" pitchFamily="-107" charset="-128"/>
            </a:endParaRPr>
          </a:p>
          <a:p>
            <a:pPr lvl="1"/>
            <a:r>
              <a:rPr lang="en-US" sz="2000" dirty="0">
                <a:ea typeface="ＭＳ Ｐゴシック" pitchFamily="-107" charset="-128"/>
              </a:rPr>
              <a:t>data //data files we’ll use in the tutorial (most in binary too)</a:t>
            </a:r>
          </a:p>
          <a:p>
            <a:pPr lvl="1"/>
            <a:r>
              <a:rPr lang="en-US" sz="2000" dirty="0">
                <a:ea typeface="ＭＳ Ｐゴシック" pitchFamily="-107" charset="-128"/>
              </a:rPr>
              <a:t>scripts //batch and catalyst scripts we’ll run in the tutorial</a:t>
            </a:r>
          </a:p>
          <a:p>
            <a:pPr lvl="1"/>
            <a:r>
              <a:rPr lang="en-US" sz="2000" dirty="0">
                <a:ea typeface="ＭＳ Ｐゴシック" pitchFamily="-107" charset="-128"/>
              </a:rPr>
              <a:t>presentation //</a:t>
            </a:r>
            <a:r>
              <a:rPr lang="en-US" sz="2000" dirty="0" err="1">
                <a:ea typeface="ＭＳ Ｐゴシック" pitchFamily="-107" charset="-128"/>
              </a:rPr>
              <a:t>pdf</a:t>
            </a:r>
            <a:r>
              <a:rPr lang="en-US" sz="2000" dirty="0">
                <a:ea typeface="ＭＳ Ｐゴシック" pitchFamily="-107" charset="-128"/>
              </a:rPr>
              <a:t> version of the document and these slides</a:t>
            </a:r>
          </a:p>
          <a:p>
            <a:pPr lvl="1"/>
            <a:r>
              <a:rPr lang="en-US" sz="2000" dirty="0" err="1">
                <a:ea typeface="ＭＳ Ｐゴシック" pitchFamily="-107" charset="-128"/>
              </a:rPr>
              <a:t>m</a:t>
            </a:r>
            <a:r>
              <a:rPr lang="en-US" sz="2000" dirty="0" err="1" smtClean="0">
                <a:ea typeface="ＭＳ Ｐゴシック" pitchFamily="-107" charset="-128"/>
              </a:rPr>
              <a:t>ac|linux|windows</a:t>
            </a:r>
            <a:r>
              <a:rPr lang="en-US" sz="2000" dirty="0" smtClean="0">
                <a:ea typeface="ＭＳ Ｐゴシック" pitchFamily="-107" charset="-128"/>
              </a:rPr>
              <a:t> </a:t>
            </a:r>
            <a:r>
              <a:rPr lang="en-US" sz="2000" dirty="0">
                <a:ea typeface="ＭＳ Ｐゴシック" pitchFamily="-107" charset="-128"/>
              </a:rPr>
              <a:t>/</a:t>
            </a:r>
            <a:r>
              <a:rPr lang="en-US" sz="2000" dirty="0" smtClean="0">
                <a:ea typeface="ＭＳ Ｐゴシック" pitchFamily="-107" charset="-128"/>
              </a:rPr>
              <a:t>/binaries </a:t>
            </a:r>
            <a:r>
              <a:rPr lang="en-US" sz="2000" dirty="0">
                <a:ea typeface="ＭＳ Ｐゴシック" pitchFamily="-107" charset="-128"/>
              </a:rPr>
              <a:t>of PV 5.4.1 and 5.5preview</a:t>
            </a:r>
          </a:p>
          <a:p>
            <a:pPr marL="457200" lvl="1" indent="0">
              <a:buNone/>
            </a:pPr>
            <a:r>
              <a:rPr lang="en-US" sz="2000" dirty="0" smtClean="0">
                <a:ea typeface="ＭＳ Ｐゴシック" pitchFamily="-107" charset="-128"/>
              </a:rPr>
              <a:t> windows - choose </a:t>
            </a:r>
            <a:r>
              <a:rPr lang="en-US" sz="2000" dirty="0">
                <a:ea typeface="ＭＳ Ｐゴシック" pitchFamily="-107" charset="-128"/>
              </a:rPr>
              <a:t>from installers or zip</a:t>
            </a:r>
          </a:p>
          <a:p>
            <a:endParaRPr lang="en-US" sz="2600" dirty="0">
              <a:solidFill>
                <a:srgbClr val="FF0000"/>
              </a:solidFill>
              <a:ea typeface="ＭＳ Ｐゴシック" pitchFamily="-107" charset="-128"/>
            </a:endParaRPr>
          </a:p>
        </p:txBody>
      </p:sp>
    </p:spTree>
  </p:cSld>
  <p:clrMapOvr>
    <a:masterClrMapping/>
  </p:clrMapOvr>
  <p:transition xmlns:p14="http://schemas.microsoft.com/office/powerpoint/2010/mai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 Render Properties</a:t>
            </a:r>
          </a:p>
        </p:txBody>
      </p:sp>
      <p:sp>
        <p:nvSpPr>
          <p:cNvPr id="4" name="Content Placeholder 3"/>
          <p:cNvSpPr>
            <a:spLocks noGrp="1"/>
          </p:cNvSpPr>
          <p:nvPr>
            <p:ph idx="1"/>
          </p:nvPr>
        </p:nvSpPr>
        <p:spPr/>
        <p:txBody>
          <a:bodyPr/>
          <a:lstStyle/>
          <a:p>
            <a:pPr marL="685800" indent="-514350">
              <a:buFont typeface="+mj-lt"/>
              <a:buAutoNum type="arabicPeriod"/>
            </a:pPr>
            <a:r>
              <a:rPr lang="en-US" dirty="0"/>
              <a:t>Scroll down to the </a:t>
            </a:r>
            <a:r>
              <a:rPr lang="en-US" dirty="0">
                <a:latin typeface="Verdana"/>
                <a:cs typeface="Verdana"/>
              </a:rPr>
              <a:t>Display</a:t>
            </a:r>
            <a:r>
              <a:rPr lang="en-US" dirty="0"/>
              <a:t> group.</a:t>
            </a:r>
          </a:p>
          <a:p>
            <a:pPr marL="685800" indent="-514350">
              <a:buFont typeface="+mj-lt"/>
              <a:buAutoNum type="arabicPeriod"/>
            </a:pPr>
            <a:r>
              <a:rPr lang="en-US" dirty="0"/>
              <a:t>Click the       </a:t>
            </a:r>
            <a:r>
              <a:rPr lang="en-US" dirty="0">
                <a:latin typeface="Verdana"/>
                <a:cs typeface="Verdana"/>
              </a:rPr>
              <a:t>Edit</a:t>
            </a:r>
            <a:r>
              <a:rPr lang="en-US" dirty="0"/>
              <a:t> button. (This button is replicated in the toolbar.)</a:t>
            </a:r>
          </a:p>
          <a:p>
            <a:pPr marL="685800" indent="-514350">
              <a:buFont typeface="+mj-lt"/>
              <a:buAutoNum type="arabicPeriod"/>
            </a:pPr>
            <a:r>
              <a:rPr lang="en-US" dirty="0"/>
              <a:t>Select a new color for the cylinder.</a:t>
            </a:r>
          </a:p>
          <a:p>
            <a:pPr marL="685800" indent="-514350">
              <a:buFont typeface="+mj-lt"/>
              <a:buAutoNum type="arabicPeriod"/>
            </a:pPr>
            <a:r>
              <a:rPr lang="en-US" dirty="0"/>
              <a:t>Scroll down to the </a:t>
            </a:r>
            <a:r>
              <a:rPr lang="en-US" dirty="0">
                <a:latin typeface="Verdana"/>
                <a:cs typeface="Verdana"/>
              </a:rPr>
              <a:t>View</a:t>
            </a:r>
            <a:r>
              <a:rPr lang="en-US" dirty="0"/>
              <a:t> group.</a:t>
            </a:r>
          </a:p>
          <a:p>
            <a:pPr marL="685800" indent="-514350">
              <a:buFont typeface="+mj-lt"/>
              <a:buAutoNum type="arabicPeriod"/>
            </a:pPr>
            <a:r>
              <a:rPr lang="en-US" dirty="0"/>
              <a:t>Turn on the </a:t>
            </a:r>
            <a:r>
              <a:rPr lang="en-US" dirty="0">
                <a:latin typeface="Verdana" panose="020B0604030504040204" pitchFamily="34" charset="0"/>
                <a:ea typeface="Verdana" panose="020B0604030504040204" pitchFamily="34" charset="0"/>
                <a:cs typeface="Verdana" panose="020B0604030504040204" pitchFamily="34" charset="0"/>
              </a:rPr>
              <a:t>Axis Grid</a:t>
            </a:r>
            <a:r>
              <a:rPr lang="en-US" dirty="0"/>
              <a:t>.</a:t>
            </a:r>
          </a:p>
        </p:txBody>
      </p:sp>
      <p:pic>
        <p:nvPicPr>
          <p:cNvPr id="5"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xmlns:p14="http://schemas.microsoft.com/office/powerpoint/2010/mai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a:solidFill>
                  <a:srgbClr val="FF0000"/>
                </a:solidFill>
              </a:rPr>
              <a:t>Toggle</a:t>
            </a:r>
          </a:p>
          <a:p>
            <a:pPr algn="ctr"/>
            <a:r>
              <a:rPr lang="en-US" dirty="0">
                <a:solidFill>
                  <a:srgbClr val="FF0000"/>
                </a:solidFill>
              </a:rPr>
              <a:t>Advanced</a:t>
            </a:r>
          </a:p>
          <a:p>
            <a:pPr algn="ctr"/>
            <a:r>
              <a:rPr lang="en-US" dirty="0">
                <a:solidFill>
                  <a:srgbClr val="FF0000"/>
                </a:solidFill>
              </a:rPr>
              <a:t>Properties</a:t>
            </a: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a:solidFill>
                  <a:srgbClr val="FF0000"/>
                </a:solidFill>
              </a:rPr>
              <a:t>Search</a:t>
            </a:r>
          </a:p>
          <a:p>
            <a:pPr algn="ctr"/>
            <a:r>
              <a:rPr lang="en-US" dirty="0">
                <a:solidFill>
                  <a:srgbClr val="FF0000"/>
                </a:solidFill>
              </a:rPr>
              <a:t>Properties</a:t>
            </a: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xmlns:p14="http://schemas.microsoft.com/office/powerpoint/2010/mai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Properties</a:t>
            </a:r>
          </a:p>
        </p:txBody>
      </p:sp>
      <p:sp>
        <p:nvSpPr>
          <p:cNvPr id="3" name="Content Placeholder 2"/>
          <p:cNvSpPr>
            <a:spLocks noGrp="1"/>
          </p:cNvSpPr>
          <p:nvPr>
            <p:ph idx="1"/>
          </p:nvPr>
        </p:nvSpPr>
        <p:spPr/>
        <p:txBody>
          <a:bodyPr/>
          <a:lstStyle/>
          <a:p>
            <a:pPr marL="685800" indent="-514350">
              <a:buFont typeface="+mj-lt"/>
              <a:buAutoNum type="arabicPeriod"/>
            </a:pPr>
            <a:r>
              <a:rPr lang="en-US" dirty="0"/>
              <a:t>Type “specular” in the properties search box</a:t>
            </a:r>
          </a:p>
          <a:p>
            <a:pPr marL="685800" indent="-514350">
              <a:buFont typeface="+mj-lt"/>
              <a:buAutoNum type="arabicPeriod"/>
            </a:pPr>
            <a:r>
              <a:rPr lang="en-US" dirty="0"/>
              <a:t>Change </a:t>
            </a:r>
            <a:r>
              <a:rPr lang="en-US" dirty="0">
                <a:latin typeface="Verdana"/>
                <a:cs typeface="Verdana"/>
              </a:rPr>
              <a:t>Specular</a:t>
            </a:r>
            <a:r>
              <a:rPr lang="en-US" dirty="0"/>
              <a:t> value to 1 (makes the cylinder shiny)</a:t>
            </a:r>
          </a:p>
        </p:txBody>
      </p:sp>
    </p:spTree>
    <p:extLst>
      <p:ext uri="{BB962C8B-B14F-4D97-AF65-F5344CB8AC3E}">
        <p14:creationId xmlns:p14="http://schemas.microsoft.com/office/powerpoint/2010/main" val="1049004691"/>
      </p:ext>
    </p:extLst>
  </p:cSld>
  <p:clrMapOvr>
    <a:masterClrMapping/>
  </p:clrMapOvr>
  <p:transition xmlns:p14="http://schemas.microsoft.com/office/powerpoint/2010/mai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Properties</a:t>
            </a:r>
          </a:p>
        </p:txBody>
      </p:sp>
      <p:sp>
        <p:nvSpPr>
          <p:cNvPr id="3" name="Content Placeholder 2"/>
          <p:cNvSpPr>
            <a:spLocks noGrp="1"/>
          </p:cNvSpPr>
          <p:nvPr>
            <p:ph idx="1"/>
          </p:nvPr>
        </p:nvSpPr>
        <p:spPr/>
        <p:txBody>
          <a:bodyPr/>
          <a:lstStyle/>
          <a:p>
            <a:pPr marL="685800" indent="-514350">
              <a:buFont typeface="+mj-lt"/>
              <a:buAutoNum type="arabicPeriod"/>
            </a:pPr>
            <a:r>
              <a:rPr lang="en-US" dirty="0"/>
              <a:t>Type “specular” in the properties search box</a:t>
            </a:r>
          </a:p>
          <a:p>
            <a:pPr marL="685800" indent="-514350">
              <a:buFont typeface="+mj-lt"/>
              <a:buAutoNum type="arabicPeriod"/>
            </a:pPr>
            <a:r>
              <a:rPr lang="en-US" dirty="0"/>
              <a:t>Change </a:t>
            </a:r>
            <a:r>
              <a:rPr lang="en-US" dirty="0">
                <a:latin typeface="Verdana"/>
                <a:cs typeface="Verdana"/>
              </a:rPr>
              <a:t>Specular</a:t>
            </a:r>
            <a:r>
              <a:rPr lang="en-US" dirty="0"/>
              <a:t> value to 1 (makes the cylinder shiny)</a:t>
            </a:r>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a:latin typeface="+mn-lt"/>
              </a:rPr>
              <a:t>Other interesting properties:</a:t>
            </a:r>
          </a:p>
          <a:p>
            <a:pPr marL="457200" indent="-457200">
              <a:buFont typeface="Arial"/>
              <a:buChar char="•"/>
            </a:pPr>
            <a:r>
              <a:rPr lang="en-US" sz="3200" dirty="0">
                <a:latin typeface="+mn-lt"/>
              </a:rPr>
              <a:t>Axes Grid</a:t>
            </a:r>
          </a:p>
          <a:p>
            <a:pPr marL="457200" indent="-457200">
              <a:buFont typeface="Arial"/>
              <a:buChar char="•"/>
            </a:pPr>
            <a:r>
              <a:rPr lang="en-US" sz="3200" dirty="0">
                <a:latin typeface="+mn-lt"/>
              </a:rPr>
              <a:t>Opacity</a:t>
            </a:r>
          </a:p>
          <a:p>
            <a:pPr marL="457200" indent="-457200">
              <a:buFont typeface="Arial"/>
              <a:buChar char="•"/>
            </a:pPr>
            <a:r>
              <a:rPr lang="en-US" sz="3200" dirty="0">
                <a:latin typeface="+mn-lt"/>
              </a:rPr>
              <a:t>Lights</a:t>
            </a:r>
          </a:p>
        </p:txBody>
      </p:sp>
    </p:spTree>
    <p:extLst>
      <p:ext uri="{BB962C8B-B14F-4D97-AF65-F5344CB8AC3E}">
        <p14:creationId xmlns:p14="http://schemas.microsoft.com/office/powerpoint/2010/main" val="1928583414"/>
      </p:ext>
    </p:extLst>
  </p:cSld>
  <p:clrMapOvr>
    <a:masterClrMapping/>
  </p:clrMapOvr>
  <p:transition xmlns:p14="http://schemas.microsoft.com/office/powerpoint/2010/mai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Click </a:t>
            </a:r>
            <a:r>
              <a:rPr lang="en-US" dirty="0">
                <a:latin typeface="Verdana" panose="020B0604030504040204" pitchFamily="34" charset="0"/>
                <a:ea typeface="Verdana" panose="020B0604030504040204" pitchFamily="34" charset="0"/>
                <a:cs typeface="Verdana" panose="020B0604030504040204" pitchFamily="34" charset="0"/>
              </a:rPr>
              <a:t>Auto Apply</a:t>
            </a:r>
            <a:r>
              <a:rPr lang="en-US" dirty="0">
                <a:ea typeface="ＭＳ Ｐゴシック" pitchFamily="-107" charset="-128"/>
                <a:cs typeface="Times New Roman" pitchFamily="-107" charset="0"/>
              </a:rPr>
              <a:t>.</a:t>
            </a:r>
          </a:p>
          <a:p>
            <a:pPr marL="781050" indent="-609600">
              <a:buFontTx/>
              <a:buAutoNum type="arabicPeriod"/>
            </a:pPr>
            <a:r>
              <a:rPr lang="en-US" dirty="0">
                <a:ea typeface="ＭＳ Ｐゴシック" pitchFamily="-107" charset="-128"/>
                <a:cs typeface="Times New Roman" pitchFamily="-107" charset="0"/>
              </a:rPr>
              <a:t>Change the </a:t>
            </a:r>
            <a:r>
              <a:rPr lang="en-US" dirty="0">
                <a:latin typeface="Verdana" panose="020B0604030504040204" pitchFamily="34" charset="0"/>
                <a:ea typeface="Verdana" panose="020B0604030504040204" pitchFamily="34" charset="0"/>
                <a:cs typeface="Verdana" panose="020B0604030504040204" pitchFamily="34" charset="0"/>
              </a:rPr>
              <a:t>Resolution</a:t>
            </a:r>
            <a:r>
              <a:rPr lang="en-US" dirty="0">
                <a:ea typeface="ＭＳ Ｐゴシック" pitchFamily="-107" charset="-128"/>
                <a:cs typeface="Times New Roman" pitchFamily="-107" charset="0"/>
              </a:rPr>
              <a:t> parameter again.</a:t>
            </a:r>
          </a:p>
          <a:p>
            <a:pPr marL="781050" indent="-609600">
              <a:buFontTx/>
              <a:buAutoNum type="arabicPeriod"/>
            </a:pPr>
            <a:r>
              <a:rPr lang="en-US" dirty="0">
                <a:ea typeface="ＭＳ Ｐゴシック" pitchFamily="-107" charset="-128"/>
                <a:cs typeface="Times New Roman" pitchFamily="-107" charset="0"/>
              </a:rPr>
              <a:t>Note that the visualization automatically updates without having to hit </a:t>
            </a:r>
            <a:r>
              <a:rPr lang="en-US" dirty="0">
                <a:latin typeface="Verdana" panose="020B0604030504040204" pitchFamily="34" charset="0"/>
                <a:ea typeface="Verdana" panose="020B0604030504040204" pitchFamily="34" charset="0"/>
                <a:cs typeface="Verdana" panose="020B0604030504040204" pitchFamily="34" charset="0"/>
              </a:rPr>
              <a:t>Apply</a:t>
            </a:r>
            <a:r>
              <a:rPr lang="en-US" dirty="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xmlns:p14="http://schemas.microsoft.com/office/powerpoint/2010/mai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Color Palette</a:t>
            </a:r>
          </a:p>
        </p:txBody>
      </p:sp>
      <p:sp>
        <p:nvSpPr>
          <p:cNvPr id="3" name="Content Placeholder 2"/>
          <p:cNvSpPr>
            <a:spLocks noGrp="1"/>
          </p:cNvSpPr>
          <p:nvPr>
            <p:ph idx="1"/>
          </p:nvPr>
        </p:nvSpPr>
        <p:spPr/>
        <p:txBody>
          <a:bodyPr/>
          <a:lstStyle/>
          <a:p>
            <a:pPr marL="685800" indent="-514350">
              <a:buFont typeface="+mj-lt"/>
              <a:buAutoNum type="arabicPeriod"/>
            </a:pPr>
            <a:r>
              <a:rPr lang="en-US" dirty="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a:p>
          <a:p>
            <a:pPr marL="685800" indent="-514350">
              <a:buFont typeface="+mj-lt"/>
              <a:buAutoNum type="arabicPeriod"/>
            </a:pPr>
            <a:r>
              <a:rPr lang="en-US" dirty="0"/>
              <a:t>Click the color palette button       and change the colors.</a:t>
            </a:r>
          </a:p>
          <a:p>
            <a:pPr marL="685800" indent="-514350">
              <a:buFont typeface="+mj-lt"/>
              <a:buAutoNum type="arabicPeriod"/>
            </a:pPr>
            <a:endParaRPr lang="en-US" dirty="0"/>
          </a:p>
          <a:p>
            <a:pPr marL="685800" indent="-514350">
              <a:buFont typeface="+mj-lt"/>
              <a:buAutoNum type="arabicPeriod"/>
            </a:pPr>
            <a:r>
              <a:rPr lang="en-US" dirty="0"/>
              <a:t>Try several color palettes.</a:t>
            </a:r>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5282" y="4868037"/>
            <a:ext cx="5016318" cy="2468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72648" y="3754819"/>
            <a:ext cx="685800" cy="685800"/>
          </a:xfrm>
          <a:prstGeom prst="rect">
            <a:avLst/>
          </a:prstGeom>
        </p:spPr>
      </p:pic>
      <p:cxnSp>
        <p:nvCxnSpPr>
          <p:cNvPr id="9" name="Straight Arrow Connector 8"/>
          <p:cNvCxnSpPr/>
          <p:nvPr/>
        </p:nvCxnSpPr>
        <p:spPr bwMode="auto">
          <a:xfrm flipH="1">
            <a:off x="6172200" y="4381500"/>
            <a:ext cx="762000" cy="4953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83472905"/>
      </p:ext>
    </p:extLst>
  </p:cSld>
  <p:clrMapOvr>
    <a:masterClrMapping/>
  </p:clrMapOvr>
  <p:transition xmlns:p14="http://schemas.microsoft.com/office/powerpoint/2010/mai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Palettes</a:t>
            </a:r>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49419" y="1524000"/>
            <a:ext cx="4318381" cy="5334000"/>
          </a:xfrm>
          <a:prstGeom prst="rect">
            <a:avLst/>
          </a:prstGeom>
        </p:spPr>
      </p:pic>
      <p:sp>
        <p:nvSpPr>
          <p:cNvPr id="3" name="TextBox 2"/>
          <p:cNvSpPr txBox="1"/>
          <p:nvPr/>
        </p:nvSpPr>
        <p:spPr>
          <a:xfrm>
            <a:off x="609600" y="2133600"/>
            <a:ext cx="3862468" cy="461665"/>
          </a:xfrm>
          <a:prstGeom prst="rect">
            <a:avLst/>
          </a:prstGeom>
          <a:noFill/>
        </p:spPr>
        <p:txBody>
          <a:bodyPr wrap="none" rtlCol="0">
            <a:spAutoFit/>
          </a:bodyPr>
          <a:lstStyle/>
          <a:p>
            <a:r>
              <a:rPr lang="en-US" dirty="0"/>
              <a:t>→ </a:t>
            </a:r>
            <a:r>
              <a:rPr lang="en-US" dirty="0">
                <a:latin typeface="Verdana" panose="020B0604030504040204" pitchFamily="34" charset="0"/>
                <a:ea typeface="Verdana" panose="020B0604030504040204" pitchFamily="34" charset="0"/>
                <a:cs typeface="Verdana" panose="020B0604030504040204" pitchFamily="34" charset="0"/>
              </a:rPr>
              <a:t>Edit Current Palette…</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24" y="2057400"/>
            <a:ext cx="685800" cy="685800"/>
          </a:xfrm>
          <a:prstGeom prst="rect">
            <a:avLst/>
          </a:prstGeom>
        </p:spPr>
      </p:pic>
    </p:spTree>
    <p:extLst>
      <p:ext uri="{BB962C8B-B14F-4D97-AF65-F5344CB8AC3E}">
        <p14:creationId xmlns:p14="http://schemas.microsoft.com/office/powerpoint/2010/main" val="1367747111"/>
      </p:ext>
    </p:extLst>
  </p:cSld>
  <p:clrMapOvr>
    <a:masterClrMapping/>
  </p:clrMapOvr>
  <p:transition xmlns:p14="http://schemas.microsoft.com/office/powerpoint/2010/mai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xmlns:p14="http://schemas.microsoft.com/office/powerpoint/2010/mai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Go to the </a:t>
            </a:r>
            <a:r>
              <a:rPr lang="en-US" dirty="0">
                <a:latin typeface="Verdana" pitchFamily="-107" charset="0"/>
                <a:ea typeface="ＭＳ Ｐゴシック" pitchFamily="-107" charset="-128"/>
                <a:cs typeface="Times New Roman" pitchFamily="-107" charset="0"/>
              </a:rPr>
              <a:t>Source</a:t>
            </a:r>
            <a:r>
              <a:rPr lang="en-US" dirty="0">
                <a:ea typeface="ＭＳ Ｐゴシック" pitchFamily="-107" charset="-128"/>
                <a:cs typeface="Times New Roman" pitchFamily="-107" charset="0"/>
              </a:rPr>
              <a:t> menu and select </a:t>
            </a:r>
            <a:r>
              <a:rPr lang="en-US" dirty="0">
                <a:latin typeface="Verdana" pitchFamily="-107" charset="0"/>
                <a:ea typeface="ＭＳ Ｐゴシック" pitchFamily="-107" charset="-128"/>
                <a:cs typeface="Times New Roman" pitchFamily="-107" charset="0"/>
              </a:rPr>
              <a:t>Cylinder</a:t>
            </a:r>
            <a:r>
              <a:rPr lang="en-US" dirty="0">
                <a:ea typeface="ＭＳ Ｐゴシック" pitchFamily="-107" charset="-128"/>
                <a:cs typeface="Times New Roman" pitchFamily="-107" charset="0"/>
              </a:rPr>
              <a:t>.</a:t>
            </a:r>
            <a:r>
              <a:rPr lang="en-US" dirty="0">
                <a:ea typeface="ＭＳ Ｐゴシック" pitchFamily="-107" charset="-128"/>
              </a:rPr>
              <a:t> </a:t>
            </a:r>
          </a:p>
          <a:p>
            <a:pPr marL="781050" indent="-609600">
              <a:buFontTx/>
              <a:buAutoNum type="arabicPeriod"/>
            </a:pPr>
            <a:r>
              <a:rPr lang="en-US" dirty="0">
                <a:ea typeface="ＭＳ Ｐゴシック" pitchFamily="-107" charset="-128"/>
                <a:cs typeface="Times New Roman" pitchFamily="-107" charset="0"/>
              </a:rPr>
              <a:t>Click the </a:t>
            </a:r>
            <a:r>
              <a:rPr lang="en-US" dirty="0">
                <a:latin typeface="Verdana" pitchFamily="-107" charset="0"/>
                <a:ea typeface="ＭＳ Ｐゴシック" pitchFamily="-107" charset="-128"/>
                <a:cs typeface="Times New Roman" pitchFamily="-107" charset="0"/>
              </a:rPr>
              <a:t>Apply</a:t>
            </a:r>
            <a:r>
              <a:rPr lang="en-US" dirty="0">
                <a:ea typeface="ＭＳ Ｐゴシック" pitchFamily="-107" charset="-128"/>
                <a:cs typeface="Times New Roman" pitchFamily="-107" charset="0"/>
              </a:rPr>
              <a:t> button to accept the default parameters.</a:t>
            </a:r>
          </a:p>
          <a:p>
            <a:pPr marL="781050" indent="-609600">
              <a:buFontTx/>
              <a:buAutoNum type="arabicPeriod"/>
            </a:pPr>
            <a:r>
              <a:rPr lang="en-US" dirty="0">
                <a:ea typeface="ＭＳ Ｐゴシック" pitchFamily="-107" charset="-128"/>
                <a:cs typeface="Times New Roman" pitchFamily="-107" charset="0"/>
              </a:rPr>
              <a:t>Increase the </a:t>
            </a:r>
            <a:r>
              <a:rPr lang="en-US" dirty="0">
                <a:latin typeface="Verdana" pitchFamily="-107" charset="0"/>
                <a:ea typeface="ＭＳ Ｐゴシック" pitchFamily="-107" charset="-128"/>
                <a:cs typeface="Times New Roman" pitchFamily="-107" charset="0"/>
              </a:rPr>
              <a:t>Resolution</a:t>
            </a:r>
            <a:r>
              <a:rPr lang="en-US" dirty="0">
                <a:ea typeface="ＭＳ Ｐゴシック" pitchFamily="-107" charset="-128"/>
                <a:cs typeface="Times New Roman" pitchFamily="-107" charset="0"/>
              </a:rPr>
              <a:t> parameter</a:t>
            </a:r>
            <a:r>
              <a:rPr lang="en-US" dirty="0">
                <a:ea typeface="ＭＳ Ｐゴシック" pitchFamily="-107" charset="-128"/>
              </a:rPr>
              <a:t>.</a:t>
            </a: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 </a:t>
            </a:r>
            <a:r>
              <a:rPr lang="en-US" dirty="0">
                <a:ea typeface="ＭＳ Ｐゴシック" pitchFamily="-107" charset="-128"/>
                <a:cs typeface="Times New Roman" pitchFamily="-107" charset="0"/>
              </a:rPr>
              <a:t>Click the             button again.</a:t>
            </a:r>
          </a:p>
          <a:p>
            <a:pPr marL="781050" indent="-609600">
              <a:buFontTx/>
              <a:buAutoNum type="arabicPeriod"/>
            </a:pPr>
            <a:r>
              <a:rPr lang="en-US" dirty="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xmlns:p14="http://schemas.microsoft.com/office/powerpoint/2010/mai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a:t>Supported Data Types</a:t>
            </a:r>
          </a:p>
        </p:txBody>
      </p:sp>
      <p:sp>
        <p:nvSpPr>
          <p:cNvPr id="3" name="Content Placeholder 2"/>
          <p:cNvSpPr>
            <a:spLocks noGrp="1"/>
          </p:cNvSpPr>
          <p:nvPr>
            <p:ph sz="half" idx="1"/>
          </p:nvPr>
        </p:nvSpPr>
        <p:spPr>
          <a:xfrm>
            <a:off x="0" y="1524000"/>
            <a:ext cx="2286000" cy="4572000"/>
          </a:xfrm>
        </p:spPr>
        <p:txBody>
          <a:bodyPr/>
          <a:lstStyle/>
          <a:p>
            <a:r>
              <a:rPr lang="en-US" sz="1000" dirty="0"/>
              <a:t>ParaView Data (.</a:t>
            </a:r>
            <a:r>
              <a:rPr lang="en-US" sz="1000" dirty="0" err="1"/>
              <a:t>pvd</a:t>
            </a:r>
            <a:r>
              <a:rPr lang="en-US" sz="1000" dirty="0"/>
              <a:t>)</a:t>
            </a:r>
          </a:p>
          <a:p>
            <a:r>
              <a:rPr lang="en-US" sz="1000" dirty="0"/>
              <a:t>VTK (.</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a:t>VTK Legacy (.</a:t>
            </a:r>
            <a:r>
              <a:rPr lang="en-US" sz="1000" dirty="0" err="1"/>
              <a:t>vtk</a:t>
            </a:r>
            <a:r>
              <a:rPr lang="en-US" sz="1000" dirty="0"/>
              <a:t>)</a:t>
            </a:r>
          </a:p>
          <a:p>
            <a:r>
              <a:rPr lang="en-US" sz="1000" dirty="0"/>
              <a:t>VTK Multi Block (.</a:t>
            </a:r>
            <a:r>
              <a:rPr lang="en-US" sz="1000" dirty="0" err="1"/>
              <a:t>vtm</a:t>
            </a:r>
            <a:r>
              <a:rPr lang="en-US" sz="1000" dirty="0"/>
              <a:t>,.</a:t>
            </a:r>
            <a:r>
              <a:rPr lang="en-US" sz="1000" dirty="0" err="1"/>
              <a:t>vtmb</a:t>
            </a:r>
            <a:r>
              <a:rPr lang="en-US" sz="1000" dirty="0"/>
              <a:t>,.</a:t>
            </a:r>
            <a:r>
              <a:rPr lang="en-US" sz="1000" dirty="0" err="1"/>
              <a:t>vtmg</a:t>
            </a:r>
            <a:r>
              <a:rPr lang="en-US" sz="1000" dirty="0"/>
              <a:t>,.</a:t>
            </a:r>
            <a:r>
              <a:rPr lang="en-US" sz="1000" dirty="0" err="1"/>
              <a:t>vthd</a:t>
            </a:r>
            <a:r>
              <a:rPr lang="en-US" sz="1000" dirty="0"/>
              <a:t>,.</a:t>
            </a:r>
            <a:r>
              <a:rPr lang="en-US" sz="1000" dirty="0" err="1"/>
              <a:t>vthb</a:t>
            </a:r>
            <a:r>
              <a:rPr lang="en-US" sz="1000" dirty="0"/>
              <a:t>)</a:t>
            </a:r>
          </a:p>
          <a:p>
            <a:r>
              <a:rPr lang="en-US" sz="1000" dirty="0"/>
              <a:t>Partitioned 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a:t>ADAPT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ANALYZE (.</a:t>
            </a:r>
            <a:r>
              <a:rPr lang="en-US" sz="1000" dirty="0" err="1"/>
              <a:t>img</a:t>
            </a:r>
            <a:r>
              <a:rPr lang="en-US" sz="1000" dirty="0"/>
              <a:t>, .</a:t>
            </a:r>
            <a:r>
              <a:rPr lang="en-US" sz="1000" dirty="0" err="1"/>
              <a:t>hdr</a:t>
            </a:r>
            <a:r>
              <a:rPr lang="en-US" sz="1000" dirty="0"/>
              <a:t>)</a:t>
            </a:r>
          </a:p>
          <a:p>
            <a:r>
              <a:rPr lang="en-US" sz="1000" dirty="0"/>
              <a:t>ANSYS (.</a:t>
            </a:r>
            <a:r>
              <a:rPr lang="en-US" sz="1000" dirty="0" err="1"/>
              <a:t>inp</a:t>
            </a:r>
            <a:r>
              <a:rPr lang="en-US" sz="1000" dirty="0"/>
              <a:t>)</a:t>
            </a:r>
          </a:p>
          <a:p>
            <a:r>
              <a:rPr lang="en-US" sz="1000" dirty="0"/>
              <a:t>AVS UCD (.</a:t>
            </a:r>
            <a:r>
              <a:rPr lang="en-US" sz="1000" dirty="0" err="1"/>
              <a:t>inp</a:t>
            </a:r>
            <a:r>
              <a:rPr lang="en-US" sz="1000" dirty="0"/>
              <a:t>)</a:t>
            </a:r>
          </a:p>
          <a:p>
            <a:r>
              <a:rPr lang="en-US" sz="1000" dirty="0"/>
              <a:t>BOV (.</a:t>
            </a:r>
            <a:r>
              <a:rPr lang="en-US" sz="1000" dirty="0" err="1"/>
              <a:t>bov</a:t>
            </a:r>
            <a:r>
              <a:rPr lang="en-US" sz="1000" dirty="0"/>
              <a:t>)</a:t>
            </a:r>
          </a:p>
          <a:p>
            <a:r>
              <a:rPr lang="en-US" sz="1000" dirty="0"/>
              <a:t>BYU (.g)</a:t>
            </a:r>
          </a:p>
          <a:p>
            <a:r>
              <a:rPr lang="en-US" sz="1000" dirty="0"/>
              <a:t>CAM </a:t>
            </a:r>
            <a:r>
              <a:rPr lang="en-US" sz="1000" dirty="0" err="1"/>
              <a:t>NetCDF</a:t>
            </a:r>
            <a:r>
              <a:rPr lang="en-US" sz="1000" dirty="0"/>
              <a:t> (.</a:t>
            </a:r>
            <a:r>
              <a:rPr lang="en-US" sz="1000" dirty="0" err="1"/>
              <a:t>nc</a:t>
            </a:r>
            <a:r>
              <a:rPr lang="en-US" sz="1000" dirty="0"/>
              <a:t>, .</a:t>
            </a:r>
            <a:r>
              <a:rPr lang="en-US" sz="1000" dirty="0" err="1"/>
              <a:t>ncdf</a:t>
            </a:r>
            <a:r>
              <a:rPr lang="en-US" sz="1000" dirty="0"/>
              <a:t>)</a:t>
            </a:r>
          </a:p>
          <a:p>
            <a:r>
              <a:rPr lang="en-US" sz="1000" dirty="0"/>
              <a:t>CCSM 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CCSM 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a:t>CEAucd</a:t>
            </a:r>
            <a:r>
              <a:rPr lang="en-US" sz="1000" dirty="0"/>
              <a:t> (.</a:t>
            </a:r>
            <a:r>
              <a:rPr lang="en-US" sz="1000" dirty="0" err="1"/>
              <a:t>ucd</a:t>
            </a:r>
            <a:r>
              <a:rPr lang="en-US" sz="1000" dirty="0"/>
              <a:t>, .</a:t>
            </a:r>
            <a:r>
              <a:rPr lang="en-US" sz="1000" dirty="0" err="1"/>
              <a:t>inp</a:t>
            </a:r>
            <a:r>
              <a:rPr lang="en-US" sz="1000" dirty="0"/>
              <a:t>)</a:t>
            </a:r>
          </a:p>
          <a:p>
            <a:r>
              <a:rPr lang="en-US" sz="1000" dirty="0"/>
              <a:t>CGNS (.</a:t>
            </a:r>
            <a:r>
              <a:rPr lang="en-US" sz="1000" dirty="0" err="1"/>
              <a:t>cgns</a:t>
            </a:r>
            <a:r>
              <a:rPr lang="en-US" sz="1000" dirty="0"/>
              <a:t>)</a:t>
            </a:r>
          </a:p>
          <a:p>
            <a:r>
              <a:rPr lang="en-US" sz="1000" dirty="0"/>
              <a:t>CMAT (.</a:t>
            </a:r>
            <a:r>
              <a:rPr lang="en-US" sz="1000" dirty="0" err="1"/>
              <a:t>cmat</a:t>
            </a:r>
            <a:r>
              <a:rPr lang="en-US" sz="1000" dirty="0"/>
              <a:t>)</a:t>
            </a:r>
          </a:p>
          <a:p>
            <a:r>
              <a:rPr lang="en-US" sz="1000" dirty="0"/>
              <a:t>CML (.cml)</a:t>
            </a:r>
          </a:p>
          <a:p>
            <a:r>
              <a:rPr lang="en-US" sz="1000" dirty="0"/>
              <a:t>CTRL (.ctrl)</a:t>
            </a:r>
          </a:p>
          <a:p>
            <a:r>
              <a:rPr lang="en-US" sz="1000" dirty="0" err="1"/>
              <a:t>Chombo</a:t>
            </a:r>
            <a:r>
              <a:rPr lang="en-US" sz="1000" dirty="0"/>
              <a:t> (.hdf5, .h5)</a:t>
            </a:r>
          </a:p>
          <a:p>
            <a:r>
              <a:rPr lang="en-US" sz="1000" dirty="0"/>
              <a:t>Claw (.claw)</a:t>
            </a:r>
          </a:p>
          <a:p>
            <a:r>
              <a:rPr lang="en-US" sz="1000" dirty="0"/>
              <a:t>Comma Separated Values (.</a:t>
            </a:r>
            <a:r>
              <a:rPr lang="en-US" sz="1000" dirty="0" err="1"/>
              <a:t>csv</a:t>
            </a:r>
            <a:r>
              <a:rPr lang="en-US" sz="1000" dirty="0"/>
              <a:t>)</a:t>
            </a:r>
          </a:p>
          <a:p>
            <a:r>
              <a:rPr lang="en-US" sz="1000" dirty="0"/>
              <a:t>Cosmology Files (.</a:t>
            </a:r>
            <a:r>
              <a:rPr lang="en-US" sz="1000" dirty="0" err="1"/>
              <a:t>cosmo</a:t>
            </a:r>
            <a:r>
              <a:rPr lang="en-US" sz="1000" dirty="0"/>
              <a:t>, .gadget2)</a:t>
            </a:r>
          </a:p>
          <a:p>
            <a:r>
              <a:rPr lang="en-US" sz="1000" dirty="0"/>
              <a:t>Curve2D (.curve, .ultra, .</a:t>
            </a:r>
            <a:r>
              <a:rPr lang="en-US" sz="1000" dirty="0" err="1"/>
              <a:t>ult</a:t>
            </a:r>
            <a:r>
              <a:rPr lang="en-US" sz="1000" dirty="0"/>
              <a:t>, .u)</a:t>
            </a:r>
          </a:p>
        </p:txBody>
      </p:sp>
      <p:sp>
        <p:nvSpPr>
          <p:cNvPr id="4" name="Content Placeholder 3"/>
          <p:cNvSpPr>
            <a:spLocks noGrp="1"/>
          </p:cNvSpPr>
          <p:nvPr>
            <p:ph sz="half" idx="2"/>
          </p:nvPr>
        </p:nvSpPr>
        <p:spPr>
          <a:xfrm>
            <a:off x="2286000" y="1524000"/>
            <a:ext cx="2286000" cy="4572000"/>
          </a:xfrm>
        </p:spPr>
        <p:txBody>
          <a:bodyPr/>
          <a:lstStyle/>
          <a:p>
            <a:r>
              <a:rPr lang="en-US" sz="1000" dirty="0"/>
              <a:t>DDCMD (.</a:t>
            </a:r>
            <a:r>
              <a:rPr lang="en-US" sz="1000" dirty="0" err="1"/>
              <a:t>ddcmd</a:t>
            </a:r>
            <a:r>
              <a:rPr lang="en-US" sz="1000" dirty="0"/>
              <a:t>)</a:t>
            </a:r>
          </a:p>
          <a:p>
            <a:r>
              <a:rPr lang="en-US" sz="1000" dirty="0"/>
              <a:t>Digital Elevation Map (.</a:t>
            </a:r>
            <a:r>
              <a:rPr lang="en-US" sz="1000" dirty="0" err="1"/>
              <a:t>dem</a:t>
            </a:r>
            <a:r>
              <a:rPr lang="en-US" sz="1000" dirty="0"/>
              <a:t>)</a:t>
            </a:r>
          </a:p>
          <a:p>
            <a:r>
              <a:rPr lang="en-US" sz="1000" dirty="0"/>
              <a:t>Dyna3D(.</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a:t>FVCOM (MTMD,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a:t>JPEG 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a:t>MPAS </a:t>
            </a:r>
            <a:r>
              <a:rPr lang="en-US" sz="1000" dirty="0" err="1"/>
              <a:t>NetCDF</a:t>
            </a:r>
            <a:r>
              <a:rPr lang="en-US" sz="1000" dirty="0"/>
              <a:t> (.</a:t>
            </a:r>
            <a:r>
              <a:rPr lang="en-US" sz="1000" dirty="0" err="1"/>
              <a:t>nc</a:t>
            </a:r>
            <a:r>
              <a:rPr lang="en-US" sz="1000" dirty="0"/>
              <a:t>, .</a:t>
            </a:r>
            <a:r>
              <a:rPr lang="en-US" sz="1000" dirty="0" err="1"/>
              <a:t>ncdf</a:t>
            </a:r>
            <a:r>
              <a:rPr lang="en-US" sz="1000" dirty="0"/>
              <a:t>)</a:t>
            </a:r>
          </a:p>
          <a:p>
            <a:r>
              <a:rPr lang="en-US" sz="1000" dirty="0"/>
              <a:t>Meta Image (.</a:t>
            </a:r>
            <a:r>
              <a:rPr lang="en-US" sz="1000" dirty="0" err="1"/>
              <a:t>mhd</a:t>
            </a:r>
            <a:r>
              <a:rPr lang="en-US" sz="1000" dirty="0"/>
              <a:t>, .</a:t>
            </a:r>
            <a:r>
              <a:rPr lang="en-US" sz="1000" dirty="0" err="1"/>
              <a:t>mha</a:t>
            </a:r>
            <a:r>
              <a:rPr lang="en-US" sz="1000" dirty="0"/>
              <a:t>)</a:t>
            </a:r>
          </a:p>
          <a:p>
            <a:r>
              <a:rPr lang="en-US" sz="1000" dirty="0"/>
              <a:t>Miranda (.</a:t>
            </a:r>
            <a:r>
              <a:rPr lang="en-US" sz="1000" dirty="0" err="1"/>
              <a:t>mir</a:t>
            </a:r>
            <a:r>
              <a:rPr lang="en-US" sz="1000" dirty="0"/>
              <a:t>, .raw)</a:t>
            </a:r>
          </a:p>
          <a:p>
            <a:r>
              <a:rPr lang="en-US" sz="1000" dirty="0"/>
              <a:t>Multilevel 3d Plasma (.m3d, .h5)</a:t>
            </a:r>
          </a:p>
          <a:p>
            <a:r>
              <a:rPr lang="en-US" sz="1000" dirty="0"/>
              <a:t>NASTRAN (.</a:t>
            </a:r>
            <a:r>
              <a:rPr lang="en-US" sz="1000" dirty="0" err="1"/>
              <a:t>nas</a:t>
            </a:r>
            <a:r>
              <a:rPr lang="en-US" sz="1000" dirty="0"/>
              <a:t>, .f06)</a:t>
            </a:r>
          </a:p>
          <a:p>
            <a:r>
              <a:rPr lang="en-US" sz="1000" dirty="0"/>
              <a:t>Nek5000 Files </a:t>
            </a:r>
          </a:p>
          <a:p>
            <a:r>
              <a:rPr lang="en-US" sz="1000" dirty="0" err="1"/>
              <a:t>Nrrd</a:t>
            </a:r>
            <a:r>
              <a:rPr lang="en-US" sz="1000" dirty="0"/>
              <a:t> Raw Image (.</a:t>
            </a:r>
            <a:r>
              <a:rPr lang="en-US" sz="1000" dirty="0" err="1"/>
              <a:t>nrrd</a:t>
            </a:r>
            <a:r>
              <a:rPr lang="en-US" sz="1000" dirty="0"/>
              <a:t>, .</a:t>
            </a:r>
            <a:r>
              <a:rPr lang="en-US" sz="1000" dirty="0" err="1"/>
              <a:t>nhdr</a:t>
            </a:r>
            <a:r>
              <a:rPr lang="en-US" sz="1000" dirty="0"/>
              <a:t>)</a:t>
            </a:r>
          </a:p>
          <a:p>
            <a:r>
              <a:rPr lang="en-US" sz="1000" dirty="0" err="1"/>
              <a:t>OpenFOAM</a:t>
            </a:r>
            <a:r>
              <a:rPr lang="en-US" sz="1000" dirty="0"/>
              <a:t> Files (.foam)</a:t>
            </a:r>
          </a:p>
          <a:p>
            <a:r>
              <a:rPr lang="en-US" sz="1000" dirty="0"/>
              <a:t>PATRAN (.</a:t>
            </a:r>
            <a:r>
              <a:rPr lang="en-US" sz="1000" dirty="0" err="1"/>
              <a:t>neu</a:t>
            </a:r>
            <a:r>
              <a:rPr lang="en-US" sz="1000" dirty="0"/>
              <a:t>)</a:t>
            </a:r>
          </a:p>
          <a:p>
            <a:r>
              <a:rPr lang="en-US" sz="1000" dirty="0"/>
              <a:t>PFLOTRAN (.h5)</a:t>
            </a:r>
          </a:p>
          <a:p>
            <a:r>
              <a:rPr lang="en-US" sz="1000" dirty="0"/>
              <a:t>PLOT2D (.p2d)</a:t>
            </a:r>
          </a:p>
          <a:p>
            <a:r>
              <a:rPr lang="en-US" sz="1000" dirty="0"/>
              <a:t>PLOT3D (.xyz, .q, .x, .vp3d)</a:t>
            </a:r>
          </a:p>
          <a:p>
            <a:r>
              <a:rPr lang="en-US" sz="1000" dirty="0"/>
              <a:t>PLY Polygonal File Format</a:t>
            </a:r>
          </a:p>
          <a:p>
            <a:r>
              <a:rPr lang="en-US" sz="1000" dirty="0"/>
              <a:t>PNG Image Files</a:t>
            </a:r>
          </a:p>
          <a:p>
            <a:r>
              <a:rPr lang="en-US" sz="1000" dirty="0"/>
              <a:t>POP Ocean Files</a:t>
            </a:r>
          </a:p>
          <a:p>
            <a:r>
              <a:rPr lang="en-US" sz="1000" dirty="0" err="1"/>
              <a:t>ParaDIS</a:t>
            </a:r>
            <a:r>
              <a:rPr lang="en-US" sz="1000" dirty="0"/>
              <a:t> Files</a:t>
            </a:r>
          </a:p>
          <a:p>
            <a:r>
              <a:rPr lang="en-US" sz="1000" dirty="0" err="1"/>
              <a:t>Phasta</a:t>
            </a:r>
            <a:r>
              <a:rPr lang="en-US" sz="1000" dirty="0"/>
              <a:t> Files (.</a:t>
            </a:r>
            <a:r>
              <a:rPr lang="en-US" sz="1000" dirty="0" err="1"/>
              <a:t>pht</a:t>
            </a:r>
            <a:r>
              <a:rPr lang="en-US" sz="1000" dirty="0"/>
              <a:t>)</a:t>
            </a:r>
          </a:p>
          <a:p>
            <a:r>
              <a:rPr lang="en-US" sz="1000" dirty="0"/>
              <a:t>Pixie Files (.h5)</a:t>
            </a:r>
          </a:p>
          <a:p>
            <a:r>
              <a:rPr lang="en-US" sz="1000" dirty="0" err="1"/>
              <a:t>ProSTAR</a:t>
            </a:r>
            <a:r>
              <a:rPr lang="en-US" sz="1000" dirty="0"/>
              <a:t> (.</a:t>
            </a:r>
            <a:r>
              <a:rPr lang="en-US" sz="1000" dirty="0" err="1"/>
              <a:t>cel</a:t>
            </a:r>
            <a:r>
              <a:rPr lang="en-US" sz="1000" dirty="0"/>
              <a:t>, .</a:t>
            </a:r>
            <a:r>
              <a:rPr lang="en-US" sz="1000" dirty="0" err="1"/>
              <a:t>vrt</a:t>
            </a:r>
            <a:r>
              <a:rPr lang="en-US" sz="1000" dirty="0"/>
              <a:t>)</a:t>
            </a:r>
          </a:p>
          <a:p>
            <a:r>
              <a:rPr lang="en-US" sz="1000" dirty="0"/>
              <a:t>Protein Data Bank (.</a:t>
            </a:r>
            <a:r>
              <a:rPr lang="en-US" sz="1000" dirty="0" err="1"/>
              <a:t>pdb</a:t>
            </a:r>
            <a:r>
              <a:rPr lang="en-US" sz="1000" dirty="0"/>
              <a:t>, .</a:t>
            </a:r>
            <a:r>
              <a:rPr lang="en-US" sz="1000" dirty="0" err="1"/>
              <a:t>ent</a:t>
            </a:r>
            <a:r>
              <a:rPr lang="en-US" sz="1000" dirty="0"/>
              <a:t>, .</a:t>
            </a:r>
            <a:r>
              <a:rPr lang="en-US" sz="1000" dirty="0" err="1"/>
              <a:t>pdb</a:t>
            </a:r>
            <a:r>
              <a:rPr lang="en-US" sz="1000" dirty="0"/>
              <a:t>)</a:t>
            </a:r>
          </a:p>
          <a:p>
            <a:r>
              <a:rPr lang="en-US" sz="1000" dirty="0"/>
              <a:t>Raw Image Files</a:t>
            </a:r>
          </a:p>
          <a:p>
            <a:r>
              <a:rPr lang="en-US" sz="1000" dirty="0"/>
              <a:t>Raw NRRD image files (.</a:t>
            </a:r>
            <a:r>
              <a:rPr lang="en-US" sz="1000" dirty="0" err="1"/>
              <a:t>nrrd</a:t>
            </a:r>
            <a:r>
              <a:rPr lang="en-US" sz="1000" dirty="0"/>
              <a:t>)</a:t>
            </a:r>
          </a:p>
          <a:p>
            <a:r>
              <a:rPr lang="en-US" sz="1000" dirty="0"/>
              <a:t>SAMRAI (.</a:t>
            </a:r>
            <a:r>
              <a:rPr lang="en-US" sz="1000" dirty="0" err="1"/>
              <a:t>samrai</a:t>
            </a:r>
            <a:r>
              <a:rPr lang="en-US" sz="1000" dirty="0"/>
              <a:t>) </a:t>
            </a:r>
          </a:p>
          <a:p>
            <a:r>
              <a:rPr lang="en-US" sz="1000" dirty="0"/>
              <a:t>SAR (.SAR, .</a:t>
            </a:r>
            <a:r>
              <a:rPr lang="en-US" sz="1000" dirty="0" err="1"/>
              <a:t>sar</a:t>
            </a:r>
            <a:r>
              <a:rPr lang="en-US" sz="1000" dirty="0"/>
              <a:t>) </a:t>
            </a:r>
          </a:p>
          <a:p>
            <a:r>
              <a:rPr lang="en-US" sz="1000" dirty="0"/>
              <a:t>SAS (.</a:t>
            </a:r>
            <a:r>
              <a:rPr lang="en-US" sz="1000" dirty="0" err="1"/>
              <a:t>sasgeom</a:t>
            </a:r>
            <a:r>
              <a:rPr lang="en-US" sz="1000" dirty="0"/>
              <a:t>, .</a:t>
            </a:r>
            <a:r>
              <a:rPr lang="en-US" sz="1000" dirty="0" err="1"/>
              <a:t>sas</a:t>
            </a:r>
            <a:r>
              <a:rPr lang="en-US" sz="1000" dirty="0"/>
              <a:t>, .</a:t>
            </a:r>
            <a:r>
              <a:rPr lang="en-US" sz="1000" dirty="0" err="1"/>
              <a:t>sasdata</a:t>
            </a:r>
            <a:r>
              <a:rPr lang="en-US" sz="1000" dirty="0"/>
              <a:t>) </a:t>
            </a:r>
          </a:p>
          <a:p>
            <a:r>
              <a:rPr lang="en-US" sz="1000" dirty="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a:t>SLAC </a:t>
            </a:r>
            <a:r>
              <a:rPr lang="en-US" sz="1000" dirty="0" err="1"/>
              <a:t>netCDF</a:t>
            </a:r>
            <a:r>
              <a:rPr lang="en-US" sz="1000" dirty="0"/>
              <a:t> mesh and mode data</a:t>
            </a:r>
          </a:p>
          <a:p>
            <a:r>
              <a:rPr lang="en-US" sz="1000" dirty="0"/>
              <a:t>SLAC </a:t>
            </a:r>
            <a:r>
              <a:rPr lang="en-US" sz="1000" dirty="0" err="1"/>
              <a:t>netCDF</a:t>
            </a:r>
            <a:r>
              <a:rPr lang="en-US" sz="1000" dirty="0"/>
              <a:t> particle data</a:t>
            </a:r>
          </a:p>
          <a:p>
            <a:r>
              <a:rPr lang="en-US" sz="1000" dirty="0"/>
              <a:t>Silo (.silo, .</a:t>
            </a:r>
            <a:r>
              <a:rPr lang="en-US" sz="1000" dirty="0" err="1"/>
              <a:t>pdb</a:t>
            </a:r>
            <a:r>
              <a:rPr lang="en-US" sz="1000" dirty="0"/>
              <a:t>)</a:t>
            </a:r>
          </a:p>
          <a:p>
            <a:r>
              <a:rPr lang="en-US" sz="1000" dirty="0" err="1"/>
              <a:t>Spheral</a:t>
            </a:r>
            <a:r>
              <a:rPr lang="en-US" sz="1000" dirty="0"/>
              <a:t> (.</a:t>
            </a:r>
            <a:r>
              <a:rPr lang="en-US" sz="1000" dirty="0" err="1"/>
              <a:t>spheral</a:t>
            </a:r>
            <a:r>
              <a:rPr lang="en-US" sz="1000" dirty="0"/>
              <a:t>, .</a:t>
            </a:r>
            <a:r>
              <a:rPr lang="en-US" sz="1000" dirty="0" err="1"/>
              <a:t>sv</a:t>
            </a:r>
            <a:r>
              <a:rPr lang="en-US" sz="1000" dirty="0"/>
              <a:t>)</a:t>
            </a:r>
          </a:p>
          <a:p>
            <a:r>
              <a:rPr lang="en-US" sz="1000" dirty="0" err="1"/>
              <a:t>SpyPlot</a:t>
            </a:r>
            <a:r>
              <a:rPr lang="en-US" sz="1000" dirty="0"/>
              <a:t> CTH</a:t>
            </a:r>
          </a:p>
          <a:p>
            <a:r>
              <a:rPr lang="en-US" sz="1000" dirty="0" err="1"/>
              <a:t>SpyPlot</a:t>
            </a:r>
            <a:r>
              <a:rPr lang="en-US" sz="1000" dirty="0"/>
              <a:t> (.case)</a:t>
            </a:r>
          </a:p>
          <a:p>
            <a:r>
              <a:rPr lang="en-US" sz="1000" dirty="0" err="1"/>
              <a:t>SpyPlot</a:t>
            </a:r>
            <a:r>
              <a:rPr lang="en-US" sz="1000" dirty="0"/>
              <a:t> History (.</a:t>
            </a:r>
            <a:r>
              <a:rPr lang="en-US" sz="1000" dirty="0" err="1"/>
              <a:t>hscth</a:t>
            </a:r>
            <a:r>
              <a:rPr lang="en-US" sz="1000" dirty="0"/>
              <a:t>)</a:t>
            </a:r>
          </a:p>
          <a:p>
            <a:r>
              <a:rPr lang="en-US" sz="1000" dirty="0"/>
              <a:t>Stereo Lithography (.</a:t>
            </a:r>
            <a:r>
              <a:rPr lang="en-US" sz="1000" dirty="0" err="1"/>
              <a:t>stl</a:t>
            </a:r>
            <a:r>
              <a:rPr lang="en-US" sz="1000" dirty="0"/>
              <a:t>)</a:t>
            </a:r>
          </a:p>
          <a:p>
            <a:r>
              <a:rPr lang="en-US" sz="1000" dirty="0"/>
              <a:t>TFT Files</a:t>
            </a:r>
          </a:p>
          <a:p>
            <a:r>
              <a:rPr lang="en-US" sz="1000" dirty="0"/>
              <a:t>TIFF Image Files</a:t>
            </a:r>
          </a:p>
          <a:p>
            <a:r>
              <a:rPr lang="en-US" sz="1000" dirty="0" err="1"/>
              <a:t>TSurf</a:t>
            </a:r>
            <a:r>
              <a:rPr lang="en-US" sz="1000" dirty="0"/>
              <a:t> Files</a:t>
            </a:r>
          </a:p>
          <a:p>
            <a:r>
              <a:rPr lang="en-US" sz="1000" dirty="0" err="1"/>
              <a:t>Tecplot</a:t>
            </a:r>
            <a:r>
              <a:rPr lang="en-US" sz="1000" dirty="0"/>
              <a:t> ASCII (.</a:t>
            </a:r>
            <a:r>
              <a:rPr lang="en-US" sz="1000" dirty="0" err="1"/>
              <a:t>tec</a:t>
            </a:r>
            <a:r>
              <a:rPr lang="en-US" sz="1000" dirty="0"/>
              <a:t>, .</a:t>
            </a:r>
            <a:r>
              <a:rPr lang="en-US" sz="1000" dirty="0" err="1"/>
              <a:t>tp</a:t>
            </a:r>
            <a:r>
              <a:rPr lang="en-US" sz="1000" dirty="0"/>
              <a:t>)</a:t>
            </a:r>
          </a:p>
          <a:p>
            <a:r>
              <a:rPr lang="en-US" sz="1000" dirty="0" err="1"/>
              <a:t>Tecplot</a:t>
            </a:r>
            <a:r>
              <a:rPr lang="en-US" sz="1000" dirty="0"/>
              <a:t> Binary (.</a:t>
            </a:r>
            <a:r>
              <a:rPr lang="en-US" sz="1000" dirty="0" err="1"/>
              <a:t>plt</a:t>
            </a:r>
            <a:r>
              <a:rPr lang="en-US" sz="1000" dirty="0"/>
              <a:t>)</a:t>
            </a:r>
          </a:p>
          <a:p>
            <a:r>
              <a:rPr lang="en-US" sz="1000" dirty="0"/>
              <a:t>Tetrad (.hdf5, .h5)</a:t>
            </a:r>
          </a:p>
          <a:p>
            <a:r>
              <a:rPr lang="en-US" sz="1000" dirty="0"/>
              <a:t>UNIC (.h5) </a:t>
            </a:r>
          </a:p>
          <a:p>
            <a:r>
              <a:rPr lang="en-US" sz="1000" dirty="0"/>
              <a:t>VASP CHGCA (.CHG)</a:t>
            </a:r>
          </a:p>
          <a:p>
            <a:r>
              <a:rPr lang="en-US" sz="1000" dirty="0"/>
              <a:t>VASP OUT (.OUT) </a:t>
            </a:r>
          </a:p>
          <a:p>
            <a:r>
              <a:rPr lang="en-US" sz="1000" dirty="0"/>
              <a:t>VASP POSTCAR (.POS) </a:t>
            </a:r>
          </a:p>
          <a:p>
            <a:r>
              <a:rPr lang="en-US" sz="1000" dirty="0"/>
              <a:t>VPIC (.</a:t>
            </a:r>
            <a:r>
              <a:rPr lang="en-US" sz="1000" dirty="0" err="1"/>
              <a:t>vpc</a:t>
            </a:r>
            <a:r>
              <a:rPr lang="en-US" sz="1000" dirty="0"/>
              <a:t>)</a:t>
            </a:r>
          </a:p>
          <a:p>
            <a:r>
              <a:rPr lang="en-US" sz="1000" dirty="0"/>
              <a:t>VRML (.</a:t>
            </a:r>
            <a:r>
              <a:rPr lang="en-US" sz="1000" dirty="0" err="1"/>
              <a:t>wrl</a:t>
            </a:r>
            <a:r>
              <a:rPr lang="en-US" sz="1000" dirty="0"/>
              <a:t>)</a:t>
            </a:r>
          </a:p>
          <a:p>
            <a:r>
              <a:rPr lang="en-US" sz="1000" dirty="0" err="1"/>
              <a:t>Velodyne</a:t>
            </a:r>
            <a:r>
              <a:rPr lang="en-US" sz="1000" dirty="0"/>
              <a:t> (.</a:t>
            </a:r>
            <a:r>
              <a:rPr lang="en-US" sz="1000" dirty="0" err="1"/>
              <a:t>vld</a:t>
            </a:r>
            <a:r>
              <a:rPr lang="en-US" sz="1000" dirty="0"/>
              <a:t>, .</a:t>
            </a:r>
            <a:r>
              <a:rPr lang="en-US" sz="1000" dirty="0" err="1"/>
              <a:t>rst</a:t>
            </a:r>
            <a:r>
              <a:rPr lang="en-US" sz="1000" dirty="0"/>
              <a:t>)</a:t>
            </a:r>
          </a:p>
          <a:p>
            <a:r>
              <a:rPr lang="en-US" sz="1000" dirty="0" err="1"/>
              <a:t>VizSchema</a:t>
            </a:r>
            <a:r>
              <a:rPr lang="en-US" sz="1000" dirty="0"/>
              <a:t> (.h5, .vsh5)</a:t>
            </a:r>
          </a:p>
          <a:p>
            <a:r>
              <a:rPr lang="en-US" sz="1000" dirty="0" err="1"/>
              <a:t>Wavefront</a:t>
            </a:r>
            <a:r>
              <a:rPr lang="en-US" sz="1000" dirty="0"/>
              <a:t> Polygonal Data (.</a:t>
            </a:r>
            <a:r>
              <a:rPr lang="en-US" sz="1000" dirty="0" err="1"/>
              <a:t>obj</a:t>
            </a:r>
            <a:r>
              <a:rPr lang="en-US" sz="1000" dirty="0"/>
              <a:t>)</a:t>
            </a:r>
          </a:p>
          <a:p>
            <a:r>
              <a:rPr lang="en-US" sz="1000" dirty="0" err="1"/>
              <a:t>WindBlade</a:t>
            </a:r>
            <a:r>
              <a:rPr lang="en-US" sz="1000" dirty="0"/>
              <a:t> (.wind)</a:t>
            </a:r>
          </a:p>
          <a:p>
            <a:r>
              <a:rPr lang="en-US" sz="1000" dirty="0"/>
              <a:t>XDMF and hdf5 (.</a:t>
            </a:r>
            <a:r>
              <a:rPr lang="en-US" sz="1000" dirty="0" err="1"/>
              <a:t>xmf</a:t>
            </a:r>
            <a:r>
              <a:rPr lang="en-US" sz="1000" dirty="0"/>
              <a:t>, .</a:t>
            </a:r>
            <a:r>
              <a:rPr lang="en-US" sz="1000" dirty="0" err="1"/>
              <a:t>xdmf</a:t>
            </a:r>
            <a:r>
              <a:rPr lang="en-US" sz="1000" dirty="0"/>
              <a:t>)</a:t>
            </a:r>
          </a:p>
          <a:p>
            <a:r>
              <a:rPr lang="en-US" sz="1000" dirty="0" err="1"/>
              <a:t>XMol</a:t>
            </a:r>
            <a:r>
              <a:rPr lang="en-US" sz="1000" dirty="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xmlns:p14="http://schemas.microsoft.com/office/powerpoint/2010/mai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If You Need Help</a:t>
            </a:r>
          </a:p>
        </p:txBody>
      </p:sp>
      <p:pic>
        <p:nvPicPr>
          <p:cNvPr id="3" name="Picture 2" descr="CupBlue_NoBackgroun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a:latin typeface="+mn-lt"/>
              </a:rPr>
              <a:t>I am fine.</a:t>
            </a: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a:latin typeface="+mn-lt"/>
              </a:rPr>
              <a:t>Please help.</a:t>
            </a:r>
          </a:p>
        </p:txBody>
      </p:sp>
    </p:spTree>
    <p:extLst>
      <p:ext uri="{BB962C8B-B14F-4D97-AF65-F5344CB8AC3E}">
        <p14:creationId xmlns:p14="http://schemas.microsoft.com/office/powerpoint/2010/main" val="1777895920"/>
      </p:ext>
    </p:extLst>
  </p:cSld>
  <p:clrMapOvr>
    <a:masterClrMapping/>
  </p:clrMapOvr>
  <p:transition xmlns:p14="http://schemas.microsoft.com/office/powerpoint/2010/mai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Data Import:</a:t>
            </a:r>
            <a:br>
              <a:rPr lang="en-US"/>
            </a:br>
            <a:r>
              <a:rPr lang="en-US"/>
              <a:t>Prototype with Python</a:t>
            </a:r>
            <a:endParaRPr lang="en-US" dirty="0"/>
          </a:p>
        </p:txBody>
      </p:sp>
      <p:sp>
        <p:nvSpPr>
          <p:cNvPr id="3" name="Content Placeholder 2"/>
          <p:cNvSpPr>
            <a:spLocks noGrp="1"/>
          </p:cNvSpPr>
          <p:nvPr>
            <p:ph sz="half" idx="1"/>
          </p:nvPr>
        </p:nvSpPr>
        <p:spPr/>
        <p:txBody>
          <a:bodyPr/>
          <a:lstStyle/>
          <a:p>
            <a:r>
              <a:rPr lang="en-US"/>
              <a:t>A “programmable source” lets you program data readers right in the GUI.</a:t>
            </a:r>
          </a:p>
          <a:p>
            <a:r>
              <a:rPr lang="en-US"/>
              <a:t>Uses wrappings for the basic VTK classes.</a:t>
            </a:r>
          </a:p>
          <a:p>
            <a:r>
              <a:rPr lang="en-US"/>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xmlns:p14="http://schemas.microsoft.com/office/powerpoint/2010/main">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Custom Data Import:</a:t>
            </a:r>
            <a:br>
              <a:rPr lang="en-US" dirty="0"/>
            </a:br>
            <a:r>
              <a:rPr lang="en-US" dirty="0"/>
              <a:t>Plugin Containing a Reader</a:t>
            </a:r>
          </a:p>
        </p:txBody>
      </p:sp>
      <p:sp>
        <p:nvSpPr>
          <p:cNvPr id="6" name="Content Placeholder 5"/>
          <p:cNvSpPr>
            <a:spLocks noGrp="1"/>
          </p:cNvSpPr>
          <p:nvPr>
            <p:ph idx="1"/>
          </p:nvPr>
        </p:nvSpPr>
        <p:spPr/>
        <p:txBody>
          <a:bodyPr/>
          <a:lstStyle/>
          <a:p>
            <a:r>
              <a:rPr lang="en-US" dirty="0"/>
              <a:t>Plugins: shared object libraries that can be dynamically loaded into ParaView.</a:t>
            </a:r>
          </a:p>
          <a:p>
            <a:r>
              <a:rPr lang="en-US" dirty="0"/>
              <a:t>Any VTK reader object can be added.</a:t>
            </a:r>
          </a:p>
          <a:p>
            <a:r>
              <a:rPr lang="en-US" dirty="0"/>
              <a:t>For help, try </a:t>
            </a:r>
            <a:r>
              <a:rPr lang="en-US" dirty="0" err="1"/>
              <a:t>MIRARCO’s</a:t>
            </a:r>
            <a:r>
              <a:rPr lang="en-US" dirty="0"/>
              <a:t> Plugin Wizard.</a:t>
            </a:r>
          </a:p>
          <a:p>
            <a:pPr lvl="1"/>
            <a:r>
              <a:rPr lang="en-US" dirty="0"/>
              <a:t>http://</a:t>
            </a:r>
            <a:r>
              <a:rPr lang="en-US" dirty="0" err="1"/>
              <a:t>pluginwizard.mirarco.org</a:t>
            </a:r>
            <a:r>
              <a:rPr lang="en-US" dirty="0"/>
              <a:t>/</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xmlns:p14="http://schemas.microsoft.com/office/powerpoint/2010/mai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 </a:t>
            </a:r>
            <a:r>
              <a:rPr lang="en-US" dirty="0">
                <a:latin typeface="Verdana" pitchFamily="-107" charset="0"/>
                <a:ea typeface="ＭＳ Ｐゴシック" pitchFamily="-107" charset="-128"/>
                <a:cs typeface="Times New Roman" pitchFamily="-107" charset="0"/>
              </a:rPr>
              <a:t>Open</a:t>
            </a:r>
            <a:r>
              <a:rPr lang="en-US" dirty="0">
                <a:ea typeface="ＭＳ Ｐゴシック" pitchFamily="-107" charset="-128"/>
                <a:cs typeface="Times New Roman" pitchFamily="-107" charset="0"/>
              </a:rPr>
              <a:t> the file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from</a:t>
            </a:r>
            <a:r>
              <a:rPr lang="en-US" dirty="0">
                <a:ea typeface="ＭＳ Ｐゴシック" pitchFamily="-107" charset="-128"/>
              </a:rPr>
              <a:t> the </a:t>
            </a:r>
            <a:r>
              <a:rPr lang="en-US" dirty="0">
                <a:latin typeface="Verdana" panose="020B0604030504040204" pitchFamily="34" charset="0"/>
                <a:ea typeface="Verdana" panose="020B0604030504040204" pitchFamily="34" charset="0"/>
                <a:cs typeface="Verdana" panose="020B0604030504040204" pitchFamily="34" charset="0"/>
              </a:rPr>
              <a:t>Examples</a:t>
            </a:r>
            <a:r>
              <a:rPr lang="en-US" dirty="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xmlns:p14="http://schemas.microsoft.com/office/powerpoint/2010/mai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cs typeface="Times New Roman" pitchFamily="-107" charset="0"/>
              </a:rPr>
              <a:t> </a:t>
            </a:r>
            <a:r>
              <a:rPr lang="en-US" dirty="0">
                <a:latin typeface="Verdana" pitchFamily="-107" charset="0"/>
                <a:ea typeface="ＭＳ Ｐゴシック" pitchFamily="-107" charset="-128"/>
                <a:cs typeface="Times New Roman" pitchFamily="-107" charset="0"/>
              </a:rPr>
              <a:t>Open</a:t>
            </a:r>
            <a:r>
              <a:rPr lang="en-US" dirty="0">
                <a:ea typeface="ＭＳ Ｐゴシック" pitchFamily="-107" charset="-128"/>
                <a:cs typeface="Times New Roman" pitchFamily="-107" charset="0"/>
              </a:rPr>
              <a:t> the file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from</a:t>
            </a:r>
            <a:r>
              <a:rPr lang="en-US" dirty="0">
                <a:ea typeface="ＭＳ Ｐゴシック" pitchFamily="-107" charset="-128"/>
              </a:rPr>
              <a:t> the </a:t>
            </a:r>
            <a:r>
              <a:rPr lang="en-US" dirty="0">
                <a:latin typeface="Verdana" panose="020B0604030504040204" pitchFamily="34" charset="0"/>
                <a:ea typeface="Verdana" panose="020B0604030504040204" pitchFamily="34" charset="0"/>
                <a:cs typeface="Verdana" panose="020B0604030504040204" pitchFamily="34" charset="0"/>
              </a:rPr>
              <a:t>Examples</a:t>
            </a:r>
            <a:r>
              <a:rPr lang="en-US" dirty="0">
                <a:ea typeface="ＭＳ Ｐゴシック" pitchFamily="-107" charset="-128"/>
              </a:rPr>
              <a:t> directory.</a:t>
            </a:r>
          </a:p>
          <a:p>
            <a:pPr marL="781050" indent="-609600">
              <a:buFontTx/>
              <a:buAutoNum type="arabicPeriod"/>
            </a:pPr>
            <a:r>
              <a:rPr lang="en-US" dirty="0">
                <a:ea typeface="ＭＳ Ｐゴシック" pitchFamily="-107" charset="-128"/>
              </a:rPr>
              <a:t>Load all data variables.</a:t>
            </a: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a:p>
            <a:pPr marL="781050" indent="-609600">
              <a:buFontTx/>
              <a:buAutoNum type="arabicPeriod"/>
            </a:pPr>
            <a:r>
              <a:rPr lang="en-US" dirty="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xmlns:p14="http://schemas.microsoft.com/office/powerpoint/2010/mai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106"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xmlns:p14="http://schemas.microsoft.com/office/powerpoint/2010/main">
    <p:fad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2040618282"/>
      </p:ext>
    </p:extLst>
  </p:cSld>
  <p:clrMapOvr>
    <a:masterClrMapping/>
  </p:clrMapOvr>
  <p:transition xmlns:p14="http://schemas.microsoft.com/office/powerpoint/2010/mai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a:ea typeface="ＭＳ Ｐゴシック" pitchFamily="-107" charset="-128"/>
              </a:rPr>
              <a:t>Calculator</a:t>
            </a:r>
          </a:p>
          <a:p>
            <a:pPr>
              <a:lnSpc>
                <a:spcPct val="90000"/>
              </a:lnSpc>
              <a:spcBef>
                <a:spcPct val="100000"/>
              </a:spcBef>
              <a:buFontTx/>
              <a:buNone/>
            </a:pPr>
            <a:r>
              <a:rPr lang="en-US" dirty="0">
                <a:ea typeface="ＭＳ Ｐゴシック" pitchFamily="-107" charset="-128"/>
              </a:rPr>
              <a:t>Contour</a:t>
            </a:r>
          </a:p>
          <a:p>
            <a:pPr>
              <a:lnSpc>
                <a:spcPct val="90000"/>
              </a:lnSpc>
              <a:spcBef>
                <a:spcPct val="100000"/>
              </a:spcBef>
              <a:buFontTx/>
              <a:buNone/>
            </a:pPr>
            <a:r>
              <a:rPr lang="en-US" dirty="0">
                <a:ea typeface="ＭＳ Ｐゴシック" pitchFamily="-107" charset="-128"/>
              </a:rPr>
              <a:t>Clip</a:t>
            </a:r>
          </a:p>
          <a:p>
            <a:pPr>
              <a:lnSpc>
                <a:spcPct val="90000"/>
              </a:lnSpc>
              <a:spcBef>
                <a:spcPct val="100000"/>
              </a:spcBef>
              <a:buFontTx/>
              <a:buNone/>
            </a:pPr>
            <a:r>
              <a:rPr lang="en-US" dirty="0">
                <a:ea typeface="ＭＳ Ｐゴシック" pitchFamily="-107" charset="-128"/>
              </a:rPr>
              <a:t>Slice</a:t>
            </a:r>
          </a:p>
          <a:p>
            <a:pPr>
              <a:lnSpc>
                <a:spcPct val="90000"/>
              </a:lnSpc>
              <a:spcBef>
                <a:spcPct val="100000"/>
              </a:spcBef>
              <a:buFontTx/>
              <a:buNone/>
            </a:pPr>
            <a:r>
              <a:rPr lang="en-US" dirty="0">
                <a:ea typeface="ＭＳ Ｐゴシック" pitchFamily="-107" charset="-128"/>
              </a:rPr>
              <a:t>Threshold</a:t>
            </a:r>
          </a:p>
          <a:p>
            <a:pPr>
              <a:lnSpc>
                <a:spcPct val="90000"/>
              </a:lnSpc>
              <a:spcBef>
                <a:spcPct val="100000"/>
              </a:spcBef>
              <a:buFontTx/>
              <a:buNone/>
            </a:pPr>
            <a:r>
              <a:rPr lang="en-US" dirty="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a:ea typeface="ＭＳ Ｐゴシック" pitchFamily="-107" charset="-128"/>
              </a:rPr>
              <a:t>Glyph</a:t>
            </a:r>
          </a:p>
          <a:p>
            <a:pPr>
              <a:lnSpc>
                <a:spcPct val="90000"/>
              </a:lnSpc>
              <a:spcBef>
                <a:spcPct val="100000"/>
              </a:spcBef>
              <a:buFontTx/>
              <a:buNone/>
            </a:pPr>
            <a:r>
              <a:rPr lang="en-US" dirty="0">
                <a:ea typeface="ＭＳ Ｐゴシック" pitchFamily="-107" charset="-128"/>
              </a:rPr>
              <a:t>Stream Tracer</a:t>
            </a:r>
          </a:p>
          <a:p>
            <a:pPr>
              <a:lnSpc>
                <a:spcPct val="90000"/>
              </a:lnSpc>
              <a:spcBef>
                <a:spcPct val="100000"/>
              </a:spcBef>
              <a:buFontTx/>
              <a:buNone/>
            </a:pPr>
            <a:r>
              <a:rPr lang="en-US" dirty="0">
                <a:ea typeface="ＭＳ Ｐゴシック" pitchFamily="-107" charset="-128"/>
              </a:rPr>
              <a:t>Warp (vector)</a:t>
            </a:r>
          </a:p>
          <a:p>
            <a:pPr>
              <a:lnSpc>
                <a:spcPct val="90000"/>
              </a:lnSpc>
              <a:spcBef>
                <a:spcPct val="100000"/>
              </a:spcBef>
              <a:buFontTx/>
              <a:buNone/>
            </a:pPr>
            <a:r>
              <a:rPr lang="en-US" dirty="0">
                <a:ea typeface="ＭＳ Ｐゴシック" pitchFamily="-107" charset="-128"/>
              </a:rPr>
              <a:t>Group Datasets</a:t>
            </a:r>
          </a:p>
          <a:p>
            <a:pPr>
              <a:lnSpc>
                <a:spcPct val="90000"/>
              </a:lnSpc>
              <a:spcBef>
                <a:spcPct val="100000"/>
              </a:spcBef>
              <a:buFontTx/>
              <a:buNone/>
            </a:pPr>
            <a:r>
              <a:rPr lang="en-US" dirty="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xmlns:p14="http://schemas.microsoft.com/office/powerpoint/2010/mai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a:ea typeface="ＭＳ Ｐゴシック" pitchFamily="-107" charset="-128"/>
              </a:rPr>
              <a:t>Filters Menu</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15214" y="1524000"/>
            <a:ext cx="3913572" cy="5257800"/>
          </a:xfrm>
          <a:prstGeom prst="rect">
            <a:avLst/>
          </a:prstGeom>
        </p:spPr>
      </p:pic>
    </p:spTree>
    <p:extLst>
      <p:ext uri="{BB962C8B-B14F-4D97-AF65-F5344CB8AC3E}">
        <p14:creationId xmlns:p14="http://schemas.microsoft.com/office/powerpoint/2010/main" val="525494488"/>
      </p:ext>
    </p:extLst>
  </p:cSld>
  <p:clrMapOvr>
    <a:masterClrMapping/>
  </p:clrMapOvr>
  <p:transition xmlns:p14="http://schemas.microsoft.com/office/powerpoint/2010/mai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a:t>Used for searching for filters by name</a:t>
            </a:r>
          </a:p>
          <a:p>
            <a:r>
              <a:rPr lang="en-US" dirty="0"/>
              <a:t>Keyboard shortcut</a:t>
            </a:r>
          </a:p>
          <a:p>
            <a:pPr lvl="1"/>
            <a:r>
              <a:rPr lang="en-US" dirty="0"/>
              <a:t>Ctrl-space for Windows &amp; Linux</a:t>
            </a:r>
          </a:p>
          <a:p>
            <a:pPr lvl="1"/>
            <a:r>
              <a:rPr lang="en-US" dirty="0"/>
              <a:t>Alt-space for Mac</a:t>
            </a:r>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xmlns:p14="http://schemas.microsoft.com/office/powerpoint/2010/mai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a:ea typeface="ＭＳ Ｐゴシック" pitchFamily="-107" charset="-128"/>
              </a:rPr>
              <a:t>Make sure that disk_out_ref.ex2 is selected in the pipeline browser.</a:t>
            </a:r>
          </a:p>
          <a:p>
            <a:pPr marL="781050" indent="-609600">
              <a:buFontTx/>
              <a:buAutoNum type="arabicPeriod"/>
            </a:pPr>
            <a:r>
              <a:rPr lang="en-US">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xmlns:p14="http://schemas.microsoft.com/office/powerpoint/2010/mai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Submit a Review</a:t>
            </a:r>
          </a:p>
        </p:txBody>
      </p:sp>
      <p:sp>
        <p:nvSpPr>
          <p:cNvPr id="3" name="Content Placeholder 2"/>
          <p:cNvSpPr>
            <a:spLocks noGrp="1"/>
          </p:cNvSpPr>
          <p:nvPr>
            <p:ph idx="1"/>
          </p:nvPr>
        </p:nvSpPr>
        <p:spPr/>
        <p:txBody>
          <a:bodyPr/>
          <a:lstStyle/>
          <a:p>
            <a:r>
              <a:rPr lang="en-US" sz="5400" u="sng" dirty="0">
                <a:hlinkClick r:id="rId2"/>
              </a:rPr>
              <a:t>http://bit.ly/sc17-eval</a:t>
            </a:r>
            <a:endParaRPr lang="en-US" sz="5400" u="sng" dirty="0"/>
          </a:p>
          <a:p>
            <a:endParaRPr lang="en-US" u="sng" dirty="0"/>
          </a:p>
          <a:p>
            <a:endParaRPr lang="en-US" dirty="0"/>
          </a:p>
          <a:p>
            <a:endParaRPr lang="en-US" dirty="0"/>
          </a:p>
          <a:p>
            <a:endParaRPr lang="en-US" dirty="0"/>
          </a:p>
          <a:p>
            <a:endParaRPr lang="en-US" dirty="0"/>
          </a:p>
          <a:p>
            <a:r>
              <a:rPr lang="en-US" dirty="0"/>
              <a:t>Reviews are very important for the SC tutorial chairs and for us in improving our tutorial.</a:t>
            </a:r>
          </a:p>
        </p:txBody>
      </p:sp>
      <p:pic>
        <p:nvPicPr>
          <p:cNvPr id="5" name="Picture 4"/>
          <p:cNvPicPr>
            <a:picLocks noChangeAspect="1"/>
          </p:cNvPicPr>
          <p:nvPr/>
        </p:nvPicPr>
        <p:blipFill>
          <a:blip r:embed="rId3"/>
          <a:stretch>
            <a:fillRect/>
          </a:stretch>
        </p:blipFill>
        <p:spPr>
          <a:xfrm>
            <a:off x="3086775" y="2438400"/>
            <a:ext cx="2970451" cy="2970451"/>
          </a:xfrm>
          <a:prstGeom prst="rect">
            <a:avLst/>
          </a:prstGeom>
        </p:spPr>
      </p:pic>
    </p:spTree>
    <p:extLst>
      <p:ext uri="{BB962C8B-B14F-4D97-AF65-F5344CB8AC3E}">
        <p14:creationId xmlns:p14="http://schemas.microsoft.com/office/powerpoint/2010/main" val="303422769"/>
      </p:ext>
    </p:extLst>
  </p:cSld>
  <p:clrMapOvr>
    <a:masterClrMapping/>
  </p:clrMapOvr>
  <p:transition xmlns:p14="http://schemas.microsoft.com/office/powerpoint/2010/mai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xmlns:p14="http://schemas.microsoft.com/office/powerpoint/2010/mai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Make sure that disk_out_ref.ex2 is selected in the pipeline browser.</a:t>
            </a:r>
          </a:p>
          <a:p>
            <a:pPr marL="781050" indent="-609600">
              <a:buFontTx/>
              <a:buAutoNum type="arabicPeriod"/>
            </a:pPr>
            <a:r>
              <a:rPr lang="en-US" dirty="0">
                <a:ea typeface="ＭＳ Ｐゴシック" pitchFamily="-107" charset="-128"/>
              </a:rPr>
              <a:t>Select the contour filter.</a:t>
            </a:r>
          </a:p>
          <a:p>
            <a:pPr marL="781050" indent="-609600">
              <a:buFontTx/>
              <a:buAutoNum type="arabicPeriod"/>
            </a:pPr>
            <a:r>
              <a:rPr lang="en-US" dirty="0">
                <a:ea typeface="ＭＳ Ｐゴシック" pitchFamily="-107" charset="-128"/>
              </a:rPr>
              <a:t>Change parameters to create an </a:t>
            </a:r>
            <a:r>
              <a:rPr lang="en-US" dirty="0" err="1">
                <a:ea typeface="ＭＳ Ｐゴシック" pitchFamily="-107" charset="-128"/>
              </a:rPr>
              <a:t>isosurface</a:t>
            </a:r>
            <a:r>
              <a:rPr lang="en-US" dirty="0">
                <a:ea typeface="ＭＳ Ｐゴシック" pitchFamily="-107" charset="-128"/>
              </a:rPr>
              <a:t> at Temp = 400K.</a:t>
            </a:r>
          </a:p>
          <a:p>
            <a:pPr marL="781050" indent="-609600">
              <a:buFontTx/>
              <a:buAutoNum type="arabicPeriod"/>
            </a:pPr>
            <a:r>
              <a:rPr lang="en-US" dirty="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xmlns:p14="http://schemas.microsoft.com/office/powerpoint/2010/mai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a:ea typeface="ＭＳ Ｐゴシック" pitchFamily="-107" charset="-128"/>
                <a:cs typeface="Times New Roman" pitchFamily="-107" charset="0"/>
              </a:rPr>
              <a:t>Select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in the pipeline browser.</a:t>
            </a:r>
          </a:p>
          <a:p>
            <a:pPr marL="781050" indent="-609600" algn="just">
              <a:buFontTx/>
              <a:buAutoNum type="arabicPeriod"/>
            </a:pPr>
            <a:r>
              <a:rPr lang="en-US" dirty="0">
                <a:ea typeface="ＭＳ Ｐゴシック" pitchFamily="-107" charset="-128"/>
                <a:cs typeface="Times New Roman" pitchFamily="-107" charset="0"/>
              </a:rPr>
              <a:t>From the quick launch, select </a:t>
            </a:r>
            <a:r>
              <a:rPr lang="en-US" dirty="0">
                <a:latin typeface="Verdana" pitchFamily="-107" charset="0"/>
                <a:ea typeface="ＭＳ Ｐゴシック" pitchFamily="-107" charset="-128"/>
                <a:cs typeface="Times New Roman" pitchFamily="-107" charset="0"/>
              </a:rPr>
              <a:t>Extract Surface</a:t>
            </a:r>
            <a:r>
              <a:rPr lang="en-US" dirty="0">
                <a:ea typeface="ＭＳ Ｐゴシック" pitchFamily="-107" charset="-128"/>
                <a:cs typeface="Times New Roman" pitchFamily="-107" charset="0"/>
              </a:rPr>
              <a:t>.</a:t>
            </a:r>
          </a:p>
          <a:p>
            <a:pPr marL="781050" indent="-609600" algn="just">
              <a:buFontTx/>
              <a:buAutoNum type="arabicPeriod"/>
            </a:pPr>
            <a:r>
              <a:rPr lang="en-US" dirty="0">
                <a:ea typeface="ＭＳ Ｐゴシック" pitchFamily="-107" charset="-128"/>
                <a:cs typeface="Times New Roman" pitchFamily="-107" charset="0"/>
              </a:rPr>
              <a:t> </a:t>
            </a:r>
            <a:endParaRPr lang="en-US" dirty="0">
              <a:ea typeface="ＭＳ Ｐゴシック" pitchFamily="-107" charset="-128"/>
            </a:endParaRPr>
          </a:p>
          <a:p>
            <a:pPr marL="781050" indent="-609600">
              <a:buFontTx/>
              <a:buAutoNum type="arabicPeriod"/>
            </a:pPr>
            <a:endParaRPr lang="en-US" dirty="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xmlns:p14="http://schemas.microsoft.com/office/powerpoint/2010/mai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a:ea typeface="ＭＳ Ｐゴシック" pitchFamily="-107" charset="-128"/>
                <a:cs typeface="Times New Roman" pitchFamily="-107" charset="0"/>
              </a:rPr>
              <a:t>Select </a:t>
            </a:r>
            <a:r>
              <a:rPr lang="en-US" dirty="0">
                <a:latin typeface="Verdana" pitchFamily="-107" charset="0"/>
                <a:ea typeface="ＭＳ Ｐゴシック" pitchFamily="-107" charset="-128"/>
                <a:cs typeface="Times New Roman" pitchFamily="-107" charset="0"/>
              </a:rPr>
              <a:t>disk_out_ref.ex2</a:t>
            </a:r>
            <a:r>
              <a:rPr lang="en-US" dirty="0">
                <a:ea typeface="ＭＳ Ｐゴシック" pitchFamily="-107" charset="-128"/>
                <a:cs typeface="Times New Roman" pitchFamily="-107" charset="0"/>
              </a:rPr>
              <a:t> in the pipeline browser.</a:t>
            </a:r>
          </a:p>
          <a:p>
            <a:pPr marL="781050" indent="-609600" algn="just">
              <a:buFontTx/>
              <a:buAutoNum type="arabicPeriod"/>
            </a:pPr>
            <a:r>
              <a:rPr lang="en-US" dirty="0">
                <a:ea typeface="ＭＳ Ｐゴシック" pitchFamily="-107" charset="-128"/>
                <a:cs typeface="Times New Roman" pitchFamily="-107" charset="0"/>
              </a:rPr>
              <a:t>From the quick launch, select </a:t>
            </a:r>
            <a:r>
              <a:rPr lang="en-US" dirty="0">
                <a:latin typeface="Verdana" pitchFamily="-107" charset="0"/>
                <a:ea typeface="ＭＳ Ｐゴシック" pitchFamily="-107" charset="-128"/>
                <a:cs typeface="Times New Roman" pitchFamily="-107" charset="0"/>
              </a:rPr>
              <a:t>Extract Surface</a:t>
            </a:r>
            <a:r>
              <a:rPr lang="en-US" dirty="0">
                <a:ea typeface="ＭＳ Ｐゴシック" pitchFamily="-107" charset="-128"/>
                <a:cs typeface="Times New Roman" pitchFamily="-107" charset="0"/>
              </a:rPr>
              <a:t>.</a:t>
            </a:r>
          </a:p>
          <a:p>
            <a:pPr marL="781050" indent="-609600" algn="just">
              <a:buFontTx/>
              <a:buAutoNum type="arabicPeriod"/>
            </a:pPr>
            <a:r>
              <a:rPr lang="en-US" dirty="0">
                <a:ea typeface="ＭＳ Ｐゴシック" pitchFamily="-107" charset="-128"/>
                <a:cs typeface="Times New Roman" pitchFamily="-107" charset="0"/>
              </a:rPr>
              <a:t> </a:t>
            </a:r>
            <a:endParaRPr lang="en-US" dirty="0">
              <a:ea typeface="ＭＳ Ｐゴシック" pitchFamily="-107" charset="-128"/>
            </a:endParaRPr>
          </a:p>
          <a:p>
            <a:pPr marL="781050" indent="-609600">
              <a:buFontTx/>
              <a:buAutoNum type="arabicPeriod"/>
            </a:pPr>
            <a:r>
              <a:rPr lang="en-US" dirty="0">
                <a:ea typeface="ＭＳ Ｐゴシック" pitchFamily="-107" charset="-128"/>
              </a:rPr>
              <a:t>Create a clip filter.</a:t>
            </a:r>
          </a:p>
          <a:p>
            <a:pPr marL="781050" indent="-609600">
              <a:buFontTx/>
              <a:buAutoNum type="arabicPeriod"/>
            </a:pPr>
            <a:r>
              <a:rPr lang="en-US" dirty="0">
                <a:ea typeface="ＭＳ Ｐゴシック" pitchFamily="-107" charset="-128"/>
              </a:rPr>
              <a:t>Uncheck </a:t>
            </a:r>
            <a:r>
              <a:rPr lang="en-US" dirty="0">
                <a:latin typeface="Verdana"/>
                <a:ea typeface="ＭＳ Ｐゴシック" pitchFamily="-107" charset="-128"/>
                <a:cs typeface="Verdana"/>
              </a:rPr>
              <a:t>Show Plane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xmlns:p14="http://schemas.microsoft.com/office/powerpoint/2010/mai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a:latin typeface="Arial" charset="0"/>
              </a:rPr>
              <a:t>ExtractSurface1</a:t>
            </a: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xmlns:p14="http://schemas.microsoft.com/office/powerpoint/2010/mai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a:latin typeface="Arial" charset="0"/>
              </a:rPr>
              <a:t>ExtractSurface1</a:t>
            </a: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810435"/>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a:off x="398930" y="3294530"/>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4" name="TextBox 3"/>
          <p:cNvSpPr txBox="1"/>
          <p:nvPr/>
        </p:nvSpPr>
        <p:spPr>
          <a:xfrm>
            <a:off x="203203" y="3255693"/>
            <a:ext cx="693267" cy="307777"/>
          </a:xfrm>
          <a:prstGeom prst="rect">
            <a:avLst/>
          </a:prstGeom>
          <a:noFill/>
        </p:spPr>
        <p:txBody>
          <a:bodyPr wrap="none" rtlCol="0">
            <a:spAutoFit/>
          </a:bodyPr>
          <a:lstStyle/>
          <a:p>
            <a:r>
              <a:rPr lang="en-US" sz="1400" dirty="0">
                <a:solidFill>
                  <a:srgbClr val="FF0000"/>
                </a:solidFill>
              </a:rPr>
              <a:t>Visible</a:t>
            </a:r>
          </a:p>
        </p:txBody>
      </p:sp>
      <p:sp>
        <p:nvSpPr>
          <p:cNvPr id="14" name="Rectangle 13"/>
          <p:cNvSpPr/>
          <p:nvPr/>
        </p:nvSpPr>
        <p:spPr bwMode="auto">
          <a:xfrm>
            <a:off x="5016967" y="2752452"/>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7239000" y="3724037"/>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051938176"/>
      </p:ext>
    </p:extLst>
  </p:cSld>
  <p:clrMapOvr>
    <a:masterClrMapping/>
  </p:clrMapOvr>
  <p:transition xmlns:p14="http://schemas.microsoft.com/office/powerpoint/2010/mai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disk_out_ref.ex2</a:t>
            </a: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a:latin typeface="Arial" charset="0"/>
              </a:rPr>
              <a:t>ExtractSurface1</a:t>
            </a: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572870"/>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cxnSp>
        <p:nvCxnSpPr>
          <p:cNvPr id="13" name="Straight Arrow Connector 12"/>
          <p:cNvCxnSpPr/>
          <p:nvPr/>
        </p:nvCxnSpPr>
        <p:spPr bwMode="auto">
          <a:xfrm>
            <a:off x="398930" y="3056965"/>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sp>
        <p:nvSpPr>
          <p:cNvPr id="4" name="TextBox 3"/>
          <p:cNvSpPr txBox="1"/>
          <p:nvPr/>
        </p:nvSpPr>
        <p:spPr>
          <a:xfrm>
            <a:off x="0" y="2330825"/>
            <a:ext cx="1004186" cy="307777"/>
          </a:xfrm>
          <a:prstGeom prst="rect">
            <a:avLst/>
          </a:prstGeom>
          <a:noFill/>
        </p:spPr>
        <p:txBody>
          <a:bodyPr wrap="none" rtlCol="0">
            <a:spAutoFit/>
          </a:bodyPr>
          <a:lstStyle/>
          <a:p>
            <a:r>
              <a:rPr lang="en-US" sz="1400" dirty="0">
                <a:solidFill>
                  <a:srgbClr val="969696"/>
                </a:solidFill>
              </a:rPr>
              <a:t>Not Visible</a:t>
            </a:r>
          </a:p>
        </p:txBody>
      </p:sp>
      <p:sp>
        <p:nvSpPr>
          <p:cNvPr id="2" name="Rectangle 1"/>
          <p:cNvSpPr/>
          <p:nvPr/>
        </p:nvSpPr>
        <p:spPr bwMode="auto">
          <a:xfrm>
            <a:off x="6918929" y="2743200"/>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5671364" y="1753533"/>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672609024"/>
      </p:ext>
    </p:extLst>
  </p:cSld>
  <p:clrMapOvr>
    <a:masterClrMapping/>
  </p:clrMapOvr>
  <p:transition xmlns:p14="http://schemas.microsoft.com/office/powerpoint/2010/mai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xmlns:p14="http://schemas.microsoft.com/office/powerpoint/2010/mai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xmlns:p14="http://schemas.microsoft.com/office/powerpoint/2010/mai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Clip</a:t>
            </a:r>
            <a:r>
              <a:rPr lang="en-US" dirty="0">
                <a:ea typeface="ＭＳ Ｐゴシック" pitchFamily="-107" charset="-128"/>
              </a:rPr>
              <a:t> filter.</a:t>
            </a:r>
          </a:p>
          <a:p>
            <a:pPr marL="781050" indent="-609600">
              <a:buFontTx/>
              <a:buAutoNum type="arabicPeriod"/>
            </a:pPr>
            <a:r>
              <a:rPr lang="en-US" dirty="0">
                <a:ea typeface="ＭＳ Ｐゴシック" pitchFamily="-107" charset="-128"/>
              </a:rPr>
              <a:t>Uncheck </a:t>
            </a:r>
            <a:r>
              <a:rPr lang="en-US" dirty="0">
                <a:latin typeface="Verdana"/>
                <a:ea typeface="ＭＳ Ｐゴシック" pitchFamily="-107" charset="-128"/>
                <a:cs typeface="Verdana"/>
              </a:rPr>
              <a:t>Show Plane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Color surface by </a:t>
            </a:r>
            <a:r>
              <a:rPr lang="en-US" dirty="0">
                <a:latin typeface="Verdana"/>
                <a:ea typeface="ＭＳ Ｐゴシック" pitchFamily="-107" charset="-128"/>
                <a:cs typeface="Verdana"/>
              </a:rPr>
              <a:t>Pres</a:t>
            </a:r>
            <a:r>
              <a:rPr lang="en-US" dirty="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xmlns:p14="http://schemas.microsoft.com/office/powerpoint/2010/mai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a:ea typeface="ＭＳ Ｐゴシック" pitchFamily="-107" charset="-128"/>
            </a:endParaRPr>
          </a:p>
        </p:txBody>
      </p:sp>
    </p:spTree>
  </p:cSld>
  <p:clrMapOvr>
    <a:masterClrMapping/>
  </p:clrMapOvr>
  <p:transition xmlns:p14="http://schemas.microsoft.com/office/powerpoint/2010/mai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xmlns:p14="http://schemas.microsoft.com/office/powerpoint/2010/mai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startAt="6"/>
            </a:pPr>
            <a:r>
              <a:rPr lang="en-US" dirty="0">
                <a:ea typeface="ＭＳ Ｐゴシック" pitchFamily="-107" charset="-128"/>
              </a:rPr>
              <a:t>Right-click view, </a:t>
            </a:r>
            <a:r>
              <a:rPr lang="en-US" dirty="0">
                <a:latin typeface="Verdana"/>
                <a:ea typeface="ＭＳ Ｐゴシック" pitchFamily="-107" charset="-128"/>
                <a:cs typeface="Verdana"/>
              </a:rPr>
              <a:t>Link Camera…</a:t>
            </a:r>
          </a:p>
          <a:p>
            <a:pPr marL="781050" indent="-609600">
              <a:buFontTx/>
              <a:buAutoNum type="arabicPeriod" startAt="6"/>
            </a:pPr>
            <a:r>
              <a:rPr lang="en-US" dirty="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xmlns:p14="http://schemas.microsoft.com/office/powerpoint/2010/mai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a:ea typeface="ＭＳ Ｐゴシック" pitchFamily="-107" charset="-128"/>
              </a:rPr>
              <a:t>Split the view horizontally.</a:t>
            </a:r>
          </a:p>
          <a:p>
            <a:pPr marL="781050" indent="-609600">
              <a:buFontTx/>
              <a:buAutoNum type="arabicPeriod" startAt="6"/>
            </a:pPr>
            <a:r>
              <a:rPr lang="en-US" dirty="0">
                <a:ea typeface="ＭＳ Ｐゴシック" pitchFamily="-107" charset="-128"/>
              </a:rPr>
              <a:t>Make </a:t>
            </a:r>
            <a:r>
              <a:rPr lang="en-US" dirty="0">
                <a:latin typeface="Verdana"/>
                <a:ea typeface="ＭＳ Ｐゴシック" pitchFamily="-107" charset="-128"/>
                <a:cs typeface="Verdana"/>
              </a:rPr>
              <a:t>Clip1</a:t>
            </a:r>
            <a:r>
              <a:rPr lang="en-US" dirty="0">
                <a:ea typeface="ＭＳ Ｐゴシック" pitchFamily="-107" charset="-128"/>
              </a:rPr>
              <a:t> visible.</a:t>
            </a:r>
          </a:p>
          <a:p>
            <a:pPr marL="781050" indent="-609600">
              <a:buFontTx/>
              <a:buAutoNum type="arabicPeriod" startAt="6"/>
            </a:pPr>
            <a:r>
              <a:rPr lang="en-US" dirty="0">
                <a:ea typeface="ＭＳ Ｐゴシック" pitchFamily="-107" charset="-128"/>
              </a:rPr>
              <a:t>Color surface by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startAt="6"/>
            </a:pPr>
            <a:r>
              <a:rPr lang="en-US" dirty="0">
                <a:ea typeface="ＭＳ Ｐゴシック" pitchFamily="-107" charset="-128"/>
              </a:rPr>
              <a:t>Right-click view, </a:t>
            </a:r>
            <a:r>
              <a:rPr lang="en-US" dirty="0">
                <a:latin typeface="Verdana"/>
                <a:ea typeface="ＭＳ Ｐゴシック" pitchFamily="-107" charset="-128"/>
                <a:cs typeface="Verdana"/>
              </a:rPr>
              <a:t>Link Camera…</a:t>
            </a:r>
          </a:p>
          <a:p>
            <a:pPr marL="781050" indent="-609600">
              <a:buFontTx/>
              <a:buAutoNum type="arabicPeriod" startAt="6"/>
            </a:pPr>
            <a:r>
              <a:rPr lang="en-US" dirty="0">
                <a:ea typeface="ＭＳ Ｐゴシック" pitchFamily="-107" charset="-128"/>
              </a:rPr>
              <a:t>Click other view.</a:t>
            </a:r>
          </a:p>
          <a:p>
            <a:pPr marL="781050" indent="-609600">
              <a:buFontTx/>
              <a:buAutoNum type="arabicPeriod" startAt="6"/>
            </a:pPr>
            <a:r>
              <a:rPr lang="en-US" dirty="0">
                <a:ea typeface="ＭＳ Ｐゴシック" pitchFamily="-107" charset="-128"/>
              </a:rPr>
              <a:t>Click         and zoom in a bit.</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xmlns:p14="http://schemas.microsoft.com/office/powerpoint/2010/mai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xmlns:p14="http://schemas.microsoft.com/office/powerpoint/2010/mai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xmlns:p14="http://schemas.microsoft.com/office/powerpoint/2010/mai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xmlns:p14="http://schemas.microsoft.com/office/powerpoint/2010/mai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a:t>
            </a:r>
            <a:r>
              <a:rPr lang="en-US" sz="2800" dirty="0">
                <a:latin typeface="Verdana" panose="020B0604030504040204" pitchFamily="34" charset="0"/>
                <a:ea typeface="Verdana" panose="020B0604030504040204" pitchFamily="34" charset="0"/>
                <a:cs typeface="Verdana" panose="020B0604030504040204" pitchFamily="34" charset="0"/>
              </a:rPr>
              <a:t>Seed Type</a:t>
            </a:r>
            <a:r>
              <a:rPr lang="en-US" dirty="0">
                <a:ea typeface="ＭＳ Ｐゴシック" pitchFamily="-107" charset="-128"/>
              </a:rPr>
              <a:t> to </a:t>
            </a:r>
            <a:r>
              <a:rPr lang="en-US" sz="2800" dirty="0">
                <a:latin typeface="Verdana" panose="020B0604030504040204" pitchFamily="34" charset="0"/>
                <a:ea typeface="Verdana" panose="020B0604030504040204" pitchFamily="34" charset="0"/>
                <a:cs typeface="Verdana" panose="020B0604030504040204" pitchFamily="34" charset="0"/>
              </a:rPr>
              <a:t>Point Source</a:t>
            </a:r>
            <a:r>
              <a:rPr lang="en-US" dirty="0">
                <a:ea typeface="ＭＳ Ｐゴシック" pitchFamily="-107" charset="-128"/>
              </a:rPr>
              <a:t>.</a:t>
            </a:r>
          </a:p>
          <a:p>
            <a:pPr marL="781050" indent="-609600">
              <a:buFontTx/>
              <a:buAutoNum type="arabicPeriod"/>
            </a:pPr>
            <a:r>
              <a:rPr lang="en-US" dirty="0">
                <a:ea typeface="ＭＳ Ｐゴシック" pitchFamily="-107" charset="-128"/>
              </a:rPr>
              <a:t>Uncheck </a:t>
            </a:r>
            <a:r>
              <a:rPr lang="en-US" dirty="0">
                <a:latin typeface="Verdana" panose="020B0604030504040204" pitchFamily="34" charset="0"/>
                <a:ea typeface="Verdana" panose="020B0604030504040204" pitchFamily="34" charset="0"/>
                <a:cs typeface="Verdana" panose="020B0604030504040204" pitchFamily="34" charset="0"/>
              </a:rPr>
              <a:t>Show Sphere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52800" y="2133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70594685"/>
      </p:ext>
    </p:extLst>
  </p:cSld>
  <p:clrMapOvr>
    <a:masterClrMapping/>
  </p:clrMapOvr>
  <p:transition xmlns:p14="http://schemas.microsoft.com/office/powerpoint/2010/mai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a:t>
            </a:r>
            <a:r>
              <a:rPr lang="en-US" sz="2800" dirty="0">
                <a:latin typeface="Verdana" panose="020B0604030504040204" pitchFamily="34" charset="0"/>
                <a:ea typeface="Verdana" panose="020B0604030504040204" pitchFamily="34" charset="0"/>
                <a:cs typeface="Verdana" panose="020B0604030504040204" pitchFamily="34" charset="0"/>
              </a:rPr>
              <a:t>Seed Type</a:t>
            </a:r>
            <a:r>
              <a:rPr lang="en-US" dirty="0">
                <a:ea typeface="ＭＳ Ｐゴシック" pitchFamily="-107" charset="-128"/>
              </a:rPr>
              <a:t> to </a:t>
            </a:r>
            <a:r>
              <a:rPr lang="en-US" sz="2800" dirty="0">
                <a:latin typeface="Verdana" panose="020B0604030504040204" pitchFamily="34" charset="0"/>
                <a:ea typeface="Verdana" panose="020B0604030504040204" pitchFamily="34" charset="0"/>
                <a:cs typeface="Verdana" panose="020B0604030504040204" pitchFamily="34" charset="0"/>
              </a:rPr>
              <a:t>Point Source</a:t>
            </a:r>
            <a:r>
              <a:rPr lang="en-US" dirty="0">
                <a:ea typeface="ＭＳ Ｐゴシック" pitchFamily="-107" charset="-128"/>
              </a:rPr>
              <a:t>.</a:t>
            </a:r>
          </a:p>
          <a:p>
            <a:pPr marL="781050" indent="-609600">
              <a:buFontTx/>
              <a:buAutoNum type="arabicPeriod"/>
            </a:pPr>
            <a:r>
              <a:rPr lang="en-US" dirty="0">
                <a:ea typeface="ＭＳ Ｐゴシック" pitchFamily="-107" charset="-128"/>
              </a:rPr>
              <a:t>Uncheck </a:t>
            </a:r>
            <a:r>
              <a:rPr lang="en-US" dirty="0">
                <a:latin typeface="Verdana" panose="020B0604030504040204" pitchFamily="34" charset="0"/>
                <a:ea typeface="Verdana" panose="020B0604030504040204" pitchFamily="34" charset="0"/>
                <a:cs typeface="Verdana" panose="020B0604030504040204" pitchFamily="34" charset="0"/>
              </a:rPr>
              <a:t>Show Sphere</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From the quick launch, select </a:t>
            </a:r>
            <a:r>
              <a:rPr lang="en-US" dirty="0">
                <a:latin typeface="Verdana"/>
                <a:ea typeface="ＭＳ Ｐゴシック" pitchFamily="-107" charset="-128"/>
                <a:cs typeface="Verdana"/>
              </a:rPr>
              <a:t>Tube</a:t>
            </a:r>
          </a:p>
          <a:p>
            <a:pPr marL="781050" indent="-609600">
              <a:buFontTx/>
              <a:buAutoNum type="arabicPeriod"/>
            </a:pPr>
            <a:r>
              <a:rPr lang="en-US" dirty="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5562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1773108308"/>
      </p:ext>
    </p:extLst>
  </p:cSld>
  <p:clrMapOvr>
    <a:masterClrMapping/>
  </p:clrMapOvr>
  <p:transition xmlns:p14="http://schemas.microsoft.com/office/powerpoint/2010/mai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8"/>
            </a:pPr>
            <a:r>
              <a:rPr lang="en-US" dirty="0">
                <a:ea typeface="ＭＳ Ｐゴシック" pitchFamily="-107" charset="-128"/>
              </a:rPr>
              <a:t>Select </a:t>
            </a:r>
            <a:r>
              <a:rPr lang="en-US" dirty="0">
                <a:latin typeface="Verdana"/>
                <a:ea typeface="ＭＳ Ｐゴシック" pitchFamily="-107" charset="-128"/>
                <a:cs typeface="Verdana"/>
              </a:rPr>
              <a:t>StreamTracer1</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Add </a:t>
            </a:r>
            <a:r>
              <a:rPr lang="en-US" dirty="0">
                <a:latin typeface="Verdana"/>
                <a:ea typeface="ＭＳ Ｐゴシック" pitchFamily="-107" charset="-128"/>
                <a:cs typeface="Verdana"/>
              </a:rPr>
              <a:t>Glyph</a:t>
            </a:r>
            <a:r>
              <a:rPr lang="en-US" dirty="0">
                <a:ea typeface="ＭＳ Ｐゴシック" pitchFamily="-107" charset="-128"/>
              </a:rPr>
              <a:t> filter.</a:t>
            </a:r>
          </a:p>
          <a:p>
            <a:pPr marL="781050" indent="-609600" algn="just">
              <a:buFont typeface="+mj-lt"/>
              <a:buAutoNum type="arabicPeriod" startAt="8"/>
            </a:pPr>
            <a:r>
              <a:rPr lang="en-US" dirty="0">
                <a:ea typeface="ＭＳ Ｐゴシック" pitchFamily="-107" charset="-128"/>
              </a:rPr>
              <a:t>Change </a:t>
            </a:r>
            <a:r>
              <a:rPr lang="en-US" dirty="0">
                <a:latin typeface="Verdana"/>
                <a:ea typeface="ＭＳ Ｐゴシック" pitchFamily="-107" charset="-128"/>
                <a:cs typeface="Verdana"/>
              </a:rPr>
              <a:t>Glyph Type</a:t>
            </a:r>
            <a:r>
              <a:rPr lang="en-US" dirty="0">
                <a:ea typeface="ＭＳ Ｐゴシック" pitchFamily="-107" charset="-128"/>
              </a:rPr>
              <a:t> to </a:t>
            </a:r>
            <a:r>
              <a:rPr lang="en-US" dirty="0">
                <a:latin typeface="Verdana"/>
                <a:ea typeface="ＭＳ Ｐゴシック" pitchFamily="-107" charset="-128"/>
                <a:cs typeface="Verdana"/>
              </a:rPr>
              <a:t>Cone</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Change </a:t>
            </a:r>
            <a:r>
              <a:rPr lang="en-US" dirty="0">
                <a:latin typeface="Verdana"/>
                <a:ea typeface="ＭＳ Ｐゴシック" pitchFamily="-107" charset="-128"/>
                <a:cs typeface="Verdana"/>
              </a:rPr>
              <a:t>Vectors</a:t>
            </a:r>
            <a:r>
              <a:rPr lang="en-US" dirty="0">
                <a:ea typeface="ＭＳ Ｐゴシック" pitchFamily="-107" charset="-128"/>
              </a:rPr>
              <a:t> to </a:t>
            </a:r>
            <a:r>
              <a:rPr lang="en-US" dirty="0">
                <a:latin typeface="Verdana"/>
                <a:ea typeface="ＭＳ Ｐゴシック" pitchFamily="-107" charset="-128"/>
                <a:cs typeface="Verdana"/>
              </a:rPr>
              <a:t>V</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Change </a:t>
            </a:r>
            <a:r>
              <a:rPr lang="en-US" dirty="0">
                <a:latin typeface="Verdana"/>
                <a:ea typeface="ＭＳ Ｐゴシック" pitchFamily="-107" charset="-128"/>
                <a:cs typeface="Verdana"/>
              </a:rPr>
              <a:t>Scale Mode</a:t>
            </a:r>
            <a:r>
              <a:rPr lang="en-US" dirty="0">
                <a:ea typeface="ＭＳ Ｐゴシック" pitchFamily="-107" charset="-128"/>
              </a:rPr>
              <a:t> to </a:t>
            </a:r>
            <a:r>
              <a:rPr lang="en-US" dirty="0">
                <a:latin typeface="Verdana"/>
                <a:ea typeface="ＭＳ Ｐゴシック" pitchFamily="-107" charset="-128"/>
                <a:cs typeface="Verdana"/>
              </a:rPr>
              <a:t>vector</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Click reset      next to </a:t>
            </a:r>
            <a:r>
              <a:rPr lang="en-US" dirty="0">
                <a:latin typeface="Verdana"/>
                <a:ea typeface="ＭＳ Ｐゴシック" pitchFamily="-107" charset="-128"/>
                <a:cs typeface="Verdana"/>
              </a:rPr>
              <a:t>Scale Factor</a:t>
            </a:r>
            <a:r>
              <a:rPr lang="en-US" dirty="0">
                <a:ea typeface="ＭＳ Ｐゴシック" pitchFamily="-107" charset="-128"/>
              </a:rPr>
              <a:t>.</a:t>
            </a:r>
          </a:p>
          <a:p>
            <a:pPr marL="781050" indent="-609600" algn="just">
              <a:buFont typeface="+mj-lt"/>
              <a:buAutoNum type="arabicPeriod" startAt="8"/>
            </a:pPr>
            <a:r>
              <a:rPr lang="en-US" dirty="0">
                <a:ea typeface="ＭＳ Ｐゴシック" pitchFamily="-107" charset="-128"/>
              </a:rPr>
              <a:t> </a:t>
            </a:r>
          </a:p>
          <a:p>
            <a:pPr marL="781050" indent="-609600" algn="just">
              <a:buFont typeface="+mj-lt"/>
              <a:buAutoNum type="arabicPeriod" startAt="8"/>
            </a:pPr>
            <a:r>
              <a:rPr lang="en-US" dirty="0">
                <a:ea typeface="ＭＳ Ｐゴシック" pitchFamily="-107" charset="-128"/>
              </a:rPr>
              <a:t>Color by </a:t>
            </a:r>
            <a:r>
              <a:rPr lang="en-US" dirty="0">
                <a:latin typeface="Verdana"/>
                <a:ea typeface="ＭＳ Ｐゴシック" pitchFamily="-107" charset="-128"/>
                <a:cs typeface="Verdana"/>
              </a:rPr>
              <a:t>Temp</a:t>
            </a:r>
            <a:r>
              <a:rPr lang="en-US" dirty="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xmlns:p14="http://schemas.microsoft.com/office/powerpoint/2010/mai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a:ea typeface="ＭＳ Ｐゴシック" pitchFamily="-107" charset="-128"/>
              </a:rPr>
              <a:t>Where is the air moving the fastest?  Near the disk or away from it?  At the center of the disk or near its edges?</a:t>
            </a:r>
          </a:p>
          <a:p>
            <a:r>
              <a:rPr lang="en-US">
                <a:ea typeface="ＭＳ Ｐゴシック" pitchFamily="-107" charset="-128"/>
              </a:rPr>
              <a:t>Which way is the plate spinning?</a:t>
            </a:r>
          </a:p>
          <a:p>
            <a:r>
              <a:rPr lang="en-US">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xmlns:p14="http://schemas.microsoft.com/office/powerpoint/2010/mai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a:ea typeface="ＭＳ Ｐゴシック" pitchFamily="-107" charset="-128"/>
              </a:rPr>
              <a:t>An open-source, scalable, multi-platform visualization application.</a:t>
            </a:r>
          </a:p>
          <a:p>
            <a:pPr>
              <a:lnSpc>
                <a:spcPct val="90000"/>
              </a:lnSpc>
            </a:pPr>
            <a:r>
              <a:rPr lang="en-US" dirty="0">
                <a:ea typeface="ＭＳ Ｐゴシック" pitchFamily="-107" charset="-128"/>
              </a:rPr>
              <a:t>Support for distributed computation models to process large data sets.</a:t>
            </a:r>
          </a:p>
          <a:p>
            <a:pPr>
              <a:lnSpc>
                <a:spcPct val="90000"/>
              </a:lnSpc>
            </a:pPr>
            <a:r>
              <a:rPr lang="en-US" dirty="0">
                <a:ea typeface="ＭＳ Ｐゴシック" pitchFamily="-107" charset="-128"/>
              </a:rPr>
              <a:t>An open, flexible, and intuitive user interface.</a:t>
            </a:r>
          </a:p>
          <a:p>
            <a:pPr>
              <a:lnSpc>
                <a:spcPct val="90000"/>
              </a:lnSpc>
            </a:pPr>
            <a:r>
              <a:rPr lang="en-US" dirty="0">
                <a:ea typeface="ＭＳ Ｐゴシック" pitchFamily="-107" charset="-128"/>
              </a:rPr>
              <a:t>An extensible, modular architecture based on open standards.</a:t>
            </a:r>
          </a:p>
          <a:p>
            <a:pPr>
              <a:lnSpc>
                <a:spcPct val="90000"/>
              </a:lnSpc>
            </a:pPr>
            <a:r>
              <a:rPr lang="en-US" dirty="0">
                <a:ea typeface="ＭＳ Ｐゴシック" pitchFamily="-107" charset="-128"/>
              </a:rPr>
              <a:t>A flexible BSD 3 Clause license</a:t>
            </a:r>
          </a:p>
          <a:p>
            <a:pPr>
              <a:lnSpc>
                <a:spcPct val="90000"/>
              </a:lnSpc>
            </a:pPr>
            <a:r>
              <a:rPr lang="en-US" dirty="0">
                <a:ea typeface="ＭＳ Ｐゴシック" pitchFamily="-107" charset="-128"/>
              </a:rPr>
              <a:t>Commercial maintenance and support.</a:t>
            </a:r>
          </a:p>
        </p:txBody>
      </p:sp>
    </p:spTree>
  </p:cSld>
  <p:clrMapOvr>
    <a:masterClrMapping/>
  </p:clrMapOvr>
  <p:transition xmlns:p14="http://schemas.microsoft.com/office/powerpoint/2010/mai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xmlns:p14="http://schemas.microsoft.com/office/powerpoint/2010/mai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Data Analysis Filters</a:t>
            </a:r>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a:ea typeface="ＭＳ Ｐゴシック" pitchFamily="-107" charset="-128"/>
              </a:rPr>
              <a:t>Extract Selection</a:t>
            </a:r>
          </a:p>
          <a:p>
            <a:pPr>
              <a:lnSpc>
                <a:spcPct val="90000"/>
              </a:lnSpc>
              <a:spcBef>
                <a:spcPct val="100000"/>
              </a:spcBef>
              <a:buFontTx/>
              <a:buNone/>
            </a:pPr>
            <a:r>
              <a:rPr lang="en-US" sz="2800" dirty="0">
                <a:ea typeface="ＭＳ Ｐゴシック" pitchFamily="-107" charset="-128"/>
              </a:rPr>
              <a:t>Plot Global Variables Over Time</a:t>
            </a:r>
          </a:p>
          <a:p>
            <a:pPr>
              <a:lnSpc>
                <a:spcPct val="90000"/>
              </a:lnSpc>
              <a:spcBef>
                <a:spcPct val="100000"/>
              </a:spcBef>
              <a:buFontTx/>
              <a:buNone/>
            </a:pPr>
            <a:r>
              <a:rPr lang="en-US" sz="2800" dirty="0">
                <a:ea typeface="ＭＳ Ｐゴシック" pitchFamily="-107" charset="-128"/>
              </a:rPr>
              <a:t>Plot Over Line</a:t>
            </a:r>
          </a:p>
          <a:p>
            <a:pPr>
              <a:lnSpc>
                <a:spcPct val="90000"/>
              </a:lnSpc>
              <a:spcBef>
                <a:spcPct val="100000"/>
              </a:spcBef>
              <a:buFontTx/>
              <a:buNone/>
            </a:pPr>
            <a:r>
              <a:rPr lang="en-US" sz="2800" dirty="0">
                <a:ea typeface="ＭＳ Ｐゴシック" pitchFamily="-107" charset="-128"/>
              </a:rPr>
              <a:t>Plot Selection Over Time</a:t>
            </a:r>
          </a:p>
          <a:p>
            <a:pPr>
              <a:lnSpc>
                <a:spcPct val="90000"/>
              </a:lnSpc>
              <a:spcBef>
                <a:spcPct val="100000"/>
              </a:spcBef>
              <a:buFontTx/>
              <a:buNone/>
            </a:pPr>
            <a:r>
              <a:rPr lang="en-US" sz="2800" dirty="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xmlns:p14="http://schemas.microsoft.com/office/powerpoint/2010/mai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variables.</a:t>
            </a:r>
          </a:p>
          <a:p>
            <a:pPr marL="781050" indent="-609600">
              <a:buFontTx/>
              <a:buAutoNum type="arabicPeriod"/>
            </a:pPr>
            <a:r>
              <a:rPr lang="en-US" dirty="0">
                <a:latin typeface="Verdana"/>
                <a:ea typeface="ＭＳ Ｐゴシック" pitchFamily="-107" charset="-128"/>
                <a:cs typeface="Verdana"/>
              </a:rPr>
              <a:t>Clip</a:t>
            </a:r>
            <a:r>
              <a:rPr lang="en-US" dirty="0">
                <a:ea typeface="ＭＳ Ｐゴシック" pitchFamily="-107" charset="-128"/>
              </a:rPr>
              <a:t>,      uncheck,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Plot Over Line</a:t>
            </a:r>
            <a:r>
              <a:rPr lang="en-US" dirty="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xmlns:p14="http://schemas.microsoft.com/office/powerpoint/2010/mai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a:ea typeface="ＭＳ Ｐゴシック" pitchFamily="-107" charset="-128"/>
              </a:rPr>
              <a:t>3D Widgets</a:t>
            </a:r>
          </a:p>
        </p:txBody>
      </p:sp>
      <p:pic>
        <p:nvPicPr>
          <p:cNvPr id="115715" name="Picture 4" descr="LinePlot1.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xmlns:p14="http://schemas.microsoft.com/office/powerpoint/2010/mai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Placing 3D Line Widget Endpoints</a:t>
            </a:r>
          </a:p>
        </p:txBody>
      </p:sp>
      <p:sp>
        <p:nvSpPr>
          <p:cNvPr id="3" name="Content Placeholder 2"/>
          <p:cNvSpPr>
            <a:spLocks noGrp="1"/>
          </p:cNvSpPr>
          <p:nvPr>
            <p:ph idx="1"/>
          </p:nvPr>
        </p:nvSpPr>
        <p:spPr/>
        <p:txBody>
          <a:bodyPr/>
          <a:lstStyle/>
          <a:p>
            <a:r>
              <a:rPr lang="en-US" sz="2800" dirty="0"/>
              <a:t>Use the </a:t>
            </a:r>
            <a:r>
              <a:rPr lang="en-US" sz="2800" dirty="0">
                <a:latin typeface="Verdana" panose="020B0604030504040204" pitchFamily="34" charset="0"/>
                <a:ea typeface="Verdana" panose="020B0604030504040204" pitchFamily="34" charset="0"/>
                <a:cs typeface="Verdana" panose="020B0604030504040204" pitchFamily="34" charset="0"/>
              </a:rPr>
              <a:t>p</a:t>
            </a:r>
            <a:r>
              <a:rPr lang="en-US" sz="2800" dirty="0"/>
              <a:t> key to place alternating points.</a:t>
            </a:r>
          </a:p>
          <a:p>
            <a:pPr lvl="1"/>
            <a:r>
              <a:rPr lang="en-US" sz="2800" dirty="0" err="1">
                <a:latin typeface="Verdana" panose="020B0604030504040204" pitchFamily="34" charset="0"/>
                <a:ea typeface="Verdana" panose="020B0604030504040204" pitchFamily="34" charset="0"/>
                <a:cs typeface="Verdana" panose="020B0604030504040204" pitchFamily="34" charset="0"/>
              </a:rPr>
              <a:t>Ctrl+p</a:t>
            </a:r>
            <a:r>
              <a:rPr lang="en-US" sz="2800" dirty="0"/>
              <a:t> places at nearest mesh point.</a:t>
            </a:r>
          </a:p>
          <a:p>
            <a:r>
              <a:rPr lang="en-US" sz="2800" dirty="0"/>
              <a:t>Use the </a:t>
            </a:r>
            <a:r>
              <a:rPr lang="en-US" sz="2800" dirty="0">
                <a:latin typeface="Verdana" panose="020B0604030504040204" pitchFamily="34" charset="0"/>
                <a:ea typeface="Verdana" panose="020B0604030504040204" pitchFamily="34" charset="0"/>
                <a:cs typeface="Verdana" panose="020B0604030504040204" pitchFamily="34" charset="0"/>
              </a:rPr>
              <a:t>1</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2</a:t>
            </a:r>
            <a:r>
              <a:rPr lang="en-US" sz="2800" dirty="0"/>
              <a:t> key to place the start or end point.</a:t>
            </a:r>
          </a:p>
          <a:p>
            <a:pPr lvl="1"/>
            <a:r>
              <a:rPr lang="en-US" sz="2800" dirty="0">
                <a:latin typeface="Verdana" panose="020B0604030504040204" pitchFamily="34" charset="0"/>
                <a:ea typeface="Verdana" panose="020B0604030504040204" pitchFamily="34" charset="0"/>
                <a:cs typeface="Verdana" panose="020B0604030504040204" pitchFamily="34" charset="0"/>
              </a:rPr>
              <a:t>Ctrl+1</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Ctrl+2</a:t>
            </a:r>
            <a:r>
              <a:rPr lang="en-US" sz="2800" dirty="0"/>
              <a:t> places at mesh point.</a:t>
            </a:r>
          </a:p>
          <a:p>
            <a:r>
              <a:rPr lang="en-US" sz="2800" dirty="0"/>
              <a:t>Drag the endpoints.</a:t>
            </a:r>
          </a:p>
          <a:p>
            <a:pPr lvl="1"/>
            <a:r>
              <a:rPr lang="en-US" sz="2800" dirty="0"/>
              <a:t>Use </a:t>
            </a:r>
            <a:r>
              <a:rPr lang="en-US" sz="2800" dirty="0">
                <a:latin typeface="Verdana" panose="020B0604030504040204" pitchFamily="34" charset="0"/>
                <a:ea typeface="Verdana" panose="020B0604030504040204" pitchFamily="34" charset="0"/>
                <a:cs typeface="Verdana" panose="020B0604030504040204" pitchFamily="34" charset="0"/>
              </a:rPr>
              <a:t>x</a:t>
            </a:r>
            <a:r>
              <a:rPr lang="en-US" sz="2800" dirty="0"/>
              <a:t>, </a:t>
            </a:r>
            <a:r>
              <a:rPr lang="en-US" sz="2800" dirty="0">
                <a:latin typeface="Verdana" panose="020B0604030504040204" pitchFamily="34" charset="0"/>
                <a:ea typeface="Verdana" panose="020B0604030504040204" pitchFamily="34" charset="0"/>
                <a:cs typeface="Verdana" panose="020B0604030504040204" pitchFamily="34" charset="0"/>
              </a:rPr>
              <a:t>y</a:t>
            </a:r>
            <a:r>
              <a:rPr lang="en-US" sz="2800" dirty="0"/>
              <a:t>, or </a:t>
            </a:r>
            <a:r>
              <a:rPr lang="en-US" sz="2800" dirty="0">
                <a:latin typeface="Verdana" panose="020B0604030504040204" pitchFamily="34" charset="0"/>
                <a:ea typeface="Verdana" panose="020B0604030504040204" pitchFamily="34" charset="0"/>
                <a:cs typeface="Verdana" panose="020B0604030504040204" pitchFamily="34" charset="0"/>
              </a:rPr>
              <a:t>z</a:t>
            </a:r>
            <a:r>
              <a:rPr lang="en-US" sz="2800" dirty="0"/>
              <a:t> key to constrain to axis.</a:t>
            </a:r>
          </a:p>
          <a:p>
            <a:r>
              <a:rPr lang="en-US" sz="2800" dirty="0"/>
              <a:t>Use widgets in Properties panel</a:t>
            </a:r>
          </a:p>
          <a:p>
            <a:pPr lvl="1"/>
            <a:r>
              <a:rPr lang="en-US" sz="2800" dirty="0"/>
              <a:t>E.g. Use </a:t>
            </a:r>
            <a:r>
              <a:rPr lang="en-US" sz="2800" dirty="0">
                <a:latin typeface="Verdana" panose="020B0604030504040204" pitchFamily="34" charset="0"/>
                <a:ea typeface="Verdana" panose="020B0604030504040204" pitchFamily="34" charset="0"/>
                <a:cs typeface="Verdana" panose="020B0604030504040204" pitchFamily="34" charset="0"/>
              </a:rPr>
              <a:t>Z Axis</a:t>
            </a:r>
            <a:r>
              <a:rPr lang="en-US" sz="2800" dirty="0"/>
              <a:t> button and then edit points to place from (0,0,0) to (0, 0, 10).</a:t>
            </a:r>
          </a:p>
        </p:txBody>
      </p:sp>
    </p:spTree>
    <p:extLst>
      <p:ext uri="{BB962C8B-B14F-4D97-AF65-F5344CB8AC3E}">
        <p14:creationId xmlns:p14="http://schemas.microsoft.com/office/powerpoint/2010/main" val="3382080593"/>
      </p:ext>
    </p:extLst>
  </p:cSld>
  <p:clrMapOvr>
    <a:masterClrMapping/>
  </p:clrMapOvr>
  <p:transition xmlns:p14="http://schemas.microsoft.com/office/powerpoint/2010/mai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latin typeface="Verdana"/>
                <a:ea typeface="ＭＳ Ｐゴシック" pitchFamily="-107" charset="-128"/>
                <a:cs typeface="Verdana"/>
              </a:rPr>
              <a:t>Clip</a:t>
            </a:r>
            <a:r>
              <a:rPr lang="en-US" dirty="0">
                <a:ea typeface="ＭＳ Ｐゴシック" pitchFamily="-107" charset="-128"/>
              </a:rPr>
              <a:t>,      uncheck,                   ,</a:t>
            </a:r>
          </a:p>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Plot Over Line</a:t>
            </a:r>
            <a:r>
              <a:rPr lang="en-US" dirty="0">
                <a:ea typeface="ＭＳ Ｐゴシック" pitchFamily="-107" charset="-128"/>
              </a:rPr>
              <a:t> filter.</a:t>
            </a:r>
          </a:p>
          <a:p>
            <a:pPr marL="781050" indent="-609600">
              <a:buFontTx/>
              <a:buAutoNum type="arabicPeriod"/>
            </a:pPr>
            <a:r>
              <a:rPr lang="en-US" dirty="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xmlns:p14="http://schemas.microsoft.com/office/powerpoint/2010/mai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a:ea typeface="ＭＳ Ｐゴシック" pitchFamily="-107" charset="-128"/>
              </a:rPr>
              <a:t>Left, middle, right buttons to pan, zoom.</a:t>
            </a:r>
          </a:p>
          <a:p>
            <a:r>
              <a:rPr lang="en-US" dirty="0">
                <a:ea typeface="ＭＳ Ｐゴシック" pitchFamily="-107" charset="-128"/>
              </a:rPr>
              <a:t>Mouse wheel to zoom.</a:t>
            </a:r>
          </a:p>
          <a:p>
            <a:r>
              <a:rPr lang="en-US" dirty="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xmlns:p14="http://schemas.microsoft.com/office/powerpoint/2010/mai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a:ea typeface="ＭＳ Ｐゴシック" pitchFamily="-107" charset="-128"/>
              </a:rPr>
              <a:t>Move them like Views.</a:t>
            </a:r>
          </a:p>
          <a:p>
            <a:r>
              <a:rPr lang="en-US">
                <a:ea typeface="ＭＳ Ｐゴシック" pitchFamily="-107" charset="-128"/>
              </a:rPr>
              <a:t>Save screenshots.</a:t>
            </a:r>
            <a:endParaRPr lang="en-US" dirty="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xmlns:p14="http://schemas.microsoft.com/office/powerpoint/2010/mai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a:ea typeface="ＭＳ Ｐゴシック" pitchFamily="-107" charset="-128"/>
              </a:rPr>
              <a:t>In </a:t>
            </a:r>
            <a:r>
              <a:rPr lang="en-US" dirty="0">
                <a:latin typeface="Verdana"/>
                <a:ea typeface="ＭＳ Ｐゴシック" pitchFamily="-107" charset="-128"/>
                <a:cs typeface="Verdana"/>
              </a:rPr>
              <a:t>Display</a:t>
            </a:r>
            <a:r>
              <a:rPr lang="en-US" dirty="0">
                <a:ea typeface="ＭＳ Ｐゴシック" pitchFamily="-107" charset="-128"/>
              </a:rPr>
              <a:t> section of properties panel, turn off all variables except </a:t>
            </a:r>
            <a:r>
              <a:rPr lang="en-US" dirty="0">
                <a:latin typeface="Verdana"/>
                <a:ea typeface="ＭＳ Ｐゴシック" pitchFamily="-107" charset="-128"/>
                <a:cs typeface="Verdana"/>
              </a:rPr>
              <a:t>Temp</a:t>
            </a:r>
            <a:r>
              <a:rPr lang="en-US" dirty="0">
                <a:ea typeface="ＭＳ Ｐゴシック" pitchFamily="-107" charset="-128"/>
              </a:rPr>
              <a:t> and </a:t>
            </a:r>
            <a:r>
              <a:rPr lang="en-US" dirty="0">
                <a:latin typeface="Verdana"/>
                <a:ea typeface="ＭＳ Ｐゴシック" pitchFamily="-107" charset="-128"/>
                <a:cs typeface="Verdana"/>
              </a:rPr>
              <a:t>Pres</a:t>
            </a:r>
            <a:r>
              <a:rPr lang="en-US" dirty="0">
                <a:ea typeface="ＭＳ Ｐゴシック" pitchFamily="-107" charset="-128"/>
              </a:rPr>
              <a:t>.</a:t>
            </a:r>
          </a:p>
          <a:p>
            <a:pPr marL="685800" indent="-514350">
              <a:buFontTx/>
              <a:buAutoNum type="arabicPeriod"/>
            </a:pPr>
            <a:r>
              <a:rPr lang="en-US" dirty="0">
                <a:ea typeface="ＭＳ Ｐゴシック" pitchFamily="-107" charset="-128"/>
              </a:rPr>
              <a:t>Select </a:t>
            </a:r>
            <a:r>
              <a:rPr lang="en-US" dirty="0" err="1">
                <a:latin typeface="Verdana"/>
                <a:ea typeface="ＭＳ Ｐゴシック" pitchFamily="-107" charset="-128"/>
                <a:cs typeface="Verdana"/>
              </a:rPr>
              <a:t>Pres</a:t>
            </a:r>
            <a:r>
              <a:rPr lang="en-US" dirty="0">
                <a:ea typeface="ＭＳ Ｐゴシック" pitchFamily="-107" charset="-128"/>
              </a:rPr>
              <a:t> in the </a:t>
            </a:r>
            <a:r>
              <a:rPr lang="en-US" dirty="0">
                <a:latin typeface="Verdana"/>
                <a:ea typeface="ＭＳ Ｐゴシック" pitchFamily="-107" charset="-128"/>
                <a:cs typeface="Verdana"/>
              </a:rPr>
              <a:t>Display</a:t>
            </a:r>
            <a:r>
              <a:rPr lang="en-US" dirty="0">
                <a:ea typeface="ＭＳ Ｐゴシック" pitchFamily="-107" charset="-128"/>
              </a:rPr>
              <a:t> options.</a:t>
            </a:r>
          </a:p>
          <a:p>
            <a:pPr marL="685800" indent="-51435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Chart Axis</a:t>
            </a:r>
            <a:r>
              <a:rPr lang="en-US" dirty="0">
                <a:ea typeface="ＭＳ Ｐゴシック" pitchFamily="-107" charset="-128"/>
              </a:rPr>
              <a:t> to            </a:t>
            </a:r>
            <a:r>
              <a:rPr lang="en-US" dirty="0">
                <a:latin typeface="Verdana"/>
                <a:ea typeface="ＭＳ Ｐゴシック" pitchFamily="-107" charset="-128"/>
                <a:cs typeface="Verdana"/>
              </a:rPr>
              <a:t>Bottom – Right</a:t>
            </a:r>
            <a:r>
              <a:rPr lang="en-US" dirty="0">
                <a:ea typeface="ＭＳ Ｐゴシック" pitchFamily="-107" charset="-128"/>
              </a:rPr>
              <a:t>.</a:t>
            </a:r>
          </a:p>
          <a:p>
            <a:pPr marL="685800" indent="-514350">
              <a:buFontTx/>
              <a:buAutoNum type="arabicPeriod"/>
            </a:pPr>
            <a:r>
              <a:rPr lang="en-US" dirty="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xmlns:p14="http://schemas.microsoft.com/office/powerpoint/2010/mai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Select </a:t>
            </a:r>
            <a:r>
              <a:rPr lang="en-US" dirty="0">
                <a:latin typeface="Verdana"/>
                <a:ea typeface="ＭＳ Ｐゴシック" pitchFamily="-107" charset="-128"/>
                <a:cs typeface="Verdana"/>
              </a:rPr>
              <a:t>disk_out_ref.ex2</a:t>
            </a:r>
            <a:r>
              <a:rPr lang="en-US" dirty="0">
                <a:ea typeface="ＭＳ Ｐゴシック" pitchFamily="-107" charset="-128"/>
              </a:rPr>
              <a:t>.</a:t>
            </a:r>
          </a:p>
          <a:p>
            <a:pPr marL="781050" indent="-609600">
              <a:buFontTx/>
              <a:buAutoNum type="arabicPeriod"/>
            </a:pPr>
            <a:r>
              <a:rPr lang="en-US" dirty="0">
                <a:latin typeface="Verdana"/>
                <a:ea typeface="ＭＳ Ｐゴシック" pitchFamily="-107" charset="-128"/>
                <a:cs typeface="Verdana"/>
              </a:rPr>
              <a:t>Filters</a:t>
            </a:r>
            <a:r>
              <a:rPr lang="en-US" dirty="0">
                <a:ea typeface="ＭＳ Ｐゴシック" pitchFamily="-107" charset="-128"/>
              </a:rPr>
              <a:t> → </a:t>
            </a:r>
            <a:r>
              <a:rPr lang="en-US" dirty="0">
                <a:latin typeface="Verdana"/>
                <a:ea typeface="ＭＳ Ｐゴシック" pitchFamily="-107" charset="-128"/>
                <a:cs typeface="Verdana"/>
              </a:rPr>
              <a:t>Data Analysis</a:t>
            </a:r>
            <a:r>
              <a:rPr lang="en-US" dirty="0">
                <a:ea typeface="ＭＳ Ｐゴシック" pitchFamily="-107" charset="-128"/>
              </a:rPr>
              <a:t> → </a:t>
            </a:r>
            <a:r>
              <a:rPr lang="en-US" dirty="0">
                <a:latin typeface="Verdana"/>
                <a:ea typeface="ＭＳ Ｐゴシック" pitchFamily="-107" charset="-128"/>
                <a:cs typeface="Verdana"/>
              </a:rPr>
              <a:t>Histogram</a:t>
            </a:r>
          </a:p>
          <a:p>
            <a:pPr marL="781050" indent="-609600">
              <a:buFontTx/>
              <a:buAutoNum type="arabicPeriod"/>
            </a:pPr>
            <a:r>
              <a:rPr lang="en-US" dirty="0">
                <a:ea typeface="ＭＳ Ｐゴシック" pitchFamily="-107" charset="-128"/>
              </a:rPr>
              <a:t>Change </a:t>
            </a:r>
            <a:r>
              <a:rPr lang="en-US" dirty="0">
                <a:latin typeface="Verdana"/>
                <a:ea typeface="ＭＳ Ｐゴシック" pitchFamily="-107" charset="-128"/>
                <a:cs typeface="Verdana"/>
              </a:rPr>
              <a:t>Input Array</a:t>
            </a:r>
            <a:r>
              <a:rPr lang="en-US" dirty="0">
                <a:ea typeface="ＭＳ Ｐゴシック" pitchFamily="-107" charset="-128"/>
              </a:rPr>
              <a:t>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xmlns:p14="http://schemas.microsoft.com/office/powerpoint/2010/mai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a:latin typeface="+mn-lt"/>
                </a:rPr>
                <a:t>Swiss National Supercomputing Centre</a:t>
              </a: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a:solidFill>
                    <a:srgbClr val="FFFFFF"/>
                  </a:solidFill>
                  <a:latin typeface="+mn-lt"/>
                </a:rPr>
                <a:t>Jerry Clarke, US Army Research Laboratory</a:t>
              </a: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a:latin typeface="+mn-lt"/>
                </a:rPr>
                <a:t>Renato N. Elias, NACAD/COPPE/UFRJ, Rio de </a:t>
              </a:r>
              <a:r>
                <a:rPr lang="en-US" sz="900" dirty="0" err="1">
                  <a:latin typeface="+mn-lt"/>
                </a:rPr>
                <a:t>Janerio</a:t>
              </a:r>
              <a:r>
                <a:rPr lang="en-US" sz="900" dirty="0">
                  <a:latin typeface="+mn-lt"/>
                </a:rPr>
                <a:t>, Brazil</a:t>
              </a:r>
            </a:p>
          </p:txBody>
        </p:sp>
      </p:grpSp>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393406"/>
            <a:ext cx="3505200" cy="2464594"/>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a:solidFill>
                    <a:srgbClr val="000000"/>
                  </a:solidFill>
                  <a:latin typeface="+mn-lt"/>
                </a:rPr>
                <a:t>Swiss National Supercomputing Centre</a:t>
              </a:r>
            </a:p>
          </p:txBody>
        </p:sp>
      </p:grpSp>
      <p:pic>
        <p:nvPicPr>
          <p:cNvPr id="21" name="Picture 20" descr="contour22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a:t>Bill </a:t>
              </a:r>
              <a:r>
                <a:rPr lang="en-US" sz="900" dirty="0" err="1"/>
                <a:t>Daughton</a:t>
              </a:r>
              <a:r>
                <a:rPr lang="en-US" sz="900" dirty="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xmlns:p14="http://schemas.microsoft.com/office/powerpoint/2010/mai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4054137163"/>
      </p:ext>
    </p:extLst>
  </p:cSld>
  <p:clrMapOvr>
    <a:masterClrMapping/>
  </p:clrMapOvr>
  <p:transition xmlns:p14="http://schemas.microsoft.com/office/powerpoint/2010/mai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ea typeface="ＭＳ Ｐゴシック" pitchFamily="-107" charset="-128"/>
              </a:rPr>
              <a:t>Volume Rendering</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Change variable viewed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representation to </a:t>
            </a:r>
            <a:r>
              <a:rPr lang="en-US" dirty="0">
                <a:latin typeface="Verdana"/>
                <a:ea typeface="ＭＳ Ｐゴシック" pitchFamily="-107" charset="-128"/>
                <a:cs typeface="Verdana"/>
              </a:rPr>
              <a:t>Volume</a:t>
            </a:r>
            <a:r>
              <a:rPr lang="en-US" dirty="0">
                <a:ea typeface="ＭＳ Ｐゴシック" pitchFamily="-107" charset="-128"/>
              </a:rPr>
              <a:t>.</a:t>
            </a:r>
          </a:p>
          <a:p>
            <a:pPr marL="781050" indent="-609600">
              <a:buFontTx/>
              <a:buAutoNum type="arabicPeriod"/>
            </a:pPr>
            <a:r>
              <a:rPr lang="en-US" dirty="0">
                <a:ea typeface="ＭＳ Ｐゴシック" pitchFamily="-107" charset="-128"/>
              </a:rPr>
              <a:t>In the </a:t>
            </a:r>
            <a:r>
              <a:rPr lang="en-US" dirty="0">
                <a:latin typeface="Verdana" panose="020B0604030504040204" pitchFamily="34" charset="0"/>
                <a:ea typeface="Verdana" panose="020B0604030504040204" pitchFamily="34" charset="0"/>
                <a:cs typeface="Verdana" panose="020B0604030504040204" pitchFamily="34" charset="0"/>
              </a:rPr>
              <a:t>Are you Sure</a:t>
            </a:r>
            <a:r>
              <a:rPr lang="en-US" dirty="0">
                <a:ea typeface="ＭＳ Ｐゴシック" pitchFamily="-107" charset="-128"/>
              </a:rPr>
              <a:t> dialog box, click </a:t>
            </a:r>
            <a:r>
              <a:rPr lang="en-US" dirty="0">
                <a:latin typeface="Verdana" panose="020B0604030504040204" pitchFamily="34" charset="0"/>
                <a:ea typeface="Verdana" panose="020B0604030504040204" pitchFamily="34" charset="0"/>
                <a:cs typeface="Verdana" panose="020B0604030504040204" pitchFamily="34" charset="0"/>
              </a:rPr>
              <a:t>Yes</a:t>
            </a:r>
            <a:r>
              <a:rPr lang="en-US" dirty="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xmlns:p14="http://schemas.microsoft.com/office/powerpoint/2010/mai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ea typeface="ＭＳ Ｐゴシック" pitchFamily="-107" charset="-128"/>
              </a:rPr>
              <a:t>Volume Rendering +</a:t>
            </a:r>
            <a:br>
              <a:rPr lang="en-US" dirty="0">
                <a:ea typeface="ＭＳ Ｐゴシック" pitchFamily="-107" charset="-128"/>
              </a:rPr>
            </a:br>
            <a:r>
              <a:rPr lang="en-US" dirty="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a:ea typeface="ＭＳ Ｐゴシック" pitchFamily="-107" charset="-128"/>
              </a:rPr>
              <a:t>Change variable viewed to </a:t>
            </a:r>
            <a:r>
              <a:rPr lang="en-US" dirty="0">
                <a:latin typeface="Verdana"/>
                <a:ea typeface="ＭＳ Ｐゴシック" pitchFamily="-107" charset="-128"/>
                <a:cs typeface="Verdana"/>
              </a:rPr>
              <a:t>Temp</a:t>
            </a:r>
            <a:r>
              <a:rPr lang="en-US" dirty="0">
                <a:ea typeface="ＭＳ Ｐゴシック" pitchFamily="-107" charset="-128"/>
              </a:rPr>
              <a:t>.</a:t>
            </a:r>
          </a:p>
          <a:p>
            <a:pPr marL="781050" indent="-609600">
              <a:buFontTx/>
              <a:buAutoNum type="arabicPeriod"/>
            </a:pPr>
            <a:r>
              <a:rPr lang="en-US" dirty="0">
                <a:ea typeface="ＭＳ Ｐゴシック" pitchFamily="-107" charset="-128"/>
              </a:rPr>
              <a:t>Change representation to </a:t>
            </a:r>
            <a:r>
              <a:rPr lang="en-US" dirty="0">
                <a:latin typeface="Verdana"/>
                <a:ea typeface="ＭＳ Ｐゴシック" pitchFamily="-107" charset="-128"/>
                <a:cs typeface="Verdana"/>
              </a:rPr>
              <a:t>Volume</a:t>
            </a:r>
            <a:r>
              <a:rPr lang="en-US" dirty="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Stream 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a:latin typeface="Verdana"/>
                <a:ea typeface="ＭＳ Ｐゴシック" pitchFamily="-107" charset="-128"/>
                <a:cs typeface="Verdana"/>
              </a:rPr>
              <a:t>Tubes</a:t>
            </a:r>
            <a:r>
              <a:rPr lang="en-US" dirty="0">
                <a:ea typeface="ＭＳ Ｐゴシック" pitchFamily="-107" charset="-128"/>
              </a:rPr>
              <a:t> and </a:t>
            </a:r>
            <a:r>
              <a:rPr lang="en-US" dirty="0">
                <a:latin typeface="Verdana"/>
                <a:ea typeface="ＭＳ Ｐゴシック" pitchFamily="-107" charset="-128"/>
                <a:cs typeface="Verdana"/>
              </a:rPr>
              <a:t>Glyphs</a:t>
            </a:r>
            <a:r>
              <a:rPr lang="en-US" dirty="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xmlns:p14="http://schemas.microsoft.com/office/powerpoint/2010/mai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xmlns:p14="http://schemas.microsoft.com/office/powerpoint/2010/mai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Modify Transfer Function</a:t>
            </a:r>
          </a:p>
        </p:txBody>
      </p:sp>
      <p:sp>
        <p:nvSpPr>
          <p:cNvPr id="3" name="Content Placeholder 2"/>
          <p:cNvSpPr>
            <a:spLocks noGrp="1"/>
          </p:cNvSpPr>
          <p:nvPr>
            <p:ph idx="1"/>
          </p:nvPr>
        </p:nvSpPr>
        <p:spPr/>
        <p:txBody>
          <a:bodyPr/>
          <a:lstStyle/>
          <a:p>
            <a:pPr marL="685800" indent="-514350">
              <a:buFont typeface="+mj-lt"/>
              <a:buAutoNum type="arabicPeriod"/>
            </a:pPr>
            <a:r>
              <a:rPr lang="en-US" dirty="0"/>
              <a:t>Select disk_out_ref.ex2.</a:t>
            </a:r>
          </a:p>
          <a:p>
            <a:pPr marL="685800" indent="-514350">
              <a:buFont typeface="+mj-lt"/>
              <a:buAutoNum type="arabicPeriod"/>
            </a:pPr>
            <a:r>
              <a:rPr lang="en-US" dirty="0"/>
              <a:t>Click Edit Color Map       .</a:t>
            </a:r>
          </a:p>
          <a:p>
            <a:pPr marL="685800" indent="-514350">
              <a:buFont typeface="+mj-lt"/>
              <a:buAutoNum type="arabicPeriod"/>
            </a:pPr>
            <a:r>
              <a:rPr lang="en-US" dirty="0"/>
              <a:t>Click Choose preset      .</a:t>
            </a:r>
          </a:p>
          <a:p>
            <a:pPr marL="685800" indent="-514350">
              <a:buFont typeface="+mj-lt"/>
              <a:buAutoNum type="arabicPeriod"/>
            </a:pPr>
            <a:r>
              <a:rPr lang="en-US" dirty="0"/>
              <a:t>Select </a:t>
            </a:r>
            <a:r>
              <a:rPr lang="en-US" dirty="0">
                <a:latin typeface="Verdana"/>
                <a:cs typeface="Verdana"/>
              </a:rPr>
              <a:t>Black-Body Radiation</a:t>
            </a:r>
            <a:r>
              <a:rPr lang="en-US" dirty="0"/>
              <a:t>. </a:t>
            </a:r>
            <a:r>
              <a:rPr lang="en-US" dirty="0">
                <a:latin typeface="Verdana"/>
                <a:cs typeface="Verdana"/>
              </a:rPr>
              <a:t>Apply</a:t>
            </a:r>
            <a:r>
              <a:rPr lang="en-US" dirty="0"/>
              <a:t>. </a:t>
            </a:r>
            <a:r>
              <a:rPr lang="en-US" dirty="0">
                <a:latin typeface="Verdana"/>
                <a:cs typeface="Verdana"/>
              </a:rPr>
              <a:t>Close</a:t>
            </a:r>
            <a:r>
              <a:rPr lang="en-US" dirty="0"/>
              <a:t>.</a:t>
            </a:r>
          </a:p>
          <a:p>
            <a:pPr marL="685800" indent="-514350">
              <a:buFont typeface="+mj-lt"/>
              <a:buAutoNum type="arabicPeriod"/>
            </a:pPr>
            <a:r>
              <a:rPr lang="en-US" dirty="0"/>
              <a:t>Try adding and changing control points.</a:t>
            </a:r>
          </a:p>
        </p:txBody>
      </p:sp>
      <p:pic>
        <p:nvPicPr>
          <p:cNvPr id="4"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xmlns:p14="http://schemas.microsoft.com/office/powerpoint/2010/mai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a:t>Rainbow Colors: Never Use Them</a:t>
            </a:r>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a:t>Pros:</a:t>
            </a:r>
          </a:p>
          <a:p>
            <a:r>
              <a:rPr lang="en-US" dirty="0"/>
              <a:t>Pretty</a:t>
            </a:r>
          </a:p>
          <a:p>
            <a:r>
              <a:rPr lang="en-US" dirty="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a:t>Cons:</a:t>
            </a:r>
          </a:p>
          <a:p>
            <a:r>
              <a:rPr lang="en-US" dirty="0"/>
              <a:t>Garish</a:t>
            </a:r>
          </a:p>
          <a:p>
            <a:r>
              <a:rPr lang="en-US" dirty="0"/>
              <a:t>Bad for color blindness</a:t>
            </a:r>
          </a:p>
          <a:p>
            <a:r>
              <a:rPr lang="en-US" dirty="0"/>
              <a:t>No implicit order</a:t>
            </a:r>
          </a:p>
          <a:p>
            <a:r>
              <a:rPr lang="en-US" dirty="0"/>
              <a:t>Not perceptually even</a:t>
            </a:r>
          </a:p>
        </p:txBody>
      </p:sp>
      <p:pic>
        <p:nvPicPr>
          <p:cNvPr id="3" name="Picture 2" descr="Rainbow.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Color Deficiencies</a:t>
            </a:r>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Implicit Ordering</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rgbClr val="00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a:t>Rainbow: Implicit Ordering</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a:ea typeface="ＭＳ Ｐゴシック" pitchFamily="-107" charset="-128"/>
              </a:rPr>
              <a:t>Used by academic, government, and commercial institutions worldwide.</a:t>
            </a:r>
          </a:p>
          <a:p>
            <a:r>
              <a:rPr lang="en-US" dirty="0">
                <a:ea typeface="ＭＳ Ｐゴシック" pitchFamily="-107" charset="-128"/>
              </a:rPr>
              <a:t>Downloaded ~135K times per year.</a:t>
            </a:r>
          </a:p>
          <a:p>
            <a:r>
              <a:rPr lang="en-US" dirty="0" err="1">
                <a:ea typeface="ＭＳ Ｐゴシック" pitchFamily="-107" charset="-128"/>
              </a:rPr>
              <a:t>HPCwire</a:t>
            </a:r>
            <a:r>
              <a:rPr lang="en-US" dirty="0">
                <a:ea typeface="ＭＳ Ｐゴシック" pitchFamily="-107" charset="-128"/>
              </a:rPr>
              <a:t> Editors’ Choice 2010/2016 and </a:t>
            </a:r>
            <a:r>
              <a:rPr lang="en-US" dirty="0" err="1">
                <a:ea typeface="ＭＳ Ｐゴシック" pitchFamily="-107" charset="-128"/>
              </a:rPr>
              <a:t>HPCwire</a:t>
            </a:r>
            <a:r>
              <a:rPr lang="en-US" dirty="0">
                <a:ea typeface="ＭＳ Ｐゴシック" pitchFamily="-107" charset="-128"/>
              </a:rPr>
              <a:t> Readers’ Choice 2010/2012/2015 Awards for Best Visualization Product or Technology.</a:t>
            </a:r>
          </a:p>
          <a:p>
            <a:endParaRPr lang="en-US" dirty="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66654" y="5350510"/>
            <a:ext cx="2410691" cy="1325880"/>
          </a:xfrm>
          <a:prstGeom prst="rect">
            <a:avLst/>
          </a:prstGeom>
        </p:spPr>
      </p:pic>
    </p:spTree>
  </p:cSld>
  <p:clrMapOvr>
    <a:masterClrMapping/>
  </p:clrMapOvr>
  <p:transition xmlns:p14="http://schemas.microsoft.com/office/powerpoint/2010/mai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a:t>Rainbow: Perceptually Uneven</a:t>
            </a:r>
          </a:p>
        </p:txBody>
      </p:sp>
      <p:pic>
        <p:nvPicPr>
          <p:cNvPr id="3" name="Picture 2" descr="Rainbow.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a:t>Blue</a:t>
            </a:r>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a:t>Cyan</a:t>
            </a:r>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a:t>Green</a:t>
            </a:r>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a:t>Yellow</a:t>
            </a:r>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a:t>Orange</a:t>
            </a:r>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a:t>Red</a:t>
            </a:r>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a:latin typeface="Verdana"/>
                <a:cs typeface="Verdana"/>
              </a:rPr>
              <a:t>Edit</a:t>
            </a:r>
            <a:r>
              <a:rPr lang="en-US" sz="3200" dirty="0">
                <a:latin typeface="+mn-lt"/>
              </a:rPr>
              <a:t> → </a:t>
            </a:r>
            <a:r>
              <a:rPr lang="en-US" sz="3200" dirty="0">
                <a:latin typeface="Verdana"/>
                <a:cs typeface="Verdana"/>
              </a:rPr>
              <a:t>Reset Session</a:t>
            </a:r>
            <a:r>
              <a:rPr lang="en-US" sz="3200" dirty="0">
                <a:latin typeface="+mn-lt"/>
              </a:rPr>
              <a:t> </a:t>
            </a: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xmlns:p14="http://schemas.microsoft.com/office/powerpoint/2010/mai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the file </a:t>
            </a:r>
            <a:r>
              <a:rPr lang="en-US" dirty="0">
                <a:latin typeface="Verdana"/>
                <a:ea typeface="ＭＳ Ｐゴシック" pitchFamily="-107" charset="-128"/>
                <a:cs typeface="Verdana"/>
              </a:rPr>
              <a:t>can.ex2</a:t>
            </a:r>
            <a:r>
              <a:rPr lang="en-US" dirty="0">
                <a:ea typeface="ＭＳ Ｐゴシック" pitchFamily="-107" charset="-128"/>
              </a:rPr>
              <a:t>.</a:t>
            </a:r>
          </a:p>
          <a:p>
            <a:pPr marL="781050" indent="-609600">
              <a:buFontTx/>
              <a:buAutoNum type="arabicPeriod"/>
            </a:pPr>
            <a:r>
              <a:rPr lang="en-US" dirty="0">
                <a:ea typeface="ＭＳ Ｐゴシック" pitchFamily="-107" charset="-128"/>
              </a:rPr>
              <a:t>Select all variables.</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a:p>
            <a:pPr marL="781050" indent="-609600">
              <a:buFontTx/>
              <a:buAutoNum type="arabicPeriod"/>
            </a:pPr>
            <a:r>
              <a:rPr lang="en-US" dirty="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xmlns:p14="http://schemas.microsoft.com/office/powerpoint/2010/mai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xmlns:p14="http://schemas.microsoft.com/office/powerpoint/2010/mai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Go to first time step.</a:t>
            </a:r>
          </a:p>
          <a:p>
            <a:pPr marL="781050" indent="-609600">
              <a:buFontTx/>
              <a:buAutoNum type="arabicPeriod"/>
            </a:pPr>
            <a:r>
              <a:rPr lang="en-US" dirty="0">
                <a:ea typeface="ＭＳ Ｐゴシック" pitchFamily="-107" charset="-128"/>
              </a:rPr>
              <a:t>Color by EQPS variable.</a:t>
            </a:r>
          </a:p>
          <a:p>
            <a:pPr marL="781050" indent="-609600">
              <a:buFontTx/>
              <a:buAutoNum type="arabicPeriod"/>
            </a:pPr>
            <a:r>
              <a:rPr lang="en-US" dirty="0">
                <a:ea typeface="ＭＳ Ｐゴシック" pitchFamily="-107" charset="-128"/>
              </a:rPr>
              <a:t>Play     (or skip to last time step     ).</a:t>
            </a:r>
          </a:p>
        </p:txBody>
      </p:sp>
      <p:pic>
        <p:nvPicPr>
          <p:cNvPr id="146436"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xmlns:p14="http://schemas.microsoft.com/office/powerpoint/2010/mai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Go to first time step.</a:t>
            </a:r>
          </a:p>
          <a:p>
            <a:pPr marL="781050" indent="-609600">
              <a:buFontTx/>
              <a:buAutoNum type="arabicPeriod"/>
            </a:pPr>
            <a:r>
              <a:rPr lang="en-US" dirty="0">
                <a:ea typeface="ＭＳ Ｐゴシック" pitchFamily="-107" charset="-128"/>
              </a:rPr>
              <a:t>Color by EQPS variable.</a:t>
            </a:r>
          </a:p>
          <a:p>
            <a:pPr marL="781050" indent="-609600">
              <a:buFontTx/>
              <a:buAutoNum type="arabicPeriod"/>
            </a:pPr>
            <a:r>
              <a:rPr lang="en-US" dirty="0">
                <a:ea typeface="ＭＳ Ｐゴシック" pitchFamily="-107" charset="-128"/>
              </a:rPr>
              <a:t>Play     (or skip to last time step     ).</a:t>
            </a:r>
          </a:p>
          <a:p>
            <a:pPr marL="781050" indent="-609600">
              <a:buFontTx/>
              <a:buAutoNum type="arabicPeriod"/>
            </a:pPr>
            <a:r>
              <a:rPr lang="en-US" dirty="0">
                <a:ea typeface="ＭＳ Ｐゴシック" pitchFamily="-107" charset="-128"/>
              </a:rPr>
              <a:t>Fix with Rescale to Data Range.</a:t>
            </a:r>
          </a:p>
        </p:txBody>
      </p:sp>
      <p:pic>
        <p:nvPicPr>
          <p:cNvPr id="146436" name="Pictur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xmlns:p14="http://schemas.microsoft.com/office/powerpoint/2010/mai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t>Go to representative time and hit</a:t>
            </a:r>
          </a:p>
          <a:p>
            <a:r>
              <a:rPr lang="en-US" dirty="0"/>
              <a:t>In </a:t>
            </a:r>
            <a:r>
              <a:rPr lang="en-US" dirty="0">
                <a:latin typeface="Verdana"/>
                <a:cs typeface="Verdana"/>
              </a:rPr>
              <a:t>Settings</a:t>
            </a:r>
            <a:r>
              <a:rPr lang="en-US" dirty="0"/>
              <a:t> change </a:t>
            </a:r>
            <a:r>
              <a:rPr lang="en-US" dirty="0">
                <a:latin typeface="Verdana"/>
                <a:cs typeface="Verdana"/>
              </a:rPr>
              <a:t>On File Open </a:t>
            </a:r>
            <a:r>
              <a:rPr lang="en-US" dirty="0"/>
              <a:t>to </a:t>
            </a:r>
            <a:r>
              <a:rPr lang="en-US" dirty="0" err="1">
                <a:latin typeface="Verdana"/>
                <a:cs typeface="Verdana"/>
              </a:rPr>
              <a:t>Goto</a:t>
            </a:r>
            <a:r>
              <a:rPr lang="en-US" dirty="0">
                <a:latin typeface="Verdana"/>
                <a:cs typeface="Verdana"/>
              </a:rPr>
              <a:t> last </a:t>
            </a:r>
            <a:r>
              <a:rPr lang="en-US" dirty="0" err="1">
                <a:latin typeface="Verdana"/>
                <a:cs typeface="Verdana"/>
              </a:rPr>
              <a:t>timestep</a:t>
            </a:r>
            <a:r>
              <a:rPr lang="en-US" dirty="0"/>
              <a:t>.</a:t>
            </a:r>
          </a:p>
        </p:txBody>
      </p:sp>
      <p:pic>
        <p:nvPicPr>
          <p:cNvPr id="4" name="Picture 1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xmlns:p14="http://schemas.microsoft.com/office/powerpoint/2010/mai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Range Workarounds</a:t>
            </a:r>
          </a:p>
        </p:txBody>
      </p:sp>
      <p:sp>
        <p:nvSpPr>
          <p:cNvPr id="3" name="Content Placeholder 2"/>
          <p:cNvSpPr>
            <a:spLocks noGrp="1"/>
          </p:cNvSpPr>
          <p:nvPr>
            <p:ph idx="1"/>
          </p:nvPr>
        </p:nvSpPr>
        <p:spPr/>
        <p:txBody>
          <a:bodyPr/>
          <a:lstStyle/>
          <a:p>
            <a:r>
              <a:rPr lang="en-US" dirty="0"/>
              <a:t>Set a custom range.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xmlns:p14="http://schemas.microsoft.com/office/powerpoint/2010/main">
    <p:fade/>
  </p:transition>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36929</TotalTime>
  <Words>8546</Words>
  <Application>Microsoft Macintosh PowerPoint</Application>
  <PresentationFormat>On-screen Show (4:3)</PresentationFormat>
  <Paragraphs>1662</Paragraphs>
  <Slides>249</Slides>
  <Notes>172</Notes>
  <HiddenSlides>6</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249</vt:i4>
      </vt:variant>
    </vt:vector>
  </HeadingPairs>
  <TitlesOfParts>
    <vt:vector size="251" baseType="lpstr">
      <vt:lpstr>Default Design</vt:lpstr>
      <vt:lpstr>Acrobat Document</vt:lpstr>
      <vt:lpstr>Large Scale Visualization with ParaView</vt:lpstr>
      <vt:lpstr>Outline</vt:lpstr>
      <vt:lpstr>To Follow Along…</vt:lpstr>
      <vt:lpstr>If You Need Help</vt:lpstr>
      <vt:lpstr>Please Submit a Review</vt:lpstr>
      <vt:lpstr>Introduction</vt:lpstr>
      <vt:lpstr>What is ParaView?</vt:lpstr>
      <vt:lpstr>PowerPoint Presentation</vt:lpstr>
      <vt:lpstr>Current ParaView Usage</vt:lpstr>
      <vt:lpstr>Data Ranges</vt:lpstr>
      <vt:lpstr>ParaView Application Architecture</vt:lpstr>
      <vt:lpstr>ParaView Development</vt:lpstr>
      <vt:lpstr>Contributors</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Copy/Paste/Reset/Save Parameters</vt:lpstr>
      <vt:lpstr>Display Properties</vt:lpstr>
      <vt:lpstr>Change Render Properties</vt:lpstr>
      <vt:lpstr>Render View Options</vt:lpstr>
      <vt:lpstr>Change Render Properties</vt:lpstr>
      <vt:lpstr>Advanced Properties</vt:lpstr>
      <vt:lpstr>Searching Properties</vt:lpstr>
      <vt:lpstr>Searching Properties</vt:lpstr>
      <vt:lpstr>Using Auto Apply</vt:lpstr>
      <vt:lpstr>Changing the Color Palette</vt:lpstr>
      <vt:lpstr>Color Palettes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Pipeline Browser Structure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Adding Labels</vt:lpstr>
      <vt:lpstr>Plot Selection Over Time</vt:lpstr>
      <vt:lpstr>Reset ParaView</vt:lpstr>
      <vt:lpstr>Extracting a Selection</vt:lpstr>
      <vt:lpstr>Reset ParaView</vt:lpstr>
      <vt:lpstr>Please Submit a Review</vt:lpstr>
      <vt:lpstr>Make an Animation</vt:lpstr>
      <vt:lpstr>Make an Animation</vt:lpstr>
      <vt:lpstr>Animating Two Properties</vt:lpstr>
      <vt:lpstr>Camera Orbit</vt:lpstr>
      <vt:lpstr>Reset ParaView</vt:lpstr>
      <vt:lpstr>Following Data</vt:lpstr>
      <vt:lpstr>Please Submit a Review</vt:lpstr>
      <vt:lpstr>Batch Scripting</vt:lpstr>
      <vt:lpstr>Python Batch Scripting</vt:lpstr>
      <vt:lpstr>Reset ParaView</vt:lpstr>
      <vt:lpstr>Tracing ParaView State</vt:lpstr>
      <vt:lpstr>Python Tracing Options</vt:lpstr>
      <vt:lpstr>Tracing ParaView State</vt:lpstr>
      <vt:lpstr>Adding a Macro</vt:lpstr>
      <vt:lpstr>Reset ParaView</vt:lpstr>
      <vt:lpstr>Creating a Pipeline</vt:lpstr>
      <vt:lpstr>Creating a Pipeline</vt:lpstr>
      <vt:lpstr>Changing Properties</vt:lpstr>
      <vt:lpstr>Branching and Merging Pipeline</vt:lpstr>
      <vt:lpstr>Finding Pipeline Objects</vt:lpstr>
      <vt:lpstr>Please Submit a Review</vt:lpstr>
      <vt:lpstr>Reset ParaView</vt:lpstr>
      <vt:lpstr>Reading Files</vt:lpstr>
      <vt:lpstr>Querying Attributes</vt:lpstr>
      <vt:lpstr>Coloring Data</vt:lpstr>
      <vt:lpstr>Controlling the View</vt:lpstr>
      <vt:lpstr>Save Results</vt:lpstr>
      <vt:lpstr>Please Submit a Review</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Traditional/Post Hoc Analysis</vt:lpstr>
      <vt:lpstr>In Situ Analysis</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 translate data to .pvt*</vt:lpstr>
      <vt:lpstr>In Situ Exercise - define base vis for sim to do</vt:lpstr>
      <vt:lpstr>ParaView GUI Plugin</vt:lpstr>
      <vt:lpstr>In Situ Exercise – Load Plugin</vt:lpstr>
      <vt:lpstr>Note the new Menus</vt:lpstr>
      <vt:lpstr>In Situ Exercise – Add Writers</vt:lpstr>
      <vt:lpstr>Special type of Trace</vt:lpstr>
      <vt:lpstr>In Situ Exercise – Select Inputs</vt:lpstr>
      <vt:lpstr>In Situ Exercise – Specify Renderings</vt:lpstr>
      <vt:lpstr>In Situ Exercise – Save the Script</vt:lpstr>
      <vt:lpstr>In Situ Exercise</vt:lpstr>
      <vt:lpstr>ParaView Catalyst Possibilities</vt:lpstr>
      <vt:lpstr>Please Submit a Review</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lpstr>Please Submit a Review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David DeMarle</cp:lastModifiedBy>
  <cp:revision>462</cp:revision>
  <cp:lastPrinted>2016-11-07T23:36:26Z</cp:lastPrinted>
  <dcterms:created xsi:type="dcterms:W3CDTF">2010-07-16T17:07:32Z</dcterms:created>
  <dcterms:modified xsi:type="dcterms:W3CDTF">2017-11-12T03:39:50Z</dcterms:modified>
</cp:coreProperties>
</file>