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1.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2"/>
  </p:notesMasterIdLst>
  <p:handoutMasterIdLst>
    <p:handoutMasterId r:id="rId243"/>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67" r:id="rId20"/>
    <p:sldId id="616" r:id="rId21"/>
    <p:sldId id="617" r:id="rId22"/>
    <p:sldId id="618" r:id="rId23"/>
    <p:sldId id="619" r:id="rId24"/>
    <p:sldId id="620" r:id="rId25"/>
    <p:sldId id="769" r:id="rId26"/>
    <p:sldId id="622" r:id="rId27"/>
    <p:sldId id="623" r:id="rId28"/>
    <p:sldId id="624" r:id="rId29"/>
    <p:sldId id="625" r:id="rId30"/>
    <p:sldId id="628" r:id="rId31"/>
    <p:sldId id="629" r:id="rId32"/>
    <p:sldId id="630" r:id="rId33"/>
    <p:sldId id="621" r:id="rId34"/>
    <p:sldId id="768" r:id="rId35"/>
    <p:sldId id="627" r:id="rId36"/>
    <p:sldId id="631" r:id="rId37"/>
    <p:sldId id="781" r:id="rId38"/>
    <p:sldId id="633" r:id="rId39"/>
    <p:sldId id="634" r:id="rId40"/>
    <p:sldId id="635" r:id="rId41"/>
    <p:sldId id="636" r:id="rId42"/>
    <p:sldId id="637" r:id="rId43"/>
    <p:sldId id="638" r:id="rId44"/>
    <p:sldId id="639" r:id="rId45"/>
    <p:sldId id="640" r:id="rId46"/>
    <p:sldId id="641" r:id="rId47"/>
    <p:sldId id="642" r:id="rId48"/>
    <p:sldId id="643" r:id="rId49"/>
    <p:sldId id="644" r:id="rId50"/>
    <p:sldId id="645" r:id="rId51"/>
    <p:sldId id="646" r:id="rId52"/>
    <p:sldId id="647" r:id="rId53"/>
    <p:sldId id="648" r:id="rId54"/>
    <p:sldId id="771" r:id="rId55"/>
    <p:sldId id="770" r:id="rId56"/>
    <p:sldId id="649" r:id="rId57"/>
    <p:sldId id="650" r:id="rId58"/>
    <p:sldId id="651" r:id="rId59"/>
    <p:sldId id="652" r:id="rId60"/>
    <p:sldId id="653" r:id="rId61"/>
    <p:sldId id="654" r:id="rId62"/>
    <p:sldId id="655" r:id="rId63"/>
    <p:sldId id="656" r:id="rId64"/>
    <p:sldId id="782" r:id="rId65"/>
    <p:sldId id="660" r:id="rId66"/>
    <p:sldId id="741" r:id="rId67"/>
    <p:sldId id="661" r:id="rId68"/>
    <p:sldId id="662" r:id="rId69"/>
    <p:sldId id="783" r:id="rId70"/>
    <p:sldId id="664" r:id="rId71"/>
    <p:sldId id="665" r:id="rId72"/>
    <p:sldId id="666" r:id="rId73"/>
    <p:sldId id="732" r:id="rId74"/>
    <p:sldId id="667" r:id="rId75"/>
    <p:sldId id="668" r:id="rId76"/>
    <p:sldId id="669" r:id="rId77"/>
    <p:sldId id="670" r:id="rId78"/>
    <p:sldId id="671" r:id="rId79"/>
    <p:sldId id="784" r:id="rId80"/>
    <p:sldId id="742" r:id="rId81"/>
    <p:sldId id="674" r:id="rId82"/>
    <p:sldId id="677" r:id="rId83"/>
    <p:sldId id="675" r:id="rId84"/>
    <p:sldId id="676" r:id="rId85"/>
    <p:sldId id="733" r:id="rId86"/>
    <p:sldId id="734" r:id="rId87"/>
    <p:sldId id="735" r:id="rId88"/>
    <p:sldId id="736" r:id="rId89"/>
    <p:sldId id="737" r:id="rId90"/>
    <p:sldId id="738" r:id="rId91"/>
    <p:sldId id="739" r:id="rId92"/>
    <p:sldId id="785" r:id="rId93"/>
    <p:sldId id="679" r:id="rId94"/>
    <p:sldId id="680" r:id="rId95"/>
    <p:sldId id="681" r:id="rId96"/>
    <p:sldId id="682" r:id="rId97"/>
    <p:sldId id="683" r:id="rId98"/>
    <p:sldId id="684" r:id="rId99"/>
    <p:sldId id="685" r:id="rId100"/>
    <p:sldId id="786" r:id="rId101"/>
    <p:sldId id="687" r:id="rId102"/>
    <p:sldId id="688" r:id="rId103"/>
    <p:sldId id="689" r:id="rId104"/>
    <p:sldId id="690" r:id="rId105"/>
    <p:sldId id="691" r:id="rId106"/>
    <p:sldId id="692" r:id="rId107"/>
    <p:sldId id="693" r:id="rId108"/>
    <p:sldId id="694" r:id="rId109"/>
    <p:sldId id="695" r:id="rId110"/>
    <p:sldId id="696" r:id="rId111"/>
    <p:sldId id="697" r:id="rId112"/>
    <p:sldId id="787" r:id="rId113"/>
    <p:sldId id="699" r:id="rId114"/>
    <p:sldId id="700" r:id="rId115"/>
    <p:sldId id="701" r:id="rId116"/>
    <p:sldId id="702" r:id="rId117"/>
    <p:sldId id="703" r:id="rId118"/>
    <p:sldId id="704" r:id="rId119"/>
    <p:sldId id="772" r:id="rId120"/>
    <p:sldId id="705" r:id="rId121"/>
    <p:sldId id="788" r:id="rId122"/>
    <p:sldId id="707" r:id="rId123"/>
    <p:sldId id="789" r:id="rId124"/>
    <p:sldId id="710" r:id="rId125"/>
    <p:sldId id="790" r:id="rId126"/>
    <p:sldId id="711" r:id="rId127"/>
    <p:sldId id="712" r:id="rId128"/>
    <p:sldId id="791" r:id="rId129"/>
    <p:sldId id="714" r:id="rId130"/>
    <p:sldId id="521" r:id="rId131"/>
    <p:sldId id="715" r:id="rId132"/>
    <p:sldId id="792" r:id="rId133"/>
    <p:sldId id="717" r:id="rId134"/>
    <p:sldId id="718" r:id="rId135"/>
    <p:sldId id="719" r:id="rId136"/>
    <p:sldId id="720" r:id="rId137"/>
    <p:sldId id="793" r:id="rId138"/>
    <p:sldId id="721" r:id="rId139"/>
    <p:sldId id="722" r:id="rId140"/>
    <p:sldId id="723" r:id="rId141"/>
    <p:sldId id="724" r:id="rId142"/>
    <p:sldId id="725" r:id="rId143"/>
    <p:sldId id="794" r:id="rId144"/>
    <p:sldId id="727" r:id="rId145"/>
    <p:sldId id="728" r:id="rId146"/>
    <p:sldId id="729" r:id="rId147"/>
    <p:sldId id="730" r:id="rId148"/>
    <p:sldId id="795" r:id="rId149"/>
    <p:sldId id="731" r:id="rId150"/>
    <p:sldId id="335" r:id="rId151"/>
    <p:sldId id="336" r:id="rId152"/>
    <p:sldId id="337" r:id="rId153"/>
    <p:sldId id="338" r:id="rId154"/>
    <p:sldId id="381" r:id="rId155"/>
    <p:sldId id="478" r:id="rId156"/>
    <p:sldId id="566" r:id="rId157"/>
    <p:sldId id="577" r:id="rId158"/>
    <p:sldId id="578" r:id="rId159"/>
    <p:sldId id="579" r:id="rId160"/>
    <p:sldId id="580" r:id="rId161"/>
    <p:sldId id="581" r:id="rId162"/>
    <p:sldId id="582" r:id="rId163"/>
    <p:sldId id="583" r:id="rId164"/>
    <p:sldId id="584" r:id="rId165"/>
    <p:sldId id="339" r:id="rId166"/>
    <p:sldId id="340" r:id="rId167"/>
    <p:sldId id="341" r:id="rId168"/>
    <p:sldId id="342" r:id="rId169"/>
    <p:sldId id="343" r:id="rId170"/>
    <p:sldId id="585" r:id="rId171"/>
    <p:sldId id="344" r:id="rId172"/>
    <p:sldId id="589" r:id="rId173"/>
    <p:sldId id="590" r:id="rId174"/>
    <p:sldId id="591" r:id="rId175"/>
    <p:sldId id="592" r:id="rId176"/>
    <p:sldId id="594" r:id="rId177"/>
    <p:sldId id="593" r:id="rId178"/>
    <p:sldId id="595" r:id="rId179"/>
    <p:sldId id="605" r:id="rId180"/>
    <p:sldId id="596" r:id="rId181"/>
    <p:sldId id="598" r:id="rId182"/>
    <p:sldId id="597" r:id="rId183"/>
    <p:sldId id="599" r:id="rId184"/>
    <p:sldId id="350" r:id="rId185"/>
    <p:sldId id="351" r:id="rId186"/>
    <p:sldId id="352" r:id="rId187"/>
    <p:sldId id="353" r:id="rId188"/>
    <p:sldId id="354" r:id="rId189"/>
    <p:sldId id="355" r:id="rId190"/>
    <p:sldId id="356" r:id="rId191"/>
    <p:sldId id="357" r:id="rId192"/>
    <p:sldId id="358" r:id="rId193"/>
    <p:sldId id="359" r:id="rId194"/>
    <p:sldId id="360" r:id="rId195"/>
    <p:sldId id="361" r:id="rId196"/>
    <p:sldId id="362" r:id="rId197"/>
    <p:sldId id="363" r:id="rId198"/>
    <p:sldId id="364" r:id="rId199"/>
    <p:sldId id="365" r:id="rId200"/>
    <p:sldId id="366" r:id="rId201"/>
    <p:sldId id="367" r:id="rId202"/>
    <p:sldId id="600" r:id="rId203"/>
    <p:sldId id="613" r:id="rId204"/>
    <p:sldId id="368" r:id="rId205"/>
    <p:sldId id="369" r:id="rId206"/>
    <p:sldId id="370" r:id="rId207"/>
    <p:sldId id="451" r:id="rId208"/>
    <p:sldId id="374" r:id="rId209"/>
    <p:sldId id="375" r:id="rId210"/>
    <p:sldId id="473" r:id="rId211"/>
    <p:sldId id="474" r:id="rId212"/>
    <p:sldId id="743" r:id="rId213"/>
    <p:sldId id="744" r:id="rId214"/>
    <p:sldId id="745" r:id="rId215"/>
    <p:sldId id="746" r:id="rId216"/>
    <p:sldId id="747" r:id="rId217"/>
    <p:sldId id="748" r:id="rId218"/>
    <p:sldId id="749" r:id="rId219"/>
    <p:sldId id="750" r:id="rId220"/>
    <p:sldId id="751" r:id="rId221"/>
    <p:sldId id="752" r:id="rId222"/>
    <p:sldId id="753" r:id="rId223"/>
    <p:sldId id="754" r:id="rId224"/>
    <p:sldId id="755" r:id="rId225"/>
    <p:sldId id="756" r:id="rId226"/>
    <p:sldId id="757" r:id="rId227"/>
    <p:sldId id="758" r:id="rId228"/>
    <p:sldId id="759" r:id="rId229"/>
    <p:sldId id="760" r:id="rId230"/>
    <p:sldId id="761" r:id="rId231"/>
    <p:sldId id="762" r:id="rId232"/>
    <p:sldId id="763" r:id="rId233"/>
    <p:sldId id="764" r:id="rId234"/>
    <p:sldId id="765" r:id="rId235"/>
    <p:sldId id="766" r:id="rId236"/>
    <p:sldId id="376" r:id="rId237"/>
    <p:sldId id="377" r:id="rId238"/>
    <p:sldId id="378" r:id="rId239"/>
    <p:sldId id="379" r:id="rId240"/>
    <p:sldId id="380" r:id="rId24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39" autoAdjust="0"/>
    <p:restoredTop sz="83121" autoAdjust="0"/>
  </p:normalViewPr>
  <p:slideViewPr>
    <p:cSldViewPr>
      <p:cViewPr varScale="1">
        <p:scale>
          <a:sx n="114" d="100"/>
          <a:sy n="114" d="100"/>
        </p:scale>
        <p:origin x="414" y="102"/>
      </p:cViewPr>
      <p:guideLst>
        <p:guide orient="horz" pos="1104"/>
        <p:guide pos="3744"/>
        <p:guide pos="51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microsoft.com/office/2015/10/relationships/revisionInfo" Target="revisionInfo.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177048912"/>
        <c:axId val="-1177041024"/>
      </c:barChart>
      <c:catAx>
        <c:axId val="-1177048912"/>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1024"/>
        <c:crosses val="autoZero"/>
        <c:auto val="1"/>
        <c:lblAlgn val="ctr"/>
        <c:lblOffset val="100"/>
        <c:tickLblSkip val="1"/>
        <c:tickMarkSkip val="1"/>
        <c:noMultiLvlLbl val="0"/>
      </c:catAx>
      <c:valAx>
        <c:axId val="-1177041024"/>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8912"/>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7603864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40538314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22077392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 Works on huge numbers of cells in an uncharacteristically large number of blocks</a:t>
            </a:r>
          </a:p>
          <a:p>
            <a:pPr lvl="1">
              <a:buFontTx/>
              <a:buChar char="•"/>
            </a:pPr>
            <a:r>
              <a:rPr lang="en-US">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Simulation of flow over a full wing where a synthetic jet issues unsteady </a:t>
            </a:r>
            <a:r>
              <a:rPr lang="en-US" dirty="0" err="1"/>
              <a:t>crossflow</a:t>
            </a:r>
            <a:r>
              <a:rPr lang="en-US" dirty="0"/>
              <a:t> jet at 1750Hz.</a:t>
            </a:r>
          </a:p>
          <a:p>
            <a:pPr marL="171450" indent="-171450">
              <a:buFont typeface="Arial"/>
              <a:buChar char="•"/>
            </a:pPr>
            <a:r>
              <a:rPr lang="en-US" dirty="0"/>
              <a:t>3.3</a:t>
            </a:r>
            <a:r>
              <a:rPr lang="en-US" baseline="0" dirty="0"/>
              <a:t> billion tetrahedra</a:t>
            </a:r>
          </a:p>
          <a:p>
            <a:pPr marL="171450" indent="-171450">
              <a:buFont typeface="Arial"/>
              <a:buChar char="•"/>
            </a:pPr>
            <a:r>
              <a:rPr lang="en-US" baseline="0" dirty="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Visualized in situ with PHASTA. 1.3 billion elements running</a:t>
            </a:r>
            <a:r>
              <a:rPr lang="en-US" baseline="0" dirty="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IceT</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Sort-last -&gt; image compositing</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Insensitive to iamge data size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dirty="0">
                <a:latin typeface="Times New Roman" pitchFamily="-107" charset="0"/>
                <a:ea typeface="ＭＳ Ｐゴシック" pitchFamily="-107" charset="-128"/>
              </a:rPr>
              <a:t>Ribbon and Tube</a:t>
            </a:r>
          </a:p>
          <a:p>
            <a:endParaRPr lang="en-US" dirty="0">
              <a:latin typeface="Times New Roman" pitchFamily="-107" charset="0"/>
              <a:ea typeface="ＭＳ Ｐゴシック" pitchFamily="-107" charset="-128"/>
            </a:endParaRPr>
          </a:p>
          <a:p>
            <a:r>
              <a:rPr lang="en-US" dirty="0">
                <a:latin typeface="Times New Roman" pitchFamily="-107" charset="0"/>
                <a:ea typeface="ＭＳ Ｐゴシック" pitchFamily="-107" charset="-128"/>
              </a:rPr>
              <a:t>Use with caution on unstructured data</a:t>
            </a:r>
          </a:p>
          <a:p>
            <a:endParaRPr lang="en-US" dirty="0">
              <a:latin typeface="Times New Roman" pitchFamily="-107" charset="0"/>
              <a:ea typeface="ＭＳ Ｐゴシック" pitchFamily="-107" charset="-128"/>
            </a:endParaRPr>
          </a:p>
          <a:p>
            <a:r>
              <a:rPr lang="en-US" dirty="0">
                <a:latin typeface="Times New Roman" pitchFamily="-107" charset="0"/>
                <a:ea typeface="ＭＳ Ｐゴシック" pitchFamily="-107" charset="-128"/>
              </a:rPr>
              <a:t>Never use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Use with caution on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with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on all data.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214</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216</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219</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220</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280982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0968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2464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3183291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506661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a:t>Small montage of projects using ParaView.</a:t>
            </a:r>
          </a:p>
          <a:p>
            <a:pPr marL="171441" indent="-171441">
              <a:buFont typeface="Arial"/>
              <a:buChar char="•"/>
            </a:pPr>
            <a:r>
              <a:rPr lang="en-US" dirty="0"/>
              <a:t>Demonstrates</a:t>
            </a:r>
            <a:r>
              <a:rPr lang="en-US" baseline="0" dirty="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3652247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Add control points by clicking in color box.</a:t>
            </a:r>
          </a:p>
          <a:p>
            <a:pPr>
              <a:buFontTx/>
              <a:buChar char="•"/>
            </a:pPr>
            <a:r>
              <a:rPr lang="en-US">
                <a:latin typeface="Times New Roman" pitchFamily="-107" charset="0"/>
                <a:ea typeface="ＭＳ Ｐゴシック" pitchFamily="-107" charset="-128"/>
              </a:rPr>
              <a:t>Drag control points to move them.</a:t>
            </a:r>
          </a:p>
          <a:p>
            <a:pPr>
              <a:buFontTx/>
              <a:buChar char="•"/>
            </a:pPr>
            <a:r>
              <a:rPr lang="en-US">
                <a:latin typeface="Times New Roman" pitchFamily="-107" charset="0"/>
                <a:ea typeface="ＭＳ Ｐゴシック" pitchFamily="-107" charset="-128"/>
              </a:rPr>
              <a:t>Delete active point by hitting backspace or delete.</a:t>
            </a:r>
          </a:p>
          <a:p>
            <a:pPr>
              <a:buFontTx/>
              <a:buChar char="•"/>
            </a:pPr>
            <a:r>
              <a:rPr lang="en-US">
                <a:latin typeface="Times New Roman" pitchFamily="-107" charset="0"/>
                <a:ea typeface="ＭＳ Ｐゴシック" pitchFamily="-107" charset="-128"/>
              </a:rPr>
              <a:t>Click active point to change its color.</a:t>
            </a:r>
          </a:p>
          <a:p>
            <a:pPr>
              <a:buFontTx/>
              <a:buChar char="•"/>
            </a:pPr>
            <a:r>
              <a:rPr lang="en-US">
                <a:latin typeface="Times New Roman" pitchFamily="-107" charset="0"/>
                <a:ea typeface="ＭＳ Ｐゴシック" pitchFamily="-107" charset="-128"/>
              </a:rPr>
              <a:t>Can save and load transfer functions.</a:t>
            </a:r>
          </a:p>
          <a:p>
            <a:pPr lvl="1">
              <a:buFontTx/>
              <a:buChar char="•"/>
            </a:pPr>
            <a:r>
              <a:rPr lang="en-US">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Simulating</a:t>
            </a:r>
            <a:r>
              <a:rPr lang="en-US" baseline="0" dirty="0"/>
              <a:t> </a:t>
            </a:r>
            <a:r>
              <a:rPr lang="en-US" baseline="0" dirty="0" err="1"/>
              <a:t>deuteranope</a:t>
            </a:r>
            <a:r>
              <a:rPr lang="en-US" baseline="0" dirty="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78991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22993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12677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36728105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9602580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a:latin typeface="Times New Roman" pitchFamily="-107" charset="0"/>
                <a:ea typeface="ＭＳ Ｐゴシック" pitchFamily="-107" charset="-128"/>
              </a:rPr>
              <a:t>Rubber band selection tools</a:t>
            </a:r>
            <a:r>
              <a:rPr lang="en-US" baseline="0" dirty="0">
                <a:latin typeface="Times New Roman" pitchFamily="-107" charset="0"/>
                <a:ea typeface="ＭＳ Ｐゴシック" pitchFamily="-107" charset="-128"/>
              </a:rPr>
              <a:t> and polygon selection tools which create polygon by dragging</a:t>
            </a:r>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21431304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32277555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83147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36125802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10" Type="http://schemas.openxmlformats.org/officeDocument/2006/relationships/hyperlink" Target="https://creativecommons.org/licenses/by/4.0/" TargetMode="External"/><Relationship Id="rId4" Type="http://schemas.openxmlformats.org/officeDocument/2006/relationships/image" Target="../media/image5.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40.png"/></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40.png"/></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46.emf"/><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11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1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3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paraview.org/paraview-guide/" TargetMode="External"/><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png"/></Relationships>
</file>

<file path=ppt/slides/_rels/slide1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6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image" Target="../media/image185.png"/><Relationship Id="rId11" Type="http://schemas.openxmlformats.org/officeDocument/2006/relationships/image" Target="../media/image189.png"/><Relationship Id="rId5" Type="http://schemas.openxmlformats.org/officeDocument/2006/relationships/image" Target="../media/image184.png"/><Relationship Id="rId10" Type="http://schemas.openxmlformats.org/officeDocument/2006/relationships/image" Target="../media/image188.png"/><Relationship Id="rId4" Type="http://schemas.openxmlformats.org/officeDocument/2006/relationships/image" Target="../media/image183.png"/><Relationship Id="rId9" Type="http://schemas.openxmlformats.org/officeDocument/2006/relationships/image" Target="../media/image181.png"/></Relationships>
</file>

<file path=ppt/slides/_rels/slide16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7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9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37.xml"/><Relationship Id="rId1" Type="http://schemas.openxmlformats.org/officeDocument/2006/relationships/slideLayout" Target="../slideLayouts/slideLayout4.xml"/><Relationship Id="rId5" Type="http://schemas.openxmlformats.org/officeDocument/2006/relationships/image" Target="../media/image221.png"/><Relationship Id="rId4" Type="http://schemas.openxmlformats.org/officeDocument/2006/relationships/image" Target="../media/image220.png"/></Relationships>
</file>

<file path=ppt/slides/_rels/slide19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223.png"/></Relationships>
</file>

<file path=ppt/slides/_rels/slide198.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224.png"/><Relationship Id="rId7" Type="http://schemas.openxmlformats.org/officeDocument/2006/relationships/image" Target="../media/image109.png"/><Relationship Id="rId2" Type="http://schemas.openxmlformats.org/officeDocument/2006/relationships/notesSlide" Target="../notesSlides/notesSlide139.xml"/><Relationship Id="rId1" Type="http://schemas.openxmlformats.org/officeDocument/2006/relationships/slideLayout" Target="../slideLayouts/slideLayout4.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 Id="rId9" Type="http://schemas.openxmlformats.org/officeDocument/2006/relationships/image" Target="../media/image112.emf"/></Relationships>
</file>

<file path=ppt/slides/_rels/slide19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20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20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244.jpeg"/><Relationship Id="rId4" Type="http://schemas.openxmlformats.org/officeDocument/2006/relationships/image" Target="../media/image243.jpeg"/></Relationships>
</file>

<file path=ppt/slides/_rels/slide215.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notesSlide" Target="../notesSlides/notesSlide151.xml"/><Relationship Id="rId1" Type="http://schemas.openxmlformats.org/officeDocument/2006/relationships/slideLayout" Target="../slideLayouts/slideLayout6.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5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50.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1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53.xml"/><Relationship Id="rId1" Type="http://schemas.openxmlformats.org/officeDocument/2006/relationships/slideLayout" Target="../slideLayouts/slideLayout5.xml"/><Relationship Id="rId4" Type="http://schemas.openxmlformats.org/officeDocument/2006/relationships/image" Target="../media/image254.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55.png"/><Relationship Id="rId7" Type="http://schemas.openxmlformats.org/officeDocument/2006/relationships/image" Target="../media/image247.png"/><Relationship Id="rId2" Type="http://schemas.openxmlformats.org/officeDocument/2006/relationships/notesSlide" Target="../notesSlides/notesSlide156.xml"/><Relationship Id="rId1" Type="http://schemas.openxmlformats.org/officeDocument/2006/relationships/slideLayout" Target="../slideLayouts/slideLayout6.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177.png"/><Relationship Id="rId9" Type="http://schemas.openxmlformats.org/officeDocument/2006/relationships/image" Target="../media/image249.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58.png"/><Relationship Id="rId4" Type="http://schemas.openxmlformats.org/officeDocument/2006/relationships/image" Target="../media/image257.png"/></Relationships>
</file>

<file path=ppt/slides/_rels/slide22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61.png"/><Relationship Id="rId4" Type="http://schemas.openxmlformats.org/officeDocument/2006/relationships/image" Target="../media/image260.png"/></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259.png"/></Relationships>
</file>

<file path=ppt/slides/_rels/slide22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6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hyperlink" Target="https://gitlab.kitware.com/paraview/paraview/tree/master/Examples/Catalyst" TargetMode="External"/><Relationship Id="rId5" Type="http://schemas.openxmlformats.org/officeDocument/2006/relationships/hyperlink" Target="http://catalyst.paraview.org/" TargetMode="External"/><Relationship Id="rId4" Type="http://schemas.openxmlformats.org/officeDocument/2006/relationships/hyperlink" Target="http://paraview.org/Wiki/images/4/48/CatalystUsersGuide.pdf" TargetMode="External"/></Relationships>
</file>

<file path=ppt/slides/_rels/slide236.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5.emf"/></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emf"/></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40.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40.pn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33.png"/><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err="1">
                <a:ea typeface="ＭＳ Ｐゴシック" pitchFamily="-107" charset="-128"/>
              </a:rPr>
              <a:t>ParaView</a:t>
            </a:r>
            <a:r>
              <a:rPr lang="en-US" sz="3600" dirty="0">
                <a:ea typeface="ＭＳ Ｐゴシック" pitchFamily="-107" charset="-128"/>
              </a:rPr>
              <a:t> 5.6</a:t>
            </a:r>
            <a:endParaRPr lang="en-US" dirty="0">
              <a:effectLst>
                <a:outerShdw blurRad="38100" dist="38100" dir="2700000" algn="tl">
                  <a:srgbClr val="C0C0C0"/>
                </a:outerShdw>
              </a:effectLst>
              <a:ea typeface="ＭＳ Ｐゴシック" pitchFamily="-107" charset="-128"/>
            </a:endParaRPr>
          </a:p>
          <a:p>
            <a:pPr marL="342900" indent="-171450">
              <a:spcBef>
                <a:spcPts val="0"/>
              </a:spcBef>
            </a:pPr>
            <a:r>
              <a:rPr lang="en-US" sz="2000" dirty="0">
                <a:effectLst>
                  <a:outerShdw blurRad="38100" dist="38100" dir="2700000" algn="tl">
                    <a:srgbClr val="C0C0C0"/>
                  </a:outerShdw>
                </a:effectLst>
                <a:ea typeface="ＭＳ Ｐゴシック" pitchFamily="-107" charset="-128"/>
              </a:rPr>
              <a:t>Kenneth Moreland  </a:t>
            </a:r>
            <a:r>
              <a:rPr lang="en-US" sz="1800" dirty="0">
                <a:effectLst>
                  <a:outerShdw blurRad="38100" dist="38100" dir="2700000" algn="tl">
                    <a:srgbClr val="C0C0C0"/>
                  </a:outerShdw>
                </a:effectLst>
                <a:ea typeface="ＭＳ Ｐゴシック" pitchFamily="-107" charset="-128"/>
              </a:rPr>
              <a:t>Sandia National Laboratories</a:t>
            </a:r>
            <a:endParaRPr lang="en-US" sz="1600" dirty="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714500" y="6214234"/>
            <a:ext cx="57150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a:t>
            </a:r>
            <a:r>
              <a:rPr lang="en-US" sz="900" dirty="0" err="1">
                <a:solidFill>
                  <a:srgbClr val="000000"/>
                </a:solidFill>
                <a:latin typeface="Helvetica" pitchFamily="-107" charset="0"/>
              </a:rPr>
              <a:t>multimission</a:t>
            </a:r>
            <a:r>
              <a:rPr lang="en-US" sz="900" dirty="0">
                <a:solidFill>
                  <a:srgbClr val="000000"/>
                </a:solidFill>
                <a:latin typeface="Helvetica" pitchFamily="-107" charset="0"/>
              </a:rPr>
              <a:t> laboratory managed and operated by National Technology and Engineering Solutions of Sandia LLC, a wholly owned subsidiary of Honeywell International Inc. for the U.S. Department of Energy’s National Nuclear Security Administration under contract DE-NA0003525.</a:t>
            </a:r>
          </a:p>
          <a:p>
            <a:pPr algn="ctr"/>
            <a:r>
              <a:rPr lang="en-US" sz="900" dirty="0">
                <a:solidFill>
                  <a:srgbClr val="000000"/>
                </a:solidFill>
                <a:latin typeface="Helvetica" pitchFamily="-107" charset="0"/>
              </a:rPr>
              <a:t>SAND </a:t>
            </a:r>
            <a:r>
              <a:rPr lang="is-IS" sz="900" dirty="0">
                <a:solidFill>
                  <a:srgbClr val="000000"/>
                </a:solidFill>
                <a:latin typeface="Helvetica" pitchFamily="-107" charset="0"/>
              </a:rPr>
              <a:t>2018-11804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grpSp>
        <p:nvGrpSpPr>
          <p:cNvPr id="7" name="Group 6"/>
          <p:cNvGrpSpPr/>
          <p:nvPr/>
        </p:nvGrpSpPr>
        <p:grpSpPr>
          <a:xfrm>
            <a:off x="2057400" y="5832475"/>
            <a:ext cx="5029200" cy="295275"/>
            <a:chOff x="1371600" y="5832475"/>
            <a:chExt cx="5029200" cy="295275"/>
          </a:xfrm>
        </p:grpSpPr>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5832475"/>
              <a:ext cx="838200" cy="295275"/>
            </a:xfrm>
            <a:prstGeom prst="rect">
              <a:avLst/>
            </a:prstGeom>
          </p:spPr>
        </p:pic>
        <p:sp>
          <p:nvSpPr>
            <p:cNvPr id="6" name="TextBox 5"/>
            <p:cNvSpPr txBox="1"/>
            <p:nvPr/>
          </p:nvSpPr>
          <p:spPr>
            <a:xfrm>
              <a:off x="2209800" y="5865168"/>
              <a:ext cx="4191000" cy="230832"/>
            </a:xfrm>
            <a:prstGeom prst="rect">
              <a:avLst/>
            </a:prstGeom>
            <a:noFill/>
          </p:spPr>
          <p:txBody>
            <a:bodyPr wrap="square" rtlCol="0">
              <a:spAutoFit/>
            </a:bodyPr>
            <a:lstStyle/>
            <a:p>
              <a:r>
                <a:rPr lang="en-US" sz="900" dirty="0"/>
                <a:t>This work is licensed under a </a:t>
              </a:r>
              <a:r>
                <a:rPr lang="en-US" sz="900" dirty="0">
                  <a:hlinkClick r:id="rId10"/>
                </a:rPr>
                <a:t>Creative Commons Attribution 4.0 International License</a:t>
              </a:r>
              <a:r>
                <a:rPr lang="en-US" sz="900" dirty="0"/>
                <a:t>.</a:t>
              </a:r>
            </a:p>
          </p:txBody>
        </p:sp>
      </p:grpSp>
    </p:spTree>
    <p:extLst>
      <p:ext uri="{BB962C8B-B14F-4D97-AF65-F5344CB8AC3E}">
        <p14:creationId xmlns:p14="http://schemas.microsoft.com/office/powerpoint/2010/main" val="21339335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Catalyst</a:t>
            </a: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4B9BC134-7D1C-4D07-8ABF-85BFF7850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1051150813"/>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r>
              <a:rPr lang="en-US" dirty="0">
                <a:ea typeface="ＭＳ Ｐゴシック" pitchFamily="-107" charset="-128"/>
              </a:rPr>
              <a:t>Animation Modes: Sequence, Real Time, and Snap To </a:t>
            </a:r>
            <a:r>
              <a:rPr lang="en-US" dirty="0" err="1">
                <a:ea typeface="ＭＳ Ｐゴシック" pitchFamily="-107" charset="-128"/>
              </a:rPr>
              <a:t>TimeSteps</a:t>
            </a:r>
            <a:endParaRPr lang="en-US" dirty="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Duration</a:t>
            </a:r>
            <a:r>
              <a:rPr lang="en-US" dirty="0">
                <a:ea typeface="ＭＳ Ｐゴシック" pitchFamily="-107" charset="-128"/>
              </a:rPr>
              <a:t> to 60 sec.</a:t>
            </a:r>
          </a:p>
          <a:p>
            <a:pPr marL="781050" indent="-609600">
              <a:buFontTx/>
              <a:buAutoNum type="arabicPeriod"/>
            </a:pPr>
            <a:r>
              <a:rPr lang="en-US" dirty="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a:t>
            </a:r>
            <a:r>
              <a:rPr lang="en-US" dirty="0">
                <a:latin typeface="Verdana"/>
                <a:ea typeface="ＭＳ Ｐゴシック" pitchFamily="-107" charset="-128"/>
                <a:cs typeface="Verdana"/>
              </a:rPr>
              <a:t>can.ex2</a:t>
            </a:r>
            <a:r>
              <a:rPr lang="en-US" dirty="0">
                <a:ea typeface="ＭＳ Ｐゴシック" pitchFamily="-107" charset="-128"/>
              </a:rPr>
              <a:t> highlighted.</a:t>
            </a:r>
          </a:p>
          <a:p>
            <a:pPr marL="781050" indent="-609600">
              <a:buFontTx/>
              <a:buAutoNum type="arabicPeriod"/>
            </a:pPr>
            <a:r>
              <a:rPr lang="en-US" dirty="0">
                <a:latin typeface="Verdana" panose="020B0604030504040204" pitchFamily="34" charset="0"/>
                <a:ea typeface="Verdana" panose="020B0604030504040204" pitchFamily="34" charset="0"/>
                <a:cs typeface="Verdana" panose="020B0604030504040204" pitchFamily="34" charset="0"/>
              </a:rPr>
              <a:t>Filters</a:t>
            </a:r>
            <a:r>
              <a:rPr lang="en-US" dirty="0">
                <a:ea typeface="ＭＳ Ｐゴシック" pitchFamily="-107" charset="-128"/>
              </a:rPr>
              <a:t> → </a:t>
            </a:r>
            <a:r>
              <a:rPr lang="en-US" dirty="0">
                <a:latin typeface="Verdana" panose="020B0604030504040204" pitchFamily="34" charset="0"/>
                <a:ea typeface="Verdana" panose="020B0604030504040204" pitchFamily="34" charset="0"/>
                <a:cs typeface="Verdana" panose="020B0604030504040204" pitchFamily="34" charset="0"/>
              </a:rPr>
              <a:t>Temporal</a:t>
            </a:r>
            <a:r>
              <a:rPr lang="en-US" dirty="0">
                <a:ea typeface="ＭＳ Ｐゴシック" pitchFamily="-107" charset="-128"/>
              </a:rPr>
              <a:t> → </a:t>
            </a:r>
            <a:r>
              <a:rPr lang="en-US" dirty="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Split view.    Show </a:t>
            </a:r>
            <a:r>
              <a:rPr lang="en-US" dirty="0">
                <a:latin typeface="Verdana"/>
                <a:ea typeface="ＭＳ Ｐゴシック" pitchFamily="-107" charset="-128"/>
                <a:cs typeface="Verdana"/>
              </a:rPr>
              <a:t>can.ex2</a:t>
            </a:r>
            <a:r>
              <a:rPr lang="en-US" dirty="0">
                <a:ea typeface="ＭＳ Ｐゴシック" pitchFamily="-107" charset="-128"/>
              </a:rPr>
              <a:t> in one and </a:t>
            </a:r>
            <a:r>
              <a:rPr lang="en-US" dirty="0">
                <a:latin typeface="Verdana"/>
                <a:ea typeface="ＭＳ Ｐゴシック" pitchFamily="-107" charset="-128"/>
                <a:cs typeface="Verdana"/>
              </a:rPr>
              <a:t>TemporalInterpolator1</a:t>
            </a:r>
            <a:r>
              <a:rPr lang="en-US" dirty="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If you fell behind, you can reset ParaView and reload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Annotation </a:t>
            </a:r>
            <a:r>
              <a:rPr lang="en-US" dirty="0">
                <a:ea typeface="ＭＳ Ｐゴシック" pitchFamily="-107" charset="-128"/>
              </a:rPr>
              <a:t>→ </a:t>
            </a:r>
            <a:r>
              <a:rPr lang="en-US" dirty="0">
                <a:latin typeface="Verdana"/>
                <a:ea typeface="ＭＳ Ｐゴシック" pitchFamily="-107" charset="-128"/>
                <a:cs typeface="Verdana"/>
              </a:rPr>
              <a:t>Text</a:t>
            </a:r>
          </a:p>
          <a:p>
            <a:pPr marL="781050" indent="-609600">
              <a:buFontTx/>
              <a:buAutoNum type="arabicPeriod"/>
            </a:pPr>
            <a:r>
              <a:rPr lang="en-US" dirty="0">
                <a:ea typeface="ＭＳ Ｐゴシック" pitchFamily="-107" charset="-128"/>
              </a:rPr>
              <a:t>Type a message in text edit box</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Annotation</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6670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Annotation</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can.ex2</a:t>
            </a:r>
          </a:p>
          <a:p>
            <a:pPr marL="781050" indent="-609600">
              <a:buFontTx/>
              <a:buAutoNum type="arabicPeriod"/>
            </a:pPr>
            <a:r>
              <a:rPr lang="en-US" dirty="0">
                <a:ea typeface="ＭＳ Ｐゴシック" pitchFamily="-107" charset="-128"/>
              </a:rPr>
              <a:t>From quick dialog, select </a:t>
            </a:r>
            <a:r>
              <a:rPr lang="en-US" dirty="0">
                <a:latin typeface="Verdana"/>
                <a:ea typeface="ＭＳ Ｐゴシック" pitchFamily="-107" charset="-128"/>
                <a:cs typeface="Verdana"/>
              </a:rPr>
              <a:t>Annotate Time Filter</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Move annotation around.</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76800"/>
            <a:ext cx="1336431" cy="457200"/>
          </a:xfrm>
          <a:prstGeom prst="rect">
            <a:avLst/>
          </a:prstGeom>
        </p:spPr>
      </p:pic>
      <p:pic>
        <p:nvPicPr>
          <p:cNvPr id="8" name="Picture 7" descr="Apply.png">
            <a:extLst>
              <a:ext uri="{FF2B5EF4-FFF2-40B4-BE49-F238E27FC236}">
                <a16:creationId xmlns:a16="http://schemas.microsoft.com/office/drawing/2014/main" id="{2AD4D26F-18A4-44D1-B6E7-C606C4571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6670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a:ea typeface="ＭＳ Ｐゴシック" pitchFamily="-107" charset="-128"/>
              </a:rPr>
              <a:t>Started in 2000 as collaborative effort between Los Alamos National Laboratories and </a:t>
            </a:r>
            <a:r>
              <a:rPr lang="en-US" sz="2400" dirty="0" err="1">
                <a:ea typeface="ＭＳ Ｐゴシック" pitchFamily="-107" charset="-128"/>
              </a:rPr>
              <a:t>Kitware</a:t>
            </a:r>
            <a:r>
              <a:rPr lang="en-US" sz="2400" dirty="0">
                <a:ea typeface="ＭＳ Ｐゴシック" pitchFamily="-107" charset="-128"/>
              </a:rPr>
              <a:t> Inc. Sandia has been a major contributor since 2005.</a:t>
            </a:r>
          </a:p>
          <a:p>
            <a:pPr lvl="1"/>
            <a:r>
              <a:rPr lang="en-US" sz="2400" dirty="0">
                <a:ea typeface="ＭＳ Ｐゴシック" pitchFamily="-107" charset="-128"/>
              </a:rPr>
              <a:t>ParaView 0.6 released October 2002.</a:t>
            </a:r>
          </a:p>
          <a:p>
            <a:r>
              <a:rPr lang="en-US" sz="2400" dirty="0">
                <a:ea typeface="ＭＳ Ｐゴシック" pitchFamily="-107" charset="-128"/>
              </a:rPr>
              <a:t>Paraview 3.0 release in May 2007.</a:t>
            </a:r>
          </a:p>
          <a:p>
            <a:pPr lvl="1"/>
            <a:r>
              <a:rPr lang="en-US" sz="2200" dirty="0">
                <a:ea typeface="ＭＳ Ｐゴシック" pitchFamily="-107" charset="-128"/>
              </a:rPr>
              <a:t>GUI rewritten to be more user friendly and powerful.</a:t>
            </a:r>
          </a:p>
          <a:p>
            <a:r>
              <a:rPr lang="en-US" sz="2400" dirty="0">
                <a:ea typeface="ＭＳ Ｐゴシック" pitchFamily="-107" charset="-128"/>
              </a:rPr>
              <a:t>ParaView 4.0 released in June 2013.</a:t>
            </a:r>
          </a:p>
          <a:p>
            <a:pPr lvl="1"/>
            <a:r>
              <a:rPr lang="en-US" sz="2200" dirty="0">
                <a:ea typeface="ＭＳ Ｐゴシック" pitchFamily="-107" charset="-128"/>
              </a:rPr>
              <a:t>Properties panel redesign for smoother interaction.</a:t>
            </a:r>
          </a:p>
          <a:p>
            <a:r>
              <a:rPr lang="en-US" sz="2400" dirty="0">
                <a:ea typeface="ＭＳ Ｐゴシック" pitchFamily="-107" charset="-128"/>
              </a:rPr>
              <a:t>ParaView 5.0 released in January 2016.</a:t>
            </a:r>
          </a:p>
          <a:p>
            <a:pPr lvl="1"/>
            <a:r>
              <a:rPr lang="en-US" sz="2200" dirty="0">
                <a:ea typeface="ＭＳ Ｐゴシック" pitchFamily="-107" charset="-128"/>
              </a:rPr>
              <a:t>Updated to OpenGL 3.2 features. Huge performance improvements.</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45C96884-1A6B-4650-A61B-132DA28C4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3142160627"/>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All variables.</a:t>
            </a:r>
          </a:p>
          <a:p>
            <a:pPr marL="781050" indent="-609600">
              <a:buFontTx/>
              <a:buAutoNum type="arabicPeriod"/>
            </a:pPr>
            <a:r>
              <a:rPr lang="en-US" dirty="0">
                <a:ea typeface="ＭＳ Ｐゴシック" pitchFamily="-107" charset="-128"/>
              </a:rPr>
              <a:t>Go to last time step.</a:t>
            </a:r>
          </a:p>
          <a:p>
            <a:pPr marL="781050" indent="-609600">
              <a:buFontTx/>
              <a:buAutoNum type="arabicPeriod"/>
            </a:pPr>
            <a:r>
              <a:rPr lang="en-US" dirty="0">
                <a:latin typeface="Verdana"/>
                <a:ea typeface="ＭＳ Ｐゴシック" pitchFamily="-107" charset="-128"/>
                <a:cs typeface="Verdana"/>
              </a:rPr>
              <a:t>Edit</a:t>
            </a:r>
            <a:r>
              <a:rPr lang="en-US" dirty="0">
                <a:ea typeface="ＭＳ Ｐゴシック" pitchFamily="-107" charset="-128"/>
              </a:rPr>
              <a:t> → </a:t>
            </a:r>
            <a:r>
              <a:rPr lang="en-US" dirty="0">
                <a:latin typeface="Verdana"/>
                <a:ea typeface="ＭＳ Ｐゴシック" pitchFamily="-107" charset="-128"/>
                <a:cs typeface="Verdana"/>
              </a:rPr>
              <a:t>Find Data</a:t>
            </a:r>
            <a:r>
              <a:rPr lang="en-US" dirty="0">
                <a:ea typeface="ＭＳ Ｐゴシック" pitchFamily="-107" charset="-128"/>
              </a:rPr>
              <a:t>.</a:t>
            </a:r>
          </a:p>
          <a:p>
            <a:pPr marL="781050" indent="-609600">
              <a:buFontTx/>
              <a:buAutoNum type="arabicPeriod"/>
            </a:pPr>
            <a:r>
              <a:rPr lang="en-US" dirty="0">
                <a:ea typeface="ＭＳ Ｐゴシック" pitchFamily="-107" charset="-128"/>
              </a:rPr>
              <a:t>Top combo box: find </a:t>
            </a:r>
            <a:r>
              <a:rPr lang="en-US" dirty="0">
                <a:latin typeface="Verdana"/>
                <a:ea typeface="ＭＳ Ｐゴシック" pitchFamily="-107" charset="-128"/>
                <a:cs typeface="Verdana"/>
              </a:rPr>
              <a:t>Cells</a:t>
            </a:r>
            <a:r>
              <a:rPr lang="en-US" dirty="0">
                <a:ea typeface="ＭＳ Ｐゴシック" pitchFamily="-107" charset="-128"/>
              </a:rPr>
              <a:t>.</a:t>
            </a:r>
          </a:p>
          <a:p>
            <a:pPr marL="781050" indent="-609600">
              <a:buFontTx/>
              <a:buAutoNum type="arabicPeriod"/>
            </a:pPr>
            <a:r>
              <a:rPr lang="en-US" dirty="0">
                <a:ea typeface="ＭＳ Ｐゴシック" pitchFamily="-107" charset="-128"/>
              </a:rPr>
              <a:t>Next row: </a:t>
            </a:r>
            <a:r>
              <a:rPr lang="en-US" dirty="0">
                <a:latin typeface="Verdana"/>
                <a:ea typeface="ＭＳ Ｐゴシック" pitchFamily="-107" charset="-128"/>
                <a:cs typeface="Verdana"/>
              </a:rPr>
              <a:t>EQPS</a:t>
            </a:r>
            <a:r>
              <a:rPr lang="en-US" dirty="0">
                <a:ea typeface="ＭＳ Ｐゴシック" pitchFamily="-107" charset="-128"/>
              </a:rPr>
              <a:t>, is </a:t>
            </a:r>
            <a:r>
              <a:rPr lang="en-US" dirty="0">
                <a:latin typeface="Verdana"/>
                <a:ea typeface="ＭＳ Ｐゴシック" pitchFamily="-107" charset="-128"/>
                <a:cs typeface="Verdana"/>
              </a:rPr>
              <a:t>&gt;=</a:t>
            </a:r>
            <a:r>
              <a:rPr lang="en-US" dirty="0">
                <a:ea typeface="ＭＳ Ｐゴシック" pitchFamily="-107" charset="-128"/>
              </a:rPr>
              <a:t>, and </a:t>
            </a:r>
            <a:r>
              <a:rPr lang="en-US" dirty="0">
                <a:latin typeface="Verdana"/>
                <a:ea typeface="ＭＳ Ｐゴシック" pitchFamily="-107" charset="-128"/>
                <a:cs typeface="Verdana"/>
              </a:rPr>
              <a:t>1.5</a:t>
            </a:r>
            <a:r>
              <a:rPr lang="en-US" dirty="0">
                <a:ea typeface="ＭＳ Ｐゴシック" pitchFamily="-107" charset="-128"/>
              </a:rPr>
              <a:t>.</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Run Selection Query</a:t>
            </a:r>
            <a:r>
              <a:rPr lang="en-US" dirty="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Query-Based Selection</a:t>
            </a:r>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a:ea typeface="ＭＳ Ｐゴシック" pitchFamily="-107" charset="-128"/>
              </a:rPr>
              <a:t>Surface Cell Selection</a:t>
            </a:r>
          </a:p>
          <a:p>
            <a:pPr marL="347472">
              <a:spcBef>
                <a:spcPts val="0"/>
              </a:spcBef>
              <a:buFontTx/>
              <a:buNone/>
            </a:pPr>
            <a:r>
              <a:rPr lang="en-US" sz="2400" dirty="0">
                <a:ea typeface="ＭＳ Ｐゴシック" pitchFamily="-107" charset="-128"/>
              </a:rPr>
              <a:t>(shortcut: s)</a:t>
            </a:r>
          </a:p>
          <a:p>
            <a:pPr>
              <a:spcBef>
                <a:spcPct val="60000"/>
              </a:spcBef>
              <a:buFontTx/>
              <a:buNone/>
            </a:pPr>
            <a:r>
              <a:rPr lang="en-US" sz="2400" dirty="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a:ea typeface="ＭＳ Ｐゴシック" pitchFamily="-107" charset="-128"/>
              </a:rPr>
              <a:t>Through Cell Selection</a:t>
            </a:r>
          </a:p>
          <a:p>
            <a:pPr>
              <a:spcBef>
                <a:spcPts val="0"/>
              </a:spcBef>
              <a:buFontTx/>
              <a:buNone/>
            </a:pPr>
            <a:r>
              <a:rPr lang="en-US" sz="2400" dirty="0">
                <a:ea typeface="ＭＳ Ｐゴシック" pitchFamily="-107" charset="-128"/>
              </a:rPr>
              <a:t>(shortcut: f)</a:t>
            </a:r>
          </a:p>
          <a:p>
            <a:pPr>
              <a:spcBef>
                <a:spcPct val="60000"/>
              </a:spcBef>
              <a:buFontTx/>
              <a:buNone/>
            </a:pPr>
            <a:r>
              <a:rPr lang="en-US" sz="2400" dirty="0">
                <a:ea typeface="ＭＳ Ｐゴシック" pitchFamily="-107" charset="-128"/>
              </a:rPr>
              <a:t>Through Point Selection</a:t>
            </a:r>
          </a:p>
          <a:p>
            <a:pPr>
              <a:spcBef>
                <a:spcPts val="0"/>
              </a:spcBef>
              <a:buFontTx/>
              <a:buNone/>
            </a:pPr>
            <a:r>
              <a:rPr lang="en-US" sz="2400" dirty="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Cells (polygon)</a:t>
            </a:r>
          </a:p>
          <a:p>
            <a:pPr>
              <a:spcBef>
                <a:spcPct val="60000"/>
              </a:spcBef>
              <a:buFontTx/>
              <a:buNone/>
            </a:pPr>
            <a:r>
              <a:rPr lang="en-US" sz="2400" dirty="0">
                <a:ea typeface="ＭＳ Ｐゴシック" pitchFamily="-107" charset="-128"/>
              </a:rPr>
              <a:t>Select Points (polygon)</a:t>
            </a:r>
          </a:p>
          <a:p>
            <a:pPr>
              <a:spcBef>
                <a:spcPct val="60000"/>
              </a:spcBef>
              <a:buFontTx/>
              <a:buNone/>
            </a:pPr>
            <a:r>
              <a:rPr lang="en-US" sz="2400" dirty="0">
                <a:ea typeface="ＭＳ Ｐゴシック" pitchFamily="-107" charset="-128"/>
              </a:rPr>
              <a:t>Block Selection</a:t>
            </a:r>
          </a:p>
          <a:p>
            <a:pPr>
              <a:spcBef>
                <a:spcPts val="0"/>
              </a:spcBef>
              <a:buFontTx/>
              <a:buNone/>
            </a:pPr>
            <a:r>
              <a:rPr lang="en-US" sz="2400" dirty="0">
                <a:ea typeface="ＭＳ Ｐゴシック" pitchFamily="-107" charset="-128"/>
              </a:rPr>
              <a:t>(shortcut: b)</a:t>
            </a:r>
          </a:p>
          <a:p>
            <a:pPr>
              <a:spcBef>
                <a:spcPct val="60000"/>
              </a:spcBef>
              <a:buFontTx/>
              <a:buNone/>
            </a:pPr>
            <a:r>
              <a:rPr lang="en-US" sz="2400" dirty="0">
                <a:ea typeface="ＭＳ Ｐゴシック" pitchFamily="-107" charset="-128"/>
              </a:rPr>
              <a:t>Interactively Select Cells</a:t>
            </a:r>
          </a:p>
          <a:p>
            <a:pPr>
              <a:spcBef>
                <a:spcPct val="60000"/>
              </a:spcBef>
              <a:buFontTx/>
              <a:buNone/>
            </a:pPr>
            <a:r>
              <a:rPr lang="en-US" sz="2400" dirty="0">
                <a:ea typeface="ＭＳ Ｐゴシック" pitchFamily="-107" charset="-128"/>
              </a:rPr>
              <a:t>Interactively Select Points</a:t>
            </a:r>
          </a:p>
          <a:p>
            <a:pPr>
              <a:spcBef>
                <a:spcPct val="60000"/>
              </a:spcBef>
              <a:buFontTx/>
              <a:buNone/>
            </a:pPr>
            <a:r>
              <a:rPr lang="en-US" sz="2400" dirty="0">
                <a:ea typeface="ＭＳ Ｐゴシック" pitchFamily="-107" charset="-128"/>
              </a:rPr>
              <a:t>Hover Point Query</a:t>
            </a:r>
          </a:p>
          <a:p>
            <a:pPr>
              <a:spcBef>
                <a:spcPct val="60000"/>
              </a:spcBef>
              <a:buFontTx/>
              <a:buNone/>
            </a:pPr>
            <a:r>
              <a:rPr lang="en-US" sz="2400" dirty="0">
                <a:ea typeface="ＭＳ Ｐゴシック" pitchFamily="-107" charset="-128"/>
              </a:rPr>
              <a:t>Hover Cell Query</a:t>
            </a: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7397" y="4961965"/>
            <a:ext cx="432778" cy="432778"/>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407" y="5562017"/>
            <a:ext cx="429768" cy="42976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Make various brush selections.</a:t>
            </a:r>
          </a:p>
          <a:p>
            <a:pPr marL="685800" indent="-514350">
              <a:buFontTx/>
              <a:buAutoNum type="arabicPeriod"/>
            </a:pPr>
            <a:r>
              <a:rPr lang="en-US" dirty="0">
                <a:ea typeface="ＭＳ Ｐゴシック" pitchFamily="-107" charset="-128"/>
              </a:rPr>
              <a:t>Observe results in the </a:t>
            </a:r>
            <a:r>
              <a:rPr lang="en-US" dirty="0">
                <a:latin typeface="Verdana"/>
                <a:ea typeface="ＭＳ Ｐゴシック" pitchFamily="-107" charset="-128"/>
                <a:cs typeface="Verdana"/>
              </a:rPr>
              <a:t>Find Data</a:t>
            </a:r>
            <a:r>
              <a:rPr lang="en-US" dirty="0">
                <a:ea typeface="ＭＳ Ｐゴシック" pitchFamily="-107" charset="-128"/>
              </a:rPr>
              <a:t> dialog box.</a:t>
            </a:r>
          </a:p>
          <a:p>
            <a:pPr marL="685800" indent="-514350">
              <a:buFontTx/>
              <a:buAutoNum type="arabicPeriod"/>
            </a:pPr>
            <a:r>
              <a:rPr lang="en-US" dirty="0">
                <a:ea typeface="ＭＳ Ｐゴシック" pitchFamily="-107" charset="-128"/>
              </a:rPr>
              <a:t>Play with the </a:t>
            </a:r>
            <a:r>
              <a:rPr lang="en-US" dirty="0">
                <a:latin typeface="Verdana"/>
                <a:ea typeface="ＭＳ Ｐゴシック" pitchFamily="-107" charset="-128"/>
                <a:cs typeface="Verdana"/>
              </a:rPr>
              <a:t>Invert Selection </a:t>
            </a:r>
            <a:r>
              <a:rPr lang="en-US" dirty="0">
                <a:ea typeface="ＭＳ Ｐゴシック" pitchFamily="-107" charset="-128"/>
              </a:rPr>
              <a:t>and </a:t>
            </a:r>
            <a:r>
              <a:rPr lang="en-US" dirty="0">
                <a:latin typeface="Verdana"/>
                <a:ea typeface="ＭＳ Ｐゴシック" pitchFamily="-107" charset="-128"/>
                <a:cs typeface="Verdana"/>
              </a:rPr>
              <a:t>Show Frustum </a:t>
            </a:r>
            <a:r>
              <a:rPr lang="en-US" dirty="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Make a Select Cells Through </a:t>
            </a:r>
          </a:p>
          <a:p>
            <a:pPr marL="685800" indent="-51435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Show Frustum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      Rotate 3D view.</a:t>
            </a:r>
          </a:p>
          <a:p>
            <a:pPr marL="685800" indent="-514350">
              <a:buFontTx/>
              <a:buAutoNum type="arabicPeriod"/>
            </a:pPr>
            <a:r>
              <a:rPr lang="en-US" dirty="0">
                <a:ea typeface="ＭＳ Ｐゴシック" pitchFamily="-107" charset="-128"/>
              </a:rPr>
              <a:t>Play</a:t>
            </a:r>
          </a:p>
          <a:p>
            <a:pPr marL="685800" indent="-514350">
              <a:buFontTx/>
              <a:buAutoNum type="arabicPeriod"/>
            </a:pPr>
            <a:r>
              <a:rPr lang="en-US" dirty="0">
                <a:ea typeface="ＭＳ Ｐゴシック" pitchFamily="-107" charset="-128"/>
              </a:rPr>
              <a:t>Hit </a:t>
            </a:r>
            <a:r>
              <a:rPr lang="en-US" dirty="0">
                <a:latin typeface="Verdana"/>
                <a:ea typeface="ＭＳ Ｐゴシック" pitchFamily="-107" charset="-128"/>
                <a:cs typeface="Verdana"/>
              </a:rPr>
              <a:t>Freeze Selection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Labels</a:t>
            </a:r>
          </a:p>
        </p:txBody>
      </p:sp>
      <p:sp>
        <p:nvSpPr>
          <p:cNvPr id="3" name="Content Placeholder 2"/>
          <p:cNvSpPr>
            <a:spLocks noGrp="1"/>
          </p:cNvSpPr>
          <p:nvPr>
            <p:ph idx="1"/>
          </p:nvPr>
        </p:nvSpPr>
        <p:spPr/>
        <p:txBody>
          <a:bodyPr/>
          <a:lstStyle/>
          <a:p>
            <a:pPr marL="685800" indent="-514350">
              <a:buFont typeface="+mj-lt"/>
              <a:buAutoNum type="arabicPeriod"/>
            </a:pPr>
            <a:r>
              <a:rPr lang="en-US" dirty="0"/>
              <a:t>Go to the last time step.</a:t>
            </a:r>
          </a:p>
          <a:p>
            <a:pPr marL="685800" indent="-514350">
              <a:buFont typeface="+mj-lt"/>
              <a:buAutoNum type="arabicPeriod"/>
            </a:pPr>
            <a:r>
              <a:rPr lang="en-US" dirty="0"/>
              <a:t>Open </a:t>
            </a:r>
            <a:r>
              <a:rPr lang="en-US" dirty="0">
                <a:latin typeface="Verdana"/>
                <a:cs typeface="Verdana"/>
              </a:rPr>
              <a:t>Find Data</a:t>
            </a:r>
            <a:r>
              <a:rPr lang="en-US" dirty="0"/>
              <a:t>.</a:t>
            </a:r>
          </a:p>
          <a:p>
            <a:pPr marL="685800" indent="-514350">
              <a:buFont typeface="+mj-lt"/>
              <a:buAutoNum type="arabicPeriod"/>
            </a:pPr>
            <a:r>
              <a:rPr lang="en-US" dirty="0"/>
              <a:t>Create query </a:t>
            </a:r>
            <a:r>
              <a:rPr lang="en-US" dirty="0">
                <a:latin typeface="Verdana"/>
                <a:cs typeface="Verdana"/>
              </a:rPr>
              <a:t>Global ID is min</a:t>
            </a:r>
            <a:r>
              <a:rPr lang="en-US" dirty="0"/>
              <a:t>. Click </a:t>
            </a:r>
            <a:r>
              <a:rPr lang="en-US" dirty="0">
                <a:latin typeface="Verdana"/>
                <a:cs typeface="Verdana"/>
              </a:rPr>
              <a:t>Run Selection Query</a:t>
            </a:r>
            <a:r>
              <a:rPr lang="en-US" dirty="0"/>
              <a:t>.</a:t>
            </a:r>
          </a:p>
          <a:p>
            <a:pPr marL="685800" indent="-514350">
              <a:buFont typeface="+mj-lt"/>
              <a:buAutoNum type="arabicPeriod"/>
            </a:pPr>
            <a:r>
              <a:rPr lang="en-US" dirty="0"/>
              <a:t>In the </a:t>
            </a:r>
            <a:r>
              <a:rPr lang="en-US" dirty="0">
                <a:latin typeface="Verdana"/>
                <a:cs typeface="Verdana"/>
              </a:rPr>
              <a:t>Cell Labels</a:t>
            </a:r>
            <a:r>
              <a:rPr lang="en-US" dirty="0"/>
              <a:t> chooser, select </a:t>
            </a:r>
            <a:r>
              <a:rPr lang="en-US" dirty="0">
                <a:latin typeface="Verdana"/>
                <a:cs typeface="Verdana"/>
              </a:rPr>
              <a:t>EQPS</a:t>
            </a:r>
            <a:r>
              <a:rPr lang="en-US" dirty="0"/>
              <a:t>.</a:t>
            </a:r>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Labels</a:t>
            </a:r>
          </a:p>
        </p:txBody>
      </p:sp>
      <p:sp>
        <p:nvSpPr>
          <p:cNvPr id="3" name="Content Placeholder 2"/>
          <p:cNvSpPr>
            <a:spLocks noGrp="1"/>
          </p:cNvSpPr>
          <p:nvPr>
            <p:ph idx="1"/>
          </p:nvPr>
        </p:nvSpPr>
        <p:spPr/>
        <p:txBody>
          <a:bodyPr/>
          <a:lstStyle/>
          <a:p>
            <a:pPr marL="685800" indent="-514350">
              <a:buFont typeface="+mj-lt"/>
              <a:buAutoNum type="arabicPeriod"/>
            </a:pPr>
            <a:r>
              <a:rPr lang="en-US" dirty="0"/>
              <a:t>Go to the last time step.</a:t>
            </a:r>
          </a:p>
          <a:p>
            <a:pPr marL="685800" indent="-514350">
              <a:buFont typeface="+mj-lt"/>
              <a:buAutoNum type="arabicPeriod"/>
            </a:pPr>
            <a:r>
              <a:rPr lang="en-US" dirty="0"/>
              <a:t>Open </a:t>
            </a:r>
            <a:r>
              <a:rPr lang="en-US" dirty="0">
                <a:latin typeface="Verdana"/>
                <a:cs typeface="Verdana"/>
              </a:rPr>
              <a:t>Find Data</a:t>
            </a:r>
            <a:r>
              <a:rPr lang="en-US" dirty="0"/>
              <a:t>.</a:t>
            </a:r>
          </a:p>
          <a:p>
            <a:pPr marL="685800" indent="-514350">
              <a:buFont typeface="+mj-lt"/>
              <a:buAutoNum type="arabicPeriod"/>
            </a:pPr>
            <a:r>
              <a:rPr lang="en-US" dirty="0"/>
              <a:t>Create query </a:t>
            </a:r>
            <a:r>
              <a:rPr lang="en-US" dirty="0">
                <a:latin typeface="Verdana"/>
                <a:cs typeface="Verdana"/>
              </a:rPr>
              <a:t>Global ID is min</a:t>
            </a:r>
            <a:r>
              <a:rPr lang="en-US" dirty="0"/>
              <a:t>. Click </a:t>
            </a:r>
            <a:r>
              <a:rPr lang="en-US" dirty="0">
                <a:latin typeface="Verdana"/>
                <a:cs typeface="Verdana"/>
              </a:rPr>
              <a:t>Run Selection Query</a:t>
            </a:r>
            <a:r>
              <a:rPr lang="en-US" dirty="0"/>
              <a:t>.</a:t>
            </a:r>
          </a:p>
          <a:p>
            <a:pPr marL="685800" indent="-514350">
              <a:buFont typeface="+mj-lt"/>
              <a:buAutoNum type="arabicPeriod"/>
            </a:pPr>
            <a:r>
              <a:rPr lang="en-US" dirty="0"/>
              <a:t>In the </a:t>
            </a:r>
            <a:r>
              <a:rPr lang="en-US" dirty="0">
                <a:latin typeface="Verdana"/>
                <a:cs typeface="Verdana"/>
              </a:rPr>
              <a:t>Cell Labels</a:t>
            </a:r>
            <a:r>
              <a:rPr lang="en-US" dirty="0"/>
              <a:t> chooser, select </a:t>
            </a:r>
            <a:r>
              <a:rPr lang="en-US" dirty="0">
                <a:latin typeface="Verdana"/>
                <a:cs typeface="Verdana"/>
              </a:rPr>
              <a:t>EQPS</a:t>
            </a:r>
            <a:r>
              <a:rPr lang="en-US" dirty="0"/>
              <a:t>.</a:t>
            </a:r>
          </a:p>
          <a:p>
            <a:pPr marL="685800" indent="-514350">
              <a:buFont typeface="+mj-lt"/>
              <a:buAutoNum type="arabicPeriod"/>
            </a:pPr>
            <a:r>
              <a:rPr lang="en-US" dirty="0"/>
              <a:t>When you are done, turn off the </a:t>
            </a:r>
            <a:r>
              <a:rPr lang="en-US" dirty="0">
                <a:latin typeface="Verdana" panose="020B0604030504040204" pitchFamily="34" charset="0"/>
                <a:ea typeface="Verdana" panose="020B0604030504040204" pitchFamily="34" charset="0"/>
                <a:cs typeface="Verdana" panose="020B0604030504040204" pitchFamily="34" charset="0"/>
              </a:rPr>
              <a:t>EQPS</a:t>
            </a:r>
            <a:r>
              <a:rPr lang="en-US" dirty="0"/>
              <a:t> labels.</a:t>
            </a:r>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96881170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733800"/>
            <a:ext cx="3886200" cy="1981200"/>
          </a:xfrm>
        </p:spPr>
        <p:txBody>
          <a:bodyPr/>
          <a:lstStyle/>
          <a:p>
            <a:r>
              <a:rPr lang="en-US" sz="2000" dirty="0">
                <a:ea typeface="ＭＳ Ｐゴシック" pitchFamily="-107" charset="-128"/>
              </a:rPr>
              <a:t>ARL</a:t>
            </a:r>
          </a:p>
          <a:p>
            <a:r>
              <a:rPr lang="en-US" sz="2000" dirty="0">
                <a:ea typeface="ＭＳ Ｐゴシック" pitchFamily="-107" charset="-128"/>
              </a:rPr>
              <a:t>ERDC</a:t>
            </a:r>
          </a:p>
          <a:p>
            <a:r>
              <a:rPr lang="en-US" sz="2000" dirty="0">
                <a:ea typeface="ＭＳ Ｐゴシック" pitchFamily="-107" charset="-128"/>
              </a:rPr>
              <a:t>US Army (SBIR)</a:t>
            </a:r>
          </a:p>
          <a:p>
            <a:r>
              <a:rPr lang="en-US" sz="2000" dirty="0">
                <a:ea typeface="ＭＳ Ｐゴシック" pitchFamily="-107" charset="-128"/>
              </a:rPr>
              <a:t>US Air Force (STTR)</a:t>
            </a:r>
          </a:p>
          <a:p>
            <a:r>
              <a:rPr lang="en-US" sz="2000" dirty="0">
                <a:ea typeface="ＭＳ Ｐゴシック" pitchFamily="-107" charset="-128"/>
              </a:rPr>
              <a:t>ONR</a:t>
            </a:r>
          </a:p>
          <a:p>
            <a:r>
              <a:rPr lang="en-US" sz="2000" dirty="0">
                <a:ea typeface="ＭＳ Ｐゴシック" pitchFamily="-107" charset="-128"/>
              </a:rPr>
              <a:t>Support Contracts</a:t>
            </a:r>
          </a:p>
          <a:p>
            <a:pPr lvl="1"/>
            <a:r>
              <a:rPr lang="en-US" sz="2000" dirty="0">
                <a:ea typeface="ＭＳ Ｐゴシック" pitchFamily="-107" charset="-128"/>
              </a:rPr>
              <a:t>Electricity de France</a:t>
            </a:r>
          </a:p>
          <a:p>
            <a:pPr lvl="1"/>
            <a:r>
              <a:rPr lang="en-US" sz="2000" dirty="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1905000" y="2625688"/>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7338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sp>
        <p:nvSpPr>
          <p:cNvPr id="4" name="TextBox 3"/>
          <p:cNvSpPr txBox="1"/>
          <p:nvPr/>
        </p:nvSpPr>
        <p:spPr>
          <a:xfrm>
            <a:off x="5152191" y="2627037"/>
            <a:ext cx="3991809" cy="769441"/>
          </a:xfrm>
          <a:prstGeom prst="rect">
            <a:avLst/>
          </a:prstGeom>
          <a:noFill/>
        </p:spPr>
        <p:txBody>
          <a:bodyPr wrap="square" rtlCol="0">
            <a:spAutoFit/>
          </a:bodyPr>
          <a:lstStyle/>
          <a:p>
            <a:r>
              <a:rPr lang="en-US" sz="1100" dirty="0"/>
              <a:t>This research was supported by the </a:t>
            </a:r>
            <a:r>
              <a:rPr lang="en-US" sz="1100" dirty="0" err="1"/>
              <a:t>Exascale</a:t>
            </a:r>
            <a:r>
              <a:rPr lang="en-US" sz="1100" dirty="0"/>
              <a:t> Computing Project (17-SC-20-SC), a collaborative effort of the U.S. Department of Energy Office of Science and the National Nuclear Security Administration.</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1536827"/>
            <a:ext cx="2081222" cy="1090730"/>
          </a:xfrm>
          <a:prstGeom prst="rect">
            <a:avLst/>
          </a:prstGeom>
        </p:spPr>
      </p:pic>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a:t>.</a:t>
            </a:r>
          </a:p>
          <a:p>
            <a:pPr marL="685800" indent="-514350">
              <a:buFontTx/>
              <a:buAutoNum type="arabicPeriod"/>
            </a:pPr>
            <a:r>
              <a:rPr lang="en-US" dirty="0"/>
              <a:t>Create query </a:t>
            </a:r>
            <a:r>
              <a:rPr lang="en-US" dirty="0">
                <a:latin typeface="Verdana"/>
                <a:cs typeface="Verdana"/>
              </a:rPr>
              <a:t>EQPS is max</a:t>
            </a:r>
            <a:r>
              <a:rPr lang="en-US" dirty="0"/>
              <a:t>. Click </a:t>
            </a:r>
            <a:r>
              <a:rPr lang="en-US" dirty="0">
                <a:latin typeface="Verdana"/>
                <a:cs typeface="Verdana"/>
              </a:rPr>
              <a:t>Run Selection Query</a:t>
            </a:r>
            <a:r>
              <a:rPr lang="en-US" dirty="0"/>
              <a:t>.</a:t>
            </a:r>
          </a:p>
          <a:p>
            <a:pPr marL="685800" indent="-51435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Plot Selection Over Time</a:t>
            </a:r>
          </a:p>
          <a:p>
            <a:pPr marL="685800" indent="-51435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1BF00E27-26BA-49D3-8FC1-F69A6AD7BA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2875443785"/>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781050" indent="-609600">
              <a:buFontTx/>
              <a:buAutoNum type="arabicPeriod"/>
            </a:pPr>
            <a:r>
              <a:rPr lang="en-US" dirty="0">
                <a:ea typeface="ＭＳ Ｐゴシック" pitchFamily="-107" charset="-128"/>
              </a:rPr>
              <a:t>Perform a sizeable selection.</a:t>
            </a:r>
          </a:p>
          <a:p>
            <a:pPr marL="781050" indent="-609600">
              <a:buFontTx/>
              <a:buAutoNum type="arabicPeriod"/>
            </a:pPr>
            <a:r>
              <a:rPr lang="en-US" dirty="0">
                <a:ea typeface="ＭＳ Ｐゴシック" pitchFamily="-107" charset="-128"/>
              </a:rPr>
              <a:t>Add the extract selection filter.</a:t>
            </a:r>
            <a:endParaRPr lang="en-US" dirty="0">
              <a:latin typeface="Verdana"/>
              <a:ea typeface="ＭＳ Ｐゴシック" pitchFamily="-107" charset="-128"/>
              <a:cs typeface="Verdana"/>
            </a:endParaRPr>
          </a:p>
          <a:p>
            <a:pPr marL="781050" indent="-609600">
              <a:buFontTx/>
              <a:buAutoNum type="arabicPeriod"/>
            </a:pPr>
            <a:r>
              <a:rPr lang="en-US" dirty="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3161CA48-7369-4F14-9BEA-2EA9B00A54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3126577887"/>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Geometric Shapes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5052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981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Geometric Shapes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a:p>
            <a:pPr marL="781050" indent="-609600">
              <a:buFontTx/>
              <a:buAutoNum type="arabicPeriod"/>
            </a:pPr>
            <a:r>
              <a:rPr lang="en-US" sz="2800" dirty="0">
                <a:ea typeface="ＭＳ Ｐゴシック" pitchFamily="-107" charset="-128"/>
              </a:rPr>
              <a:t>Double-click </a:t>
            </a:r>
            <a:r>
              <a:rPr lang="en-US" sz="2800" dirty="0">
                <a:latin typeface="Verdana"/>
                <a:ea typeface="ＭＳ Ｐゴシック" pitchFamily="-107" charset="-128"/>
                <a:cs typeface="Verdana"/>
              </a:rPr>
              <a:t>Sphere1 – Start Theta</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New </a:t>
            </a:r>
            <a:r>
              <a:rPr lang="en-US" sz="2800" dirty="0" err="1">
                <a:ea typeface="ＭＳ Ｐゴシック" pitchFamily="-107" charset="-128"/>
              </a:rPr>
              <a:t>keyframe</a:t>
            </a:r>
            <a:r>
              <a:rPr lang="en-US" sz="2800" dirty="0">
                <a:ea typeface="ＭＳ Ｐゴシック" pitchFamily="-107" charset="-128"/>
              </a:rPr>
              <a:t>.</a:t>
            </a:r>
          </a:p>
          <a:p>
            <a:pPr marL="781050" indent="-609600">
              <a:buFontTx/>
              <a:buAutoNum type="arabicPeriod"/>
            </a:pPr>
            <a:r>
              <a:rPr lang="en-US" sz="2800" dirty="0">
                <a:ea typeface="ＭＳ Ｐゴシック" pitchFamily="-107" charset="-128"/>
              </a:rPr>
              <a:t>First </a:t>
            </a:r>
            <a:r>
              <a:rPr lang="en-US" sz="2800" dirty="0" err="1">
                <a:ea typeface="ＭＳ Ｐゴシック" pitchFamily="-107" charset="-128"/>
              </a:rPr>
              <a:t>keyframe</a:t>
            </a:r>
            <a:r>
              <a:rPr lang="en-US" sz="2800" dirty="0">
                <a:ea typeface="ＭＳ Ｐゴシック" pitchFamily="-107" charset="-128"/>
              </a:rPr>
              <a:t> value→360, second </a:t>
            </a:r>
            <a:r>
              <a:rPr lang="en-US" sz="2800" dirty="0" err="1">
                <a:ea typeface="ＭＳ Ｐゴシック" pitchFamily="-107" charset="-128"/>
              </a:rPr>
              <a:t>keyframe</a:t>
            </a:r>
            <a:r>
              <a:rPr lang="en-US" sz="2800" dirty="0">
                <a:ea typeface="ＭＳ Ｐゴシック" pitchFamily="-107" charset="-128"/>
              </a:rPr>
              <a:t> time→0.5 value→0.</a:t>
            </a:r>
          </a:p>
          <a:p>
            <a:pPr marL="781050" indent="-609600">
              <a:buFontTx/>
              <a:buAutoNum type="arabicPeriod"/>
            </a:pPr>
            <a:r>
              <a:rPr lang="en-US" sz="2800" dirty="0">
                <a:ea typeface="ＭＳ Ｐゴシック" pitchFamily="-107" charset="-128"/>
              </a:rPr>
              <a:t>Click </a:t>
            </a:r>
            <a:r>
              <a:rPr lang="en-US" sz="2800" dirty="0">
                <a:latin typeface="Verdana"/>
                <a:ea typeface="ＭＳ Ｐゴシック" pitchFamily="-107" charset="-128"/>
                <a:cs typeface="Verdana"/>
              </a:rPr>
              <a:t>OK</a:t>
            </a:r>
            <a:r>
              <a:rPr lang="en-US" sz="2800" dirty="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5052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981200"/>
            <a:ext cx="1336431" cy="457200"/>
          </a:xfrm>
          <a:prstGeom prst="rect">
            <a:avLst/>
          </a:prstGeom>
        </p:spPr>
      </p:pic>
    </p:spTree>
    <p:extLst>
      <p:ext uri="{BB962C8B-B14F-4D97-AF65-F5344CB8AC3E}">
        <p14:creationId xmlns:p14="http://schemas.microsoft.com/office/powerpoint/2010/main" val="1490467504"/>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Start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Delete the first </a:t>
            </a:r>
            <a:r>
              <a:rPr lang="en-US" dirty="0" err="1">
                <a:ea typeface="ＭＳ Ｐゴシック" pitchFamily="-107" charset="-128"/>
              </a:rPr>
              <a:t>keyframe</a:t>
            </a:r>
            <a:r>
              <a:rPr lang="en-US" dirty="0">
                <a:ea typeface="ＭＳ Ｐゴシック" pitchFamily="-107" charset="-128"/>
              </a:rPr>
              <a:t> (at time 0).</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OK</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Sphere1 – End Theta</a:t>
            </a:r>
            <a:r>
              <a:rPr lang="en-US" dirty="0">
                <a:ea typeface="ＭＳ Ｐゴシック" pitchFamily="-107" charset="-128"/>
              </a:rPr>
              <a:t>, press</a:t>
            </a:r>
          </a:p>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End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Orbit</a:t>
            </a:r>
          </a:p>
        </p:txBody>
      </p:sp>
      <p:sp>
        <p:nvSpPr>
          <p:cNvPr id="3" name="Content Placeholder 2"/>
          <p:cNvSpPr>
            <a:spLocks noGrp="1"/>
          </p:cNvSpPr>
          <p:nvPr>
            <p:ph idx="1"/>
          </p:nvPr>
        </p:nvSpPr>
        <p:spPr/>
        <p:txBody>
          <a:bodyPr/>
          <a:lstStyle/>
          <a:p>
            <a:pPr marL="685800" indent="-514350">
              <a:buFont typeface="+mj-lt"/>
              <a:buAutoNum type="arabicPeriod"/>
            </a:pPr>
            <a:r>
              <a:rPr lang="en-US" dirty="0"/>
              <a:t>Place the camera where the orbit should start.</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a:latin typeface="Verdana"/>
                <a:cs typeface="Verdana"/>
              </a:rPr>
              <a:t>Orbit</a:t>
            </a:r>
            <a:r>
              <a:rPr lang="en-US" dirty="0"/>
              <a:t>, press</a:t>
            </a:r>
          </a:p>
          <a:p>
            <a:pPr marL="685800" indent="-514350">
              <a:buFont typeface="+mj-lt"/>
              <a:buAutoNum type="arabicPeriod"/>
            </a:pPr>
            <a:r>
              <a:rPr lang="en-US" dirty="0"/>
              <a:t>Accept default values (click </a:t>
            </a:r>
            <a:r>
              <a:rPr lang="en-US" dirty="0">
                <a:latin typeface="Verdana"/>
                <a:cs typeface="Verdana"/>
              </a:rPr>
              <a:t>OK</a:t>
            </a:r>
            <a:r>
              <a:rPr lang="en-US" dirty="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B646C504-4F7D-4307-ADBD-AAD693E4A8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1517584477"/>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685800" indent="-514350">
              <a:buFont typeface="+mj-lt"/>
              <a:buAutoNum type="arabicPeriod"/>
            </a:pPr>
            <a:r>
              <a:rPr lang="en-US" dirty="0"/>
              <a:t> </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a:latin typeface="Verdana"/>
                <a:cs typeface="Verdana"/>
              </a:rPr>
              <a:t>Follow Data</a:t>
            </a:r>
            <a:r>
              <a:rPr lang="en-US" dirty="0"/>
              <a:t>, press</a:t>
            </a:r>
          </a:p>
          <a:p>
            <a:pPr marL="781050" indent="-60960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Batch Scripting</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Batch Scripting</a:t>
            </a:r>
          </a:p>
        </p:txBody>
      </p:sp>
      <p:sp>
        <p:nvSpPr>
          <p:cNvPr id="3" name="Content Placeholder 2"/>
          <p:cNvSpPr>
            <a:spLocks noGrp="1"/>
          </p:cNvSpPr>
          <p:nvPr>
            <p:ph idx="1"/>
          </p:nvPr>
        </p:nvSpPr>
        <p:spPr/>
        <p:txBody>
          <a:bodyPr/>
          <a:lstStyle/>
          <a:p>
            <a:r>
              <a:rPr lang="en-US" dirty="0"/>
              <a:t>Interpreter: </a:t>
            </a:r>
            <a:r>
              <a:rPr lang="en-US" dirty="0">
                <a:latin typeface="Verdana"/>
                <a:cs typeface="Verdana"/>
              </a:rPr>
              <a:t>View</a:t>
            </a:r>
            <a:r>
              <a:rPr lang="en-US" dirty="0"/>
              <a:t> </a:t>
            </a:r>
            <a:r>
              <a:rPr lang="en-US" dirty="0">
                <a:ea typeface="ＭＳ Ｐゴシック" pitchFamily="-107" charset="-128"/>
              </a:rPr>
              <a:t>→ </a:t>
            </a:r>
            <a:r>
              <a:rPr lang="en-US" dirty="0">
                <a:latin typeface="Verdana"/>
                <a:cs typeface="Verdana"/>
              </a:rPr>
              <a:t>Python Shell</a:t>
            </a:r>
            <a:r>
              <a:rPr lang="en-US" dirty="0"/>
              <a:t>.</a:t>
            </a:r>
          </a:p>
          <a:p>
            <a:pPr lvl="1"/>
            <a:r>
              <a:rPr lang="en-US" dirty="0"/>
              <a:t>Shell does tab completion and history.</a:t>
            </a:r>
          </a:p>
          <a:p>
            <a:pPr lvl="1"/>
            <a:r>
              <a:rPr lang="en-US" sz="2800" dirty="0"/>
              <a:t>External programs </a:t>
            </a:r>
            <a:r>
              <a:rPr lang="en-US" sz="2800" dirty="0" err="1"/>
              <a:t>pvpython</a:t>
            </a:r>
            <a:r>
              <a:rPr lang="en-US" sz="2800" dirty="0"/>
              <a:t> and </a:t>
            </a:r>
            <a:r>
              <a:rPr lang="en-US" sz="2800" dirty="0" err="1"/>
              <a:t>pvbatch</a:t>
            </a:r>
            <a:r>
              <a:rPr lang="en-US" sz="2800" dirty="0"/>
              <a:t>.</a:t>
            </a:r>
          </a:p>
          <a:p>
            <a:pPr lvl="1"/>
            <a:r>
              <a:rPr lang="en-US" sz="2800" dirty="0"/>
              <a:t>Can add bindings to external interpreters.</a:t>
            </a:r>
          </a:p>
          <a:p>
            <a:r>
              <a:rPr lang="en-US" dirty="0"/>
              <a:t>Run Python scripts or bind to macros.</a:t>
            </a:r>
          </a:p>
          <a:p>
            <a:r>
              <a:rPr lang="en-US" dirty="0"/>
              <a:t>Can trace actions or capture state.</a:t>
            </a:r>
          </a:p>
          <a:p>
            <a:r>
              <a:rPr lang="en-US" dirty="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77DBEE43-7007-485B-A0BF-3C198A9566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2382184909"/>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p:txBody>
      </p:sp>
    </p:spTree>
    <p:extLst>
      <p:ext uri="{BB962C8B-B14F-4D97-AF65-F5344CB8AC3E}">
        <p14:creationId xmlns:p14="http://schemas.microsoft.com/office/powerpoint/2010/main" val="812660852"/>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Tracing Options</a:t>
            </a:r>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a:p>
            <a:pPr marL="685800" indent="-514350">
              <a:buFont typeface="+mj-lt"/>
              <a:buAutoNum type="arabicPeriod"/>
            </a:pPr>
            <a:r>
              <a:rPr lang="en-US" dirty="0"/>
              <a:t>Accept defaults (click </a:t>
            </a:r>
            <a:r>
              <a:rPr lang="en-US" dirty="0">
                <a:latin typeface="Verdana"/>
                <a:cs typeface="Verdana"/>
              </a:rPr>
              <a:t>OK</a:t>
            </a:r>
            <a:r>
              <a:rPr lang="en-US" dirty="0"/>
              <a:t>).</a:t>
            </a:r>
          </a:p>
          <a:p>
            <a:pPr marL="685800" indent="-514350">
              <a:buFont typeface="+mj-lt"/>
              <a:buAutoNum type="arabicPeriod"/>
            </a:pPr>
            <a:r>
              <a:rPr lang="en-US" dirty="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Stop Trace</a:t>
            </a:r>
            <a:r>
              <a:rPr lang="en-US" dirty="0"/>
              <a:t>.</a:t>
            </a:r>
          </a:p>
          <a:p>
            <a:pPr marL="685800" indent="-514350">
              <a:buFont typeface="+mj-lt"/>
              <a:buAutoNum type="arabicPeriod"/>
            </a:pPr>
            <a:r>
              <a:rPr lang="en-US" dirty="0"/>
              <a:t>An editing window will open.</a:t>
            </a:r>
          </a:p>
        </p:txBody>
      </p:sp>
    </p:spTree>
    <p:extLst>
      <p:ext uri="{BB962C8B-B14F-4D97-AF65-F5344CB8AC3E}">
        <p14:creationId xmlns:p14="http://schemas.microsoft.com/office/powerpoint/2010/main" val="2110162478"/>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Macro</a:t>
            </a:r>
          </a:p>
        </p:txBody>
      </p:sp>
      <p:sp>
        <p:nvSpPr>
          <p:cNvPr id="3" name="Content Placeholder 2"/>
          <p:cNvSpPr>
            <a:spLocks noGrp="1"/>
          </p:cNvSpPr>
          <p:nvPr>
            <p:ph idx="1"/>
          </p:nvPr>
        </p:nvSpPr>
        <p:spPr/>
        <p:txBody>
          <a:bodyPr/>
          <a:lstStyle/>
          <a:p>
            <a:pPr marL="685800" indent="-514350">
              <a:buFont typeface="+mj-lt"/>
              <a:buAutoNum type="arabicPeriod"/>
            </a:pPr>
            <a:r>
              <a:rPr lang="en-US" dirty="0"/>
              <a:t>In Python edit window menu, select </a:t>
            </a:r>
            <a:r>
              <a:rPr lang="en-US" dirty="0">
                <a:latin typeface="Verdana"/>
                <a:cs typeface="Verdana"/>
              </a:rPr>
              <a:t>File</a:t>
            </a:r>
            <a:r>
              <a:rPr lang="en-US" dirty="0"/>
              <a:t> </a:t>
            </a:r>
            <a:r>
              <a:rPr lang="en-US" dirty="0">
                <a:ea typeface="ＭＳ Ｐゴシック" pitchFamily="-107" charset="-128"/>
              </a:rPr>
              <a:t>→ </a:t>
            </a:r>
            <a:r>
              <a:rPr lang="en-US" dirty="0">
                <a:latin typeface="Verdana"/>
                <a:cs typeface="Verdana"/>
              </a:rPr>
              <a:t>Save As Macro…</a:t>
            </a:r>
          </a:p>
          <a:p>
            <a:pPr marL="685800" indent="-514350">
              <a:buFont typeface="+mj-lt"/>
              <a:buAutoNum type="arabicPeriod"/>
            </a:pPr>
            <a:r>
              <a:rPr lang="en-US" dirty="0"/>
              <a:t>Chose a descriptive name. Save in directory provided.</a:t>
            </a:r>
          </a:p>
          <a:p>
            <a:pPr marL="685800" indent="-514350">
              <a:buFont typeface="+mj-lt"/>
              <a:buAutoNum type="arabicPeriod"/>
            </a:pPr>
            <a:r>
              <a:rPr lang="en-US" dirty="0"/>
              <a:t>Close Python edit window.</a:t>
            </a:r>
          </a:p>
          <a:p>
            <a:pPr marL="685800" indent="-514350">
              <a:buFont typeface="+mj-lt"/>
              <a:buAutoNum type="arabicPeriod"/>
            </a:pPr>
            <a:r>
              <a:rPr lang="en-US" dirty="0"/>
              <a:t>Select </a:t>
            </a:r>
            <a:r>
              <a:rPr lang="en-US" dirty="0">
                <a:latin typeface="Verdana"/>
                <a:cs typeface="Verdana"/>
              </a:rPr>
              <a:t>Edit</a:t>
            </a:r>
            <a:r>
              <a:rPr lang="en-US" dirty="0"/>
              <a:t> → </a:t>
            </a:r>
            <a:r>
              <a:rPr lang="en-US" dirty="0">
                <a:latin typeface="Verdana"/>
                <a:cs typeface="Verdana"/>
              </a:rPr>
              <a:t>Reset Session</a:t>
            </a:r>
            <a:r>
              <a:rPr lang="en-US" dirty="0"/>
              <a:t>.</a:t>
            </a:r>
          </a:p>
          <a:p>
            <a:pPr marL="685800" indent="-514350">
              <a:buFont typeface="+mj-lt"/>
              <a:buAutoNum type="arabicPeriod"/>
            </a:pPr>
            <a:r>
              <a:rPr lang="en-US" dirty="0"/>
              <a:t>Activate your macro (on toolbar or </a:t>
            </a:r>
            <a:r>
              <a:rPr lang="en-US" dirty="0">
                <a:latin typeface="Verdana"/>
                <a:cs typeface="Verdana"/>
              </a:rPr>
              <a:t>Macros</a:t>
            </a:r>
            <a:r>
              <a:rPr lang="en-US" dirty="0"/>
              <a:t> menu).</a:t>
            </a:r>
          </a:p>
        </p:txBody>
      </p:sp>
      <p:pic>
        <p:nvPicPr>
          <p:cNvPr id="5" name="Graphic 4">
            <a:extLst>
              <a:ext uri="{FF2B5EF4-FFF2-40B4-BE49-F238E27FC236}">
                <a16:creationId xmlns:a16="http://schemas.microsoft.com/office/drawing/2014/main" id="{9DD0EA1F-415A-4A2A-9207-E2B274306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9000" y="4343400"/>
            <a:ext cx="457200" cy="457200"/>
          </a:xfrm>
          <a:prstGeom prst="rect">
            <a:avLst/>
          </a:prstGeom>
        </p:spPr>
      </p:pic>
    </p:spTree>
    <p:extLst>
      <p:ext uri="{BB962C8B-B14F-4D97-AF65-F5344CB8AC3E}">
        <p14:creationId xmlns:p14="http://schemas.microsoft.com/office/powerpoint/2010/main" val="1955821188"/>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383EE5F7-7F1D-4CC3-A80E-0E4F5E4F3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2573224595"/>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a:p>
            <a:pPr marL="171450" indent="0">
              <a:buNone/>
            </a:pPr>
            <a:endParaRPr lang="en-US" sz="2400" dirty="0"/>
          </a:p>
          <a:p>
            <a:r>
              <a:rPr lang="en-US" sz="2400" dirty="0"/>
              <a:t>Then feed that into a filter</a:t>
            </a:r>
          </a:p>
          <a:p>
            <a:pPr marL="171450" indent="0">
              <a:buNone/>
            </a:pPr>
            <a:r>
              <a:rPr lang="en-US" sz="2400" dirty="0">
                <a:latin typeface="Courier"/>
                <a:cs typeface="Courier"/>
              </a:rPr>
              <a:t>Hide()</a:t>
            </a:r>
          </a:p>
          <a:p>
            <a:pPr marL="171450" indent="0">
              <a:buNone/>
            </a:pPr>
            <a:r>
              <a:rPr lang="en-US" sz="2400" dirty="0">
                <a:latin typeface="Courier"/>
                <a:cs typeface="Courier"/>
              </a:rPr>
              <a:t>shrink = Shrink()</a:t>
            </a:r>
          </a:p>
          <a:p>
            <a:pPr marL="171450" indent="0">
              <a:buNone/>
            </a:pPr>
            <a:r>
              <a:rPr lang="en-US" sz="2400" dirty="0">
                <a:latin typeface="Courier"/>
                <a:cs typeface="Courier"/>
              </a:rPr>
              <a:t>Show()</a:t>
            </a:r>
          </a:p>
          <a:p>
            <a:pPr marL="171450" indent="0">
              <a:buNone/>
            </a:pPr>
            <a:r>
              <a:rPr lang="en-US" sz="2400" dirty="0">
                <a:latin typeface="Courier"/>
                <a:cs typeface="Courier"/>
              </a:rPr>
              <a:t>Render()</a:t>
            </a: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a:t>(</a:t>
                </a:r>
                <a:r>
                  <a:rPr lang="en-US" sz="1800" dirty="0" err="1"/>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a:t>(</a:t>
                </a:r>
                <a:r>
                  <a:rPr lang="en-US" sz="1800" dirty="0" err="1"/>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a:t>(</a:t>
                </a:r>
                <a:r>
                  <a:rPr lang="en-US" sz="1800" dirty="0" err="1"/>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a:t>(</a:t>
                </a:r>
                <a:r>
                  <a:rPr lang="en-US" sz="1800" dirty="0" err="1"/>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Grid</a:t>
                </a:r>
              </a:p>
              <a:p>
                <a:pPr algn="ctr"/>
                <a:r>
                  <a:rPr lang="en-US" sz="1800" dirty="0"/>
                  <a:t>(</a:t>
                </a:r>
                <a:r>
                  <a:rPr lang="en-US" sz="1800" dirty="0" err="1"/>
                  <a:t>vtkUnstructuredGrid</a:t>
                </a:r>
                <a:r>
                  <a:rPr lang="en-US" sz="1800" dirty="0"/>
                  <a:t>)</a:t>
                </a:r>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Properties</a:t>
            </a:r>
          </a:p>
        </p:txBody>
      </p:sp>
      <p:sp>
        <p:nvSpPr>
          <p:cNvPr id="3" name="Content Placeholder 2"/>
          <p:cNvSpPr>
            <a:spLocks noGrp="1"/>
          </p:cNvSpPr>
          <p:nvPr>
            <p:ph idx="1"/>
          </p:nvPr>
        </p:nvSpPr>
        <p:spPr/>
        <p:txBody>
          <a:bodyPr/>
          <a:lstStyle/>
          <a:p>
            <a:r>
              <a:rPr lang="en-US" sz="2400" dirty="0">
                <a:cs typeface="Courier"/>
              </a:rPr>
              <a:t>Get listing of sphere’s properties</a:t>
            </a:r>
          </a:p>
          <a:p>
            <a:pPr marL="171450" indent="0">
              <a:buNone/>
            </a:pPr>
            <a:r>
              <a:rPr lang="en-US" sz="2000" dirty="0" err="1">
                <a:latin typeface="Courier"/>
                <a:cs typeface="Courier"/>
              </a:rPr>
              <a:t>dir</a:t>
            </a:r>
            <a:r>
              <a:rPr lang="en-US" sz="2000" dirty="0">
                <a:latin typeface="Courier"/>
                <a:cs typeface="Courier"/>
              </a:rPr>
              <a:t>(sphere)</a:t>
            </a:r>
          </a:p>
          <a:p>
            <a:endParaRPr lang="en-US" sz="2400" dirty="0">
              <a:cs typeface="Courier"/>
            </a:endParaRPr>
          </a:p>
          <a:p>
            <a:r>
              <a:rPr lang="en-US" sz="2400" dirty="0">
                <a:cs typeface="Courier"/>
              </a:rPr>
              <a:t>Examine and then change one</a:t>
            </a:r>
          </a:p>
          <a:p>
            <a:pPr marL="171450" indent="0">
              <a:buNone/>
            </a:pPr>
            <a:r>
              <a:rPr lang="en-US" sz="2000" dirty="0">
                <a:latin typeface="Courier"/>
                <a:cs typeface="Courier"/>
              </a:rPr>
              <a:t>print </a:t>
            </a:r>
            <a:r>
              <a:rPr lang="en-US" sz="2000" dirty="0" err="1">
                <a:latin typeface="Courier"/>
                <a:cs typeface="Courier"/>
              </a:rPr>
              <a:t>sphere.ThetaResolution</a:t>
            </a:r>
            <a:endParaRPr lang="en-US" sz="2000" dirty="0">
              <a:latin typeface="Courier"/>
              <a:cs typeface="Courier"/>
            </a:endParaRPr>
          </a:p>
          <a:p>
            <a:pPr marL="171450" indent="0">
              <a:buNone/>
            </a:pPr>
            <a:r>
              <a:rPr lang="en-US" sz="2000" dirty="0" err="1">
                <a:latin typeface="Courier"/>
                <a:cs typeface="Courier"/>
              </a:rPr>
              <a:t>sphere.ThetaResolution</a:t>
            </a:r>
            <a:r>
              <a:rPr lang="en-US" sz="2000" dirty="0">
                <a:latin typeface="Courier"/>
                <a:cs typeface="Courier"/>
              </a:rPr>
              <a:t> = 16</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Change a different filter</a:t>
            </a:r>
          </a:p>
          <a:p>
            <a:pPr marL="171450" indent="0">
              <a:buNone/>
            </a:pPr>
            <a:r>
              <a:rPr lang="en-US" sz="2000" dirty="0" err="1">
                <a:latin typeface="Courier"/>
                <a:cs typeface="Courier"/>
              </a:rPr>
              <a:t>shrink.ShrinkFactor</a:t>
            </a:r>
            <a:r>
              <a:rPr lang="en-US" sz="2000" dirty="0">
                <a:latin typeface="Courier"/>
                <a:cs typeface="Courier"/>
              </a:rPr>
              <a:t> = 0.25</a:t>
            </a:r>
          </a:p>
          <a:p>
            <a:pPr marL="171450" indent="0">
              <a:buNone/>
            </a:pPr>
            <a:r>
              <a:rPr lang="en-US" sz="2000" dirty="0">
                <a:latin typeface="Courier"/>
                <a:cs typeface="Courier"/>
              </a:rPr>
              <a:t>Render()</a:t>
            </a:r>
          </a:p>
          <a:p>
            <a:pPr marL="685800" indent="-514350">
              <a:buFont typeface="+mj-lt"/>
              <a:buAutoNum type="arabicPeriod"/>
            </a:pPr>
            <a:endParaRPr lang="en-US" sz="2400" dirty="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a:t>Branching and Merging Pipeline</a:t>
            </a:r>
          </a:p>
        </p:txBody>
      </p:sp>
      <p:sp>
        <p:nvSpPr>
          <p:cNvPr id="3" name="Content Placeholder 2"/>
          <p:cNvSpPr>
            <a:spLocks noGrp="1"/>
          </p:cNvSpPr>
          <p:nvPr>
            <p:ph idx="1"/>
          </p:nvPr>
        </p:nvSpPr>
        <p:spPr/>
        <p:txBody>
          <a:bodyPr/>
          <a:lstStyle/>
          <a:p>
            <a:r>
              <a:rPr lang="en-US" sz="2400" dirty="0"/>
              <a:t>Feed sphere’s output into a second filter</a:t>
            </a:r>
          </a:p>
          <a:p>
            <a:pPr marL="171450" indent="0">
              <a:buNone/>
            </a:pPr>
            <a:endParaRPr lang="en-US" sz="700" dirty="0">
              <a:latin typeface="Courier"/>
              <a:cs typeface="Courier"/>
            </a:endParaRPr>
          </a:p>
          <a:p>
            <a:pPr marL="171450" indent="0">
              <a:buNone/>
            </a:pPr>
            <a:r>
              <a:rPr lang="en-US" sz="2000" dirty="0">
                <a:latin typeface="Courier"/>
                <a:cs typeface="Courier"/>
              </a:rPr>
              <a:t>wireframe = </a:t>
            </a:r>
            <a:r>
              <a:rPr lang="en-US" sz="2000" dirty="0" err="1">
                <a:latin typeface="Courier"/>
                <a:cs typeface="Courier"/>
              </a:rPr>
              <a:t>ExtractEdges</a:t>
            </a:r>
            <a:r>
              <a:rPr lang="en-US" sz="2000" dirty="0">
                <a:latin typeface="Courier"/>
                <a:cs typeface="Courier"/>
              </a:rPr>
              <a:t>(</a:t>
            </a:r>
          </a:p>
          <a:p>
            <a:pPr marL="171450" indent="0">
              <a:buNone/>
            </a:pPr>
            <a:r>
              <a:rPr lang="en-US" sz="2000" dirty="0">
                <a:latin typeface="Courier"/>
                <a:cs typeface="Courier"/>
              </a:rPr>
              <a:t>                  Input=sphere)</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Feed two filters into one</a:t>
            </a:r>
          </a:p>
          <a:p>
            <a:pPr marL="171450" indent="0">
              <a:buNone/>
            </a:pPr>
            <a:endParaRPr lang="en-US" sz="700" dirty="0">
              <a:latin typeface="Courier"/>
              <a:cs typeface="Courier"/>
            </a:endParaRPr>
          </a:p>
          <a:p>
            <a:pPr marL="171450" indent="0">
              <a:buNone/>
            </a:pPr>
            <a:r>
              <a:rPr lang="en-US" sz="2000" dirty="0">
                <a:latin typeface="Courier"/>
                <a:cs typeface="Courier"/>
              </a:rPr>
              <a:t>group = </a:t>
            </a:r>
            <a:r>
              <a:rPr lang="en-US" sz="2000" dirty="0" err="1">
                <a:latin typeface="Courier"/>
                <a:cs typeface="Courier"/>
              </a:rPr>
              <a:t>GroupDatasets</a:t>
            </a:r>
            <a:r>
              <a:rPr lang="en-US" sz="2000" dirty="0">
                <a:latin typeface="Courier"/>
                <a:cs typeface="Courier"/>
              </a:rPr>
              <a:t>(</a:t>
            </a:r>
          </a:p>
          <a:p>
            <a:pPr marL="171450" indent="0">
              <a:buNone/>
            </a:pPr>
            <a:r>
              <a:rPr lang="en-US" sz="2000" dirty="0">
                <a:latin typeface="Courier"/>
                <a:cs typeface="Courier"/>
              </a:rPr>
              <a:t>      Input=[</a:t>
            </a:r>
            <a:r>
              <a:rPr lang="en-US" sz="2000" dirty="0" err="1">
                <a:latin typeface="Courier"/>
                <a:cs typeface="Courier"/>
              </a:rPr>
              <a:t>shrink,wireframe</a:t>
            </a:r>
            <a:r>
              <a:rPr lang="en-US" sz="2000" dirty="0">
                <a:latin typeface="Courier"/>
                <a:cs typeface="Courier"/>
              </a:rPr>
              <a:t>])</a:t>
            </a:r>
          </a:p>
          <a:p>
            <a:pPr marL="171450" indent="0">
              <a:buNone/>
            </a:pPr>
            <a:r>
              <a:rPr lang="en-US" sz="2000" dirty="0">
                <a:latin typeface="Courier"/>
                <a:cs typeface="Courier"/>
              </a:rPr>
              <a:t>Show()</a:t>
            </a:r>
          </a:p>
          <a:p>
            <a:pPr marL="171450" indent="0">
              <a:buNone/>
            </a:pPr>
            <a:r>
              <a:rPr lang="en-US" sz="2000" dirty="0">
                <a:latin typeface="Courier"/>
                <a:cs typeface="Courier"/>
              </a:rPr>
              <a:t>Hide(shrink)</a:t>
            </a:r>
          </a:p>
          <a:p>
            <a:pPr marL="171450" indent="0">
              <a:buNone/>
            </a:pPr>
            <a:r>
              <a:rPr lang="en-US" sz="2000" dirty="0">
                <a:latin typeface="Courier"/>
                <a:cs typeface="Courier"/>
              </a:rPr>
              <a:t>Hide(wireframe)</a:t>
            </a:r>
          </a:p>
          <a:p>
            <a:pPr marL="171450" indent="0">
              <a:buNone/>
            </a:pPr>
            <a:r>
              <a:rPr lang="en-US" sz="2000" dirty="0">
                <a:latin typeface="Courier"/>
                <a:cs typeface="Courier"/>
              </a:rPr>
              <a:t>Render()</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Pipeline Objects</a:t>
            </a:r>
          </a:p>
        </p:txBody>
      </p:sp>
      <p:sp>
        <p:nvSpPr>
          <p:cNvPr id="3" name="Content Placeholder 2"/>
          <p:cNvSpPr>
            <a:spLocks noGrp="1"/>
          </p:cNvSpPr>
          <p:nvPr>
            <p:ph idx="1"/>
          </p:nvPr>
        </p:nvSpPr>
        <p:spPr/>
        <p:txBody>
          <a:bodyPr/>
          <a:lstStyle/>
          <a:p>
            <a:r>
              <a:rPr lang="en-US" dirty="0" err="1">
                <a:latin typeface="Courier"/>
                <a:cs typeface="Courier"/>
              </a:rPr>
              <a:t>GetSources</a:t>
            </a:r>
            <a:r>
              <a:rPr lang="en-US" dirty="0">
                <a:latin typeface="Courier"/>
                <a:cs typeface="Courier"/>
              </a:rPr>
              <a:t>()</a:t>
            </a:r>
            <a:r>
              <a:rPr lang="en-US" dirty="0"/>
              <a:t>  Returns a list of objects listed in the </a:t>
            </a:r>
            <a:r>
              <a:rPr lang="en-US" dirty="0">
                <a:latin typeface="Verdana"/>
                <a:cs typeface="Verdana"/>
              </a:rPr>
              <a:t>Pipeline Browser</a:t>
            </a:r>
            <a:endParaRPr lang="en-US" dirty="0">
              <a:cs typeface="Verdana"/>
            </a:endParaRPr>
          </a:p>
          <a:p>
            <a:r>
              <a:rPr lang="en-US" dirty="0" err="1">
                <a:latin typeface="Courier"/>
                <a:cs typeface="Courier"/>
              </a:rPr>
              <a:t>GetActiveSource</a:t>
            </a:r>
            <a:r>
              <a:rPr lang="en-US" dirty="0">
                <a:latin typeface="Courier"/>
                <a:cs typeface="Courier"/>
              </a:rPr>
              <a:t>()</a:t>
            </a:r>
            <a:r>
              <a:rPr lang="en-US" dirty="0">
                <a:cs typeface="Verdana"/>
              </a:rPr>
              <a:t>  Returns the object selected in the </a:t>
            </a:r>
            <a:r>
              <a:rPr lang="en-US" dirty="0">
                <a:latin typeface="Verdana"/>
                <a:cs typeface="Verdana"/>
              </a:rPr>
              <a:t>Pipeline Browser</a:t>
            </a:r>
          </a:p>
          <a:p>
            <a:r>
              <a:rPr lang="en-US" dirty="0" err="1">
                <a:latin typeface="Courier"/>
                <a:cs typeface="Courier"/>
              </a:rPr>
              <a:t>SetActiveSource</a:t>
            </a:r>
            <a:r>
              <a:rPr lang="en-US" dirty="0">
                <a:latin typeface="Courier"/>
                <a:cs typeface="Courier"/>
              </a:rPr>
              <a:t>()</a:t>
            </a:r>
            <a:r>
              <a:rPr lang="en-US" dirty="0">
                <a:cs typeface="Verdana"/>
              </a:rPr>
              <a:t>  Sets the object selected in the </a:t>
            </a:r>
            <a:r>
              <a:rPr lang="en-US" dirty="0">
                <a:latin typeface="Verdana"/>
                <a:cs typeface="Verdana"/>
              </a:rPr>
              <a:t>Pipeline Browser</a:t>
            </a:r>
            <a:r>
              <a:rPr lang="en-US" dirty="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49048BE6-F772-4176-B136-1B712D39B9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1737972343"/>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Files</a:t>
            </a:r>
          </a:p>
        </p:txBody>
      </p:sp>
      <p:sp>
        <p:nvSpPr>
          <p:cNvPr id="3" name="Content Placeholder 2"/>
          <p:cNvSpPr>
            <a:spLocks noGrp="1"/>
          </p:cNvSpPr>
          <p:nvPr>
            <p:ph idx="1"/>
          </p:nvPr>
        </p:nvSpPr>
        <p:spPr/>
        <p:txBody>
          <a:bodyPr/>
          <a:lstStyle/>
          <a:p>
            <a:r>
              <a:rPr lang="en-US" sz="2400" dirty="0"/>
              <a:t>Open a dataset.</a:t>
            </a:r>
            <a:endParaRPr lang="en-US" sz="2000" dirty="0"/>
          </a:p>
          <a:p>
            <a:pPr marL="171450" indent="0">
              <a:buNone/>
            </a:pPr>
            <a:r>
              <a:rPr lang="en-US" sz="2000" dirty="0">
                <a:latin typeface="Courier"/>
                <a:cs typeface="Courier"/>
              </a:rPr>
              <a:t>reader = </a:t>
            </a:r>
            <a:r>
              <a:rPr lang="en-US" sz="2000" dirty="0" err="1">
                <a:latin typeface="Courier"/>
                <a:cs typeface="Courier"/>
              </a:rPr>
              <a:t>OpenDataFile</a:t>
            </a:r>
            <a:r>
              <a:rPr lang="en-US" sz="2000" dirty="0">
                <a:latin typeface="Courier"/>
                <a:cs typeface="Courier"/>
              </a:rPr>
              <a:t>('&lt;p</a:t>
            </a:r>
            <a:r>
              <a:rPr lang="en-US" sz="2000" dirty="0">
                <a:latin typeface="Courier" pitchFamily="49" charset="0"/>
                <a:cs typeface="Courier"/>
              </a:rPr>
              <a:t>ath</a:t>
            </a:r>
            <a:r>
              <a:rPr lang="en-US" sz="2000" dirty="0">
                <a:latin typeface="Courier"/>
                <a:cs typeface="Courier"/>
              </a:rPr>
              <a:t>&gt;/disk_out_ref.ex2')</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r>
              <a:rPr lang="en-US" sz="2000" dirty="0" err="1">
                <a:latin typeface="Courier"/>
                <a:cs typeface="Courier"/>
              </a:rPr>
              <a:t>ResetCamera</a:t>
            </a:r>
            <a:r>
              <a:rPr lang="en-US" sz="2000" dirty="0">
                <a:latin typeface="Courier"/>
                <a:cs typeface="Courier"/>
              </a:rPr>
              <a:t>()</a:t>
            </a:r>
          </a:p>
          <a:p>
            <a:endParaRPr lang="en-US" sz="2000" dirty="0">
              <a:cs typeface="Courier"/>
            </a:endParaRPr>
          </a:p>
          <a:p>
            <a:r>
              <a:rPr lang="en-US" sz="2400" dirty="0">
                <a:cs typeface="Courier"/>
              </a:rPr>
              <a:t>Use file browser to help identify </a:t>
            </a:r>
            <a:r>
              <a:rPr lang="en-US" sz="2000" dirty="0">
                <a:latin typeface="Courier" pitchFamily="49" charset="0"/>
                <a:cs typeface="Courier"/>
              </a:rPr>
              <a:t>&lt;path&gt;</a:t>
            </a:r>
            <a:r>
              <a:rPr lang="en-US" sz="2400" dirty="0">
                <a:cs typeface="Courier"/>
              </a:rPr>
              <a:t>.</a:t>
            </a:r>
          </a:p>
          <a:p>
            <a:r>
              <a:rPr lang="en-US" sz="2400" dirty="0">
                <a:cs typeface="Courier"/>
              </a:rPr>
              <a:t>Common locations:</a:t>
            </a:r>
          </a:p>
          <a:p>
            <a:pPr lvl="1"/>
            <a:r>
              <a:rPr lang="en-US" sz="2000" dirty="0">
                <a:cs typeface="Courier"/>
              </a:rPr>
              <a:t>Mac: /Applications/</a:t>
            </a:r>
            <a:r>
              <a:rPr lang="en-US" sz="2000" dirty="0" err="1">
                <a:cs typeface="Courier"/>
              </a:rPr>
              <a:t>ParaView-X.X.X.app</a:t>
            </a:r>
            <a:r>
              <a:rPr lang="en-US" sz="2000" dirty="0">
                <a:cs typeface="Courier"/>
              </a:rPr>
              <a:t>/Contents/examples</a:t>
            </a:r>
          </a:p>
          <a:p>
            <a:pPr lvl="1"/>
            <a:r>
              <a:rPr lang="en-US" sz="2000" dirty="0">
                <a:cs typeface="Courier"/>
              </a:rPr>
              <a:t>Windows: C:/Program Files/ParaView X.X.X/examples</a:t>
            </a:r>
          </a:p>
          <a:p>
            <a:pPr lvl="1"/>
            <a:r>
              <a:rPr lang="en-US" sz="2000" dirty="0">
                <a:cs typeface="Courier"/>
              </a:rPr>
              <a:t>Linux: /</a:t>
            </a:r>
            <a:r>
              <a:rPr lang="en-US" sz="2000" dirty="0" err="1">
                <a:cs typeface="Courier"/>
              </a:rPr>
              <a:t>usr</a:t>
            </a:r>
            <a:r>
              <a:rPr lang="en-US" sz="2000" dirty="0">
                <a:cs typeface="Courier"/>
              </a:rPr>
              <a:t>/local/lib/paraview-X.X/examples</a:t>
            </a:r>
          </a:p>
        </p:txBody>
      </p:sp>
    </p:spTree>
    <p:extLst>
      <p:ext uri="{BB962C8B-B14F-4D97-AF65-F5344CB8AC3E}">
        <p14:creationId xmlns:p14="http://schemas.microsoft.com/office/powerpoint/2010/main" val="78768005"/>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Querying Attributes</a:t>
            </a:r>
          </a:p>
        </p:txBody>
      </p:sp>
      <p:sp>
        <p:nvSpPr>
          <p:cNvPr id="3" name="Content Placeholder 2"/>
          <p:cNvSpPr>
            <a:spLocks noGrp="1"/>
          </p:cNvSpPr>
          <p:nvPr>
            <p:ph idx="1"/>
          </p:nvPr>
        </p:nvSpPr>
        <p:spPr>
          <a:xfrm>
            <a:off x="228600" y="1524000"/>
            <a:ext cx="8763000" cy="4572000"/>
          </a:xfrm>
        </p:spPr>
        <p:txBody>
          <a:bodyPr/>
          <a:lstStyle/>
          <a:p>
            <a:r>
              <a:rPr lang="en-US" sz="2400" dirty="0"/>
              <a:t>Examine all point data ranges</a:t>
            </a:r>
          </a:p>
          <a:p>
            <a:pPr marL="171450" indent="0">
              <a:buNone/>
            </a:pPr>
            <a:r>
              <a:rPr lang="en-US" sz="2000" dirty="0" err="1">
                <a:latin typeface="Courier"/>
                <a:cs typeface="Courier"/>
              </a:rPr>
              <a:t>pd</a:t>
            </a:r>
            <a:r>
              <a:rPr lang="en-US" sz="2000" dirty="0">
                <a:latin typeface="Courier"/>
                <a:cs typeface="Courier"/>
              </a:rPr>
              <a:t> = </a:t>
            </a:r>
            <a:r>
              <a:rPr lang="en-US" sz="2000" dirty="0" err="1">
                <a:latin typeface="Courier"/>
                <a:cs typeface="Courier"/>
              </a:rPr>
              <a:t>reader.PointData</a:t>
            </a:r>
            <a:endParaRPr lang="en-US" sz="2000" dirty="0">
              <a:latin typeface="Courier"/>
              <a:cs typeface="Courier"/>
            </a:endParaRPr>
          </a:p>
          <a:p>
            <a:pPr marL="171450" indent="0">
              <a:buNone/>
            </a:pPr>
            <a:r>
              <a:rPr lang="en-US" sz="2000" dirty="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ai.GetName</a:t>
            </a:r>
            <a:r>
              <a:rPr lang="en-US" sz="2000" dirty="0">
                <a:latin typeface="Courier"/>
                <a:cs typeface="Courier"/>
              </a:rPr>
              <a:t>(), </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for </a:t>
            </a:r>
            <a:r>
              <a:rPr lang="en-US" sz="2000" dirty="0" err="1">
                <a:latin typeface="Courier"/>
                <a:cs typeface="Courier"/>
              </a:rPr>
              <a:t>i</a:t>
            </a:r>
            <a:r>
              <a:rPr lang="en-US" sz="2000" dirty="0">
                <a:latin typeface="Courier"/>
                <a:cs typeface="Courier"/>
              </a:rPr>
              <a:t> in </a:t>
            </a:r>
            <a:r>
              <a:rPr lang="en-US" sz="2000" dirty="0" err="1">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p>
          <a:p>
            <a:pPr marL="171450" indent="0">
              <a:buNone/>
            </a:pPr>
            <a:r>
              <a:rPr lang="en-US" sz="2000" dirty="0">
                <a:latin typeface="Courier"/>
                <a:cs typeface="Courier"/>
              </a:rPr>
              <a:t>…    print </a:t>
            </a:r>
          </a:p>
          <a:p>
            <a:pPr marL="171450" indent="0">
              <a:buNone/>
            </a:pPr>
            <a:endParaRPr lang="en-US" sz="2400" dirty="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Coloring Data</a:t>
            </a:r>
          </a:p>
        </p:txBody>
      </p:sp>
      <p:sp>
        <p:nvSpPr>
          <p:cNvPr id="3" name="Content Placeholder 2"/>
          <p:cNvSpPr>
            <a:spLocks noGrp="1"/>
          </p:cNvSpPr>
          <p:nvPr>
            <p:ph idx="1"/>
          </p:nvPr>
        </p:nvSpPr>
        <p:spPr>
          <a:xfrm>
            <a:off x="381000" y="1524000"/>
            <a:ext cx="8305800" cy="4572000"/>
          </a:xfrm>
        </p:spPr>
        <p:txBody>
          <a:bodyPr/>
          <a:lstStyle/>
          <a:p>
            <a:r>
              <a:rPr lang="en-US" sz="2400" dirty="0"/>
              <a:t>Get a hold of and manipulate display properties</a:t>
            </a:r>
          </a:p>
          <a:p>
            <a:pPr marL="171450" indent="0">
              <a:buNone/>
            </a:pPr>
            <a:r>
              <a:rPr lang="en-US" sz="2000" dirty="0" err="1">
                <a:latin typeface="Courier"/>
                <a:cs typeface="Courier"/>
              </a:rPr>
              <a:t>readerRep</a:t>
            </a:r>
            <a:r>
              <a:rPr lang="en-US" sz="2000" dirty="0">
                <a:latin typeface="Courier"/>
                <a:cs typeface="Courier"/>
              </a:rPr>
              <a:t> = </a:t>
            </a:r>
            <a:r>
              <a:rPr lang="en-US" sz="2000" dirty="0" err="1">
                <a:latin typeface="Courier"/>
                <a:cs typeface="Courier"/>
              </a:rPr>
              <a:t>GetRepresentation</a:t>
            </a:r>
            <a:r>
              <a:rPr lang="en-US" sz="2000" dirty="0">
                <a:latin typeface="Courier"/>
                <a:cs typeface="Courier"/>
              </a:rPr>
              <a:t>()</a:t>
            </a:r>
          </a:p>
          <a:p>
            <a:pPr marL="171450" indent="0">
              <a:buNone/>
            </a:pPr>
            <a:r>
              <a:rPr lang="en-US" sz="2000" dirty="0" err="1">
                <a:latin typeface="Courier"/>
                <a:cs typeface="Courier"/>
              </a:rPr>
              <a:t>readerRep.DiffuseColor</a:t>
            </a:r>
            <a:r>
              <a:rPr lang="en-US" sz="2000" dirty="0">
                <a:latin typeface="Courier"/>
                <a:cs typeface="Courier"/>
              </a:rPr>
              <a:t> = [0, 0, 1]</a:t>
            </a:r>
          </a:p>
          <a:p>
            <a:pPr marL="171450" indent="0">
              <a:buNone/>
            </a:pPr>
            <a:r>
              <a:rPr lang="en-US" sz="2000" dirty="0" err="1">
                <a:latin typeface="Courier"/>
                <a:cs typeface="Courier"/>
              </a:rPr>
              <a:t>readerRep.SpecularColor</a:t>
            </a:r>
            <a:r>
              <a:rPr lang="en-US" sz="2000" dirty="0">
                <a:latin typeface="Courier"/>
                <a:cs typeface="Courier"/>
              </a:rPr>
              <a:t> = [1, 1, 1]</a:t>
            </a:r>
          </a:p>
          <a:p>
            <a:pPr marL="171450" indent="0">
              <a:buNone/>
            </a:pPr>
            <a:r>
              <a:rPr lang="en-US" sz="2000" dirty="0" err="1">
                <a:latin typeface="Courier"/>
                <a:cs typeface="Courier"/>
              </a:rPr>
              <a:t>readerRep.SpecularPower</a:t>
            </a:r>
            <a:r>
              <a:rPr lang="en-US" sz="2000" dirty="0">
                <a:latin typeface="Courier"/>
                <a:cs typeface="Courier"/>
              </a:rPr>
              <a:t> = 128</a:t>
            </a:r>
          </a:p>
          <a:p>
            <a:pPr marL="171450" indent="0">
              <a:buNone/>
            </a:pPr>
            <a:r>
              <a:rPr lang="en-US" sz="2000" dirty="0" err="1">
                <a:latin typeface="Courier"/>
                <a:cs typeface="Courier"/>
              </a:rPr>
              <a:t>readerRep.Specular</a:t>
            </a:r>
            <a:r>
              <a:rPr lang="en-US" sz="2000" dirty="0">
                <a:latin typeface="Courier"/>
                <a:cs typeface="Courier"/>
              </a:rPr>
              <a:t> = 1</a:t>
            </a:r>
          </a:p>
          <a:p>
            <a:pPr marL="171450" indent="0">
              <a:buNone/>
            </a:pPr>
            <a:r>
              <a:rPr lang="en-US" sz="2000" dirty="0">
                <a:latin typeface="Courier"/>
                <a:cs typeface="Courier"/>
              </a:rPr>
              <a:t>Render() </a:t>
            </a:r>
          </a:p>
          <a:p>
            <a:pPr marL="171450" indent="0">
              <a:buNone/>
            </a:pPr>
            <a:endParaRPr lang="en-US" sz="1800" dirty="0">
              <a:latin typeface="Courier"/>
              <a:cs typeface="Courier"/>
            </a:endParaRPr>
          </a:p>
          <a:p>
            <a:endParaRPr lang="en-US" sz="2400" dirty="0">
              <a:latin typeface="+mj-lt"/>
              <a:cs typeface="Courier"/>
            </a:endParaRPr>
          </a:p>
          <a:p>
            <a:r>
              <a:rPr lang="en-US" sz="2400" dirty="0">
                <a:latin typeface="+mj-lt"/>
                <a:cs typeface="Courier"/>
              </a:rPr>
              <a:t>Now assign a color transfer function</a:t>
            </a:r>
          </a:p>
          <a:p>
            <a:pPr marL="171450" indent="0">
              <a:buNone/>
            </a:pPr>
            <a:r>
              <a:rPr lang="en-US" sz="2000" dirty="0" err="1">
                <a:latin typeface="Courier"/>
                <a:cs typeface="Courier"/>
              </a:rPr>
              <a:t>ColorBy</a:t>
            </a:r>
            <a:r>
              <a:rPr lang="en-US" sz="2000" dirty="0">
                <a:latin typeface="Courier"/>
                <a:cs typeface="Courier"/>
              </a:rPr>
              <a:t>(</a:t>
            </a:r>
            <a:r>
              <a:rPr lang="en-US" sz="2000" dirty="0" err="1">
                <a:latin typeface="Courier"/>
                <a:cs typeface="Courier"/>
              </a:rPr>
              <a:t>readerRep</a:t>
            </a:r>
            <a:r>
              <a:rPr lang="en-US" sz="2000" dirty="0">
                <a:latin typeface="Courier"/>
                <a:cs typeface="Courier"/>
              </a:rPr>
              <a:t>, ('</a:t>
            </a:r>
            <a:r>
              <a:rPr lang="en-US" sz="2000" dirty="0" err="1">
                <a:latin typeface="Courier"/>
                <a:cs typeface="Courier"/>
              </a:rPr>
              <a:t>POINTS','Pres</a:t>
            </a:r>
            <a:r>
              <a:rPr lang="en-US" sz="2000" dirty="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a:latin typeface="Courier"/>
                <a:cs typeface="Courier"/>
              </a:rPr>
              <a:t>Render()</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the View</a:t>
            </a:r>
          </a:p>
        </p:txBody>
      </p:sp>
      <p:sp>
        <p:nvSpPr>
          <p:cNvPr id="3" name="Content Placeholder 2"/>
          <p:cNvSpPr>
            <a:spLocks noGrp="1"/>
          </p:cNvSpPr>
          <p:nvPr>
            <p:ph idx="1"/>
          </p:nvPr>
        </p:nvSpPr>
        <p:spPr/>
        <p:txBody>
          <a:bodyPr/>
          <a:lstStyle/>
          <a:p>
            <a:pPr marL="171450" indent="0">
              <a:buNone/>
            </a:pPr>
            <a:r>
              <a:rPr lang="en-US" sz="2400" dirty="0">
                <a:cs typeface="Courier"/>
              </a:rPr>
              <a:t>Get a hold of, then manipulate view properties</a:t>
            </a:r>
          </a:p>
          <a:p>
            <a:pPr marL="171450" indent="0">
              <a:spcBef>
                <a:spcPts val="0"/>
              </a:spcBef>
              <a:buNone/>
            </a:pPr>
            <a:r>
              <a:rPr lang="en-US" sz="1800" dirty="0">
                <a:latin typeface="Courier"/>
                <a:cs typeface="Courier"/>
              </a:rPr>
              <a:t>view = </a:t>
            </a:r>
            <a:r>
              <a:rPr lang="en-US" sz="1800" dirty="0" err="1">
                <a:latin typeface="Courier"/>
                <a:cs typeface="Courier"/>
              </a:rPr>
              <a:t>GetActiveView</a:t>
            </a:r>
            <a:r>
              <a:rPr lang="en-US" sz="1800" dirty="0">
                <a:latin typeface="Courier"/>
                <a:cs typeface="Courier"/>
              </a:rPr>
              <a:t>()</a:t>
            </a:r>
          </a:p>
          <a:p>
            <a:pPr marL="171450" indent="0">
              <a:spcBef>
                <a:spcPts val="0"/>
              </a:spcBef>
              <a:buNone/>
            </a:pPr>
            <a:r>
              <a:rPr lang="en-US" sz="1800" dirty="0" err="1">
                <a:latin typeface="Courier"/>
                <a:cs typeface="Courier"/>
              </a:rPr>
              <a:t>view.Background</a:t>
            </a:r>
            <a:r>
              <a:rPr lang="en-US" sz="1800" dirty="0">
                <a:latin typeface="Courier"/>
                <a:cs typeface="Courier"/>
              </a:rPr>
              <a:t> = [0, 0, 0]</a:t>
            </a:r>
          </a:p>
          <a:p>
            <a:pPr marL="171450" indent="0">
              <a:spcBef>
                <a:spcPts val="0"/>
              </a:spcBef>
              <a:buNone/>
            </a:pPr>
            <a:r>
              <a:rPr lang="en-US" sz="1800" dirty="0">
                <a:latin typeface="Courier"/>
                <a:cs typeface="Courier"/>
              </a:rPr>
              <a:t>view.Background2 = [0, 0, 0.6]</a:t>
            </a:r>
          </a:p>
          <a:p>
            <a:pPr marL="171450" indent="0">
              <a:spcBef>
                <a:spcPts val="0"/>
              </a:spcBef>
              <a:buNone/>
            </a:pPr>
            <a:r>
              <a:rPr lang="en-US" sz="1800" dirty="0" err="1">
                <a:latin typeface="Courier"/>
                <a:cs typeface="Courier"/>
              </a:rPr>
              <a:t>view.UseGradientBackground</a:t>
            </a:r>
            <a:r>
              <a:rPr lang="en-US" sz="1800" dirty="0">
                <a:latin typeface="Courier"/>
                <a:cs typeface="Courier"/>
              </a:rPr>
              <a:t> = True</a:t>
            </a:r>
          </a:p>
          <a:p>
            <a:pPr marL="171450" indent="0">
              <a:spcBef>
                <a:spcPts val="0"/>
              </a:spcBef>
              <a:buNone/>
            </a:pPr>
            <a:r>
              <a:rPr lang="en-US" sz="1800" dirty="0">
                <a:latin typeface="Courier"/>
                <a:cs typeface="Courier"/>
              </a:rPr>
              <a:t>Render() </a:t>
            </a:r>
            <a:endParaRPr lang="en-US" sz="2000" dirty="0"/>
          </a:p>
          <a:p>
            <a:pPr marL="171450" indent="0">
              <a:buNone/>
            </a:pPr>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the View</a:t>
            </a:r>
          </a:p>
        </p:txBody>
      </p:sp>
      <p:sp>
        <p:nvSpPr>
          <p:cNvPr id="3" name="Content Placeholder 2"/>
          <p:cNvSpPr>
            <a:spLocks noGrp="1"/>
          </p:cNvSpPr>
          <p:nvPr>
            <p:ph idx="1"/>
          </p:nvPr>
        </p:nvSpPr>
        <p:spPr/>
        <p:txBody>
          <a:bodyPr/>
          <a:lstStyle/>
          <a:p>
            <a:pPr marL="171450" indent="0">
              <a:buNone/>
            </a:pPr>
            <a:r>
              <a:rPr lang="en-US" sz="2400" dirty="0">
                <a:cs typeface="Courier"/>
              </a:rPr>
              <a:t>Get a hold of, then manipulate view properties</a:t>
            </a:r>
          </a:p>
          <a:p>
            <a:pPr marL="171450" indent="0">
              <a:spcBef>
                <a:spcPts val="0"/>
              </a:spcBef>
              <a:buNone/>
            </a:pPr>
            <a:r>
              <a:rPr lang="en-US" sz="1800" dirty="0">
                <a:latin typeface="Courier"/>
                <a:cs typeface="Courier"/>
              </a:rPr>
              <a:t>view = </a:t>
            </a:r>
            <a:r>
              <a:rPr lang="en-US" sz="1800" dirty="0" err="1">
                <a:latin typeface="Courier"/>
                <a:cs typeface="Courier"/>
              </a:rPr>
              <a:t>GetActiveView</a:t>
            </a:r>
            <a:r>
              <a:rPr lang="en-US" sz="1800" dirty="0">
                <a:latin typeface="Courier"/>
                <a:cs typeface="Courier"/>
              </a:rPr>
              <a:t>()</a:t>
            </a:r>
          </a:p>
          <a:p>
            <a:pPr marL="171450" indent="0">
              <a:spcBef>
                <a:spcPts val="0"/>
              </a:spcBef>
              <a:buNone/>
            </a:pPr>
            <a:r>
              <a:rPr lang="en-US" sz="1800" dirty="0" err="1">
                <a:latin typeface="Courier"/>
                <a:cs typeface="Courier"/>
              </a:rPr>
              <a:t>view.Background</a:t>
            </a:r>
            <a:r>
              <a:rPr lang="en-US" sz="1800" dirty="0">
                <a:latin typeface="Courier"/>
                <a:cs typeface="Courier"/>
              </a:rPr>
              <a:t> = [0, 0, 0]</a:t>
            </a:r>
          </a:p>
          <a:p>
            <a:pPr marL="171450" indent="0">
              <a:spcBef>
                <a:spcPts val="0"/>
              </a:spcBef>
              <a:buNone/>
            </a:pPr>
            <a:r>
              <a:rPr lang="en-US" sz="1800" dirty="0">
                <a:latin typeface="Courier"/>
                <a:cs typeface="Courier"/>
              </a:rPr>
              <a:t>view.Background2 = [0, 0, 0.6]</a:t>
            </a:r>
          </a:p>
          <a:p>
            <a:pPr marL="171450" indent="0">
              <a:spcBef>
                <a:spcPts val="0"/>
              </a:spcBef>
              <a:buNone/>
            </a:pPr>
            <a:r>
              <a:rPr lang="en-US" sz="1800" dirty="0" err="1">
                <a:latin typeface="Courier"/>
                <a:cs typeface="Courier"/>
              </a:rPr>
              <a:t>view.UseGradientBackground</a:t>
            </a:r>
            <a:r>
              <a:rPr lang="en-US" sz="1800" dirty="0">
                <a:latin typeface="Courier"/>
                <a:cs typeface="Courier"/>
              </a:rPr>
              <a:t> = True</a:t>
            </a:r>
          </a:p>
          <a:p>
            <a:pPr marL="171450" indent="0">
              <a:spcBef>
                <a:spcPts val="0"/>
              </a:spcBef>
              <a:buNone/>
            </a:pPr>
            <a:r>
              <a:rPr lang="en-US" sz="1800" dirty="0">
                <a:latin typeface="Courier"/>
                <a:cs typeface="Courier"/>
              </a:rPr>
              <a:t>Render() </a:t>
            </a:r>
          </a:p>
          <a:p>
            <a:endParaRPr lang="en-US" sz="2000" dirty="0"/>
          </a:p>
          <a:p>
            <a:pPr marL="171450" indent="0">
              <a:buNone/>
            </a:pPr>
            <a:r>
              <a:rPr lang="en-US" sz="2000" dirty="0"/>
              <a:t>Animate the camera</a:t>
            </a:r>
          </a:p>
          <a:p>
            <a:pPr marL="171450" indent="0">
              <a:spcBef>
                <a:spcPts val="0"/>
              </a:spcBef>
              <a:buNone/>
            </a:pPr>
            <a:r>
              <a:rPr lang="en-US" sz="1800" dirty="0" err="1">
                <a:latin typeface="Courier"/>
              </a:rPr>
              <a:t>x,y,z</a:t>
            </a:r>
            <a:r>
              <a:rPr lang="en-US" sz="1800" dirty="0">
                <a:latin typeface="Courier"/>
              </a:rPr>
              <a:t> = </a:t>
            </a:r>
            <a:r>
              <a:rPr lang="en-US" sz="1800" dirty="0" err="1">
                <a:latin typeface="Courier"/>
              </a:rPr>
              <a:t>view.CameraPosition</a:t>
            </a:r>
            <a:endParaRPr lang="en-US" sz="1800" dirty="0">
              <a:latin typeface="Courier"/>
            </a:endParaRPr>
          </a:p>
          <a:p>
            <a:pPr marL="171450" indent="0">
              <a:spcBef>
                <a:spcPts val="0"/>
              </a:spcBef>
              <a:buNone/>
            </a:pPr>
            <a:r>
              <a:rPr lang="en-US" sz="1800" dirty="0">
                <a:latin typeface="Courier"/>
              </a:rPr>
              <a:t>print </a:t>
            </a:r>
            <a:r>
              <a:rPr lang="en-US" sz="1800" dirty="0" err="1">
                <a:latin typeface="Courier"/>
              </a:rPr>
              <a:t>x,y,z</a:t>
            </a:r>
            <a:endParaRPr lang="en-US" sz="1800" dirty="0">
              <a:latin typeface="Courier"/>
            </a:endParaRPr>
          </a:p>
          <a:p>
            <a:pPr marL="171450" indent="0">
              <a:spcBef>
                <a:spcPts val="0"/>
              </a:spcBef>
              <a:buNone/>
            </a:pPr>
            <a:r>
              <a:rPr lang="en-US" sz="1800" dirty="0">
                <a:latin typeface="Courier"/>
              </a:rPr>
              <a:t>for </a:t>
            </a:r>
            <a:r>
              <a:rPr lang="en-US" sz="1800" dirty="0" err="1">
                <a:latin typeface="Courier"/>
              </a:rPr>
              <a:t>iter</a:t>
            </a:r>
            <a:r>
              <a:rPr lang="en-US" sz="1800" dirty="0">
                <a:latin typeface="Courier"/>
              </a:rPr>
              <a:t> in </a:t>
            </a:r>
            <a:r>
              <a:rPr lang="en-US" sz="1800" dirty="0" err="1">
                <a:latin typeface="Courier"/>
              </a:rPr>
              <a:t>xrange</a:t>
            </a:r>
            <a:r>
              <a:rPr lang="en-US" sz="1800" dirty="0">
                <a:latin typeface="Courier"/>
              </a:rPr>
              <a:t>(0,10):</a:t>
            </a:r>
          </a:p>
          <a:p>
            <a:pPr marL="171450" indent="0">
              <a:spcBef>
                <a:spcPts val="0"/>
              </a:spcBef>
              <a:buNone/>
            </a:pPr>
            <a:r>
              <a:rPr lang="en-US" sz="1800" dirty="0">
                <a:latin typeface="Courier"/>
              </a:rPr>
              <a:t>  x = x + 1</a:t>
            </a:r>
          </a:p>
          <a:p>
            <a:pPr marL="171450" indent="0">
              <a:spcBef>
                <a:spcPts val="0"/>
              </a:spcBef>
              <a:buNone/>
            </a:pPr>
            <a:r>
              <a:rPr lang="en-US" sz="1800" dirty="0">
                <a:latin typeface="Courier"/>
              </a:rPr>
              <a:t>  y = y + 1</a:t>
            </a:r>
          </a:p>
          <a:p>
            <a:pPr marL="171450" indent="0">
              <a:spcBef>
                <a:spcPts val="0"/>
              </a:spcBef>
              <a:buNone/>
            </a:pPr>
            <a:r>
              <a:rPr lang="en-US" sz="1800" dirty="0">
                <a:latin typeface="Courier"/>
              </a:rPr>
              <a:t>  z = z + 1</a:t>
            </a:r>
          </a:p>
          <a:p>
            <a:pPr marL="171450" indent="0">
              <a:spcBef>
                <a:spcPts val="0"/>
              </a:spcBef>
              <a:buNone/>
            </a:pPr>
            <a:r>
              <a:rPr lang="en-US" sz="1800" dirty="0">
                <a:latin typeface="Courier"/>
              </a:rPr>
              <a:t>  </a:t>
            </a:r>
            <a:r>
              <a:rPr lang="en-US" sz="1800" dirty="0" err="1">
                <a:latin typeface="Courier"/>
              </a:rPr>
              <a:t>view.CameraPosition</a:t>
            </a:r>
            <a:r>
              <a:rPr lang="en-US" sz="1800" dirty="0">
                <a:latin typeface="Courier"/>
              </a:rPr>
              <a:t> = [</a:t>
            </a:r>
            <a:r>
              <a:rPr lang="en-US" sz="1800" dirty="0" err="1">
                <a:latin typeface="Courier"/>
              </a:rPr>
              <a:t>x,y,z</a:t>
            </a:r>
            <a:r>
              <a:rPr lang="en-US" sz="1800" dirty="0">
                <a:latin typeface="Courier"/>
              </a:rPr>
              <a:t>]</a:t>
            </a:r>
          </a:p>
          <a:p>
            <a:pPr marL="171450" indent="0">
              <a:spcBef>
                <a:spcPts val="0"/>
              </a:spcBef>
              <a:buNone/>
            </a:pPr>
            <a:r>
              <a:rPr lang="en-US" sz="1800" dirty="0">
                <a:latin typeface="Courier"/>
              </a:rPr>
              <a:t>  print </a:t>
            </a:r>
            <a:r>
              <a:rPr lang="en-US" sz="1800" dirty="0" err="1">
                <a:latin typeface="Courier"/>
              </a:rPr>
              <a:t>x,y,z</a:t>
            </a:r>
            <a:endParaRPr lang="en-US" sz="1800" dirty="0">
              <a:latin typeface="Courier"/>
            </a:endParaRPr>
          </a:p>
          <a:p>
            <a:pPr marL="171450" indent="0">
              <a:spcBef>
                <a:spcPts val="0"/>
              </a:spcBef>
              <a:buNone/>
            </a:pPr>
            <a:r>
              <a:rPr lang="en-US" sz="1800" dirty="0">
                <a:latin typeface="Courier"/>
              </a:rPr>
              <a:t>  Render()</a:t>
            </a:r>
          </a:p>
          <a:p>
            <a:pPr marL="171450" indent="0">
              <a:buNone/>
            </a:pPr>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4244565410"/>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Results</a:t>
            </a:r>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a:cs typeface="Courier"/>
              </a:rPr>
              <a:t>Save Data</a:t>
            </a:r>
          </a:p>
          <a:p>
            <a:pPr marL="171450" indent="0">
              <a:buNone/>
            </a:pPr>
            <a:r>
              <a:rPr lang="en-US" sz="2000" dirty="0">
                <a:latin typeface="Courier"/>
                <a:cs typeface="Courier"/>
              </a:rPr>
              <a:t>plot = </a:t>
            </a:r>
            <a:r>
              <a:rPr lang="en-US" sz="2000" dirty="0" err="1">
                <a:latin typeface="Courier"/>
                <a:cs typeface="Courier"/>
              </a:rPr>
              <a:t>PlotOverLine</a:t>
            </a:r>
            <a:r>
              <a:rPr lang="en-US" sz="2000" dirty="0">
                <a:latin typeface="Courier"/>
                <a:cs typeface="Courier"/>
              </a:rPr>
              <a:t>()</a:t>
            </a:r>
          </a:p>
          <a:p>
            <a:pPr marL="171450" indent="0">
              <a:buNone/>
            </a:pPr>
            <a:r>
              <a:rPr lang="en-US" sz="2000" dirty="0">
                <a:latin typeface="Courier"/>
                <a:cs typeface="Courier"/>
              </a:rPr>
              <a:t>plot.Source.Point1 = [0,0,0]</a:t>
            </a:r>
          </a:p>
          <a:p>
            <a:pPr marL="171450" indent="0">
              <a:buNone/>
            </a:pPr>
            <a:r>
              <a:rPr lang="en-US" sz="2000" dirty="0">
                <a:latin typeface="Courier"/>
                <a:cs typeface="Courier"/>
              </a:rPr>
              <a:t>plot.Source.Point2 = [0,0,10]</a:t>
            </a:r>
            <a:br>
              <a:rPr lang="en-US" sz="2000" dirty="0">
                <a:latin typeface="Courier"/>
                <a:cs typeface="Courier"/>
              </a:rPr>
            </a:br>
            <a:r>
              <a:rPr lang="en-US" sz="2000" dirty="0">
                <a:latin typeface="Courier"/>
                <a:cs typeface="Courier"/>
              </a:rPr>
              <a:t>writer = </a:t>
            </a:r>
            <a:r>
              <a:rPr lang="en-US" sz="2000" dirty="0" err="1">
                <a:latin typeface="Courier"/>
                <a:cs typeface="Courier"/>
              </a:rPr>
              <a:t>CreateWriter</a:t>
            </a:r>
            <a:r>
              <a:rPr lang="en-US" sz="2000" dirty="0">
                <a:latin typeface="Courier"/>
                <a:cs typeface="Courier"/>
              </a:rPr>
              <a:t>('⟨path⟩/plot.csv')</a:t>
            </a:r>
          </a:p>
          <a:p>
            <a:pPr marL="171450" indent="0">
              <a:buNone/>
            </a:pPr>
            <a:r>
              <a:rPr lang="en-US" sz="2000" dirty="0" err="1">
                <a:latin typeface="Courier"/>
                <a:cs typeface="Courier"/>
              </a:rPr>
              <a:t>writer.UpdatePipeline</a:t>
            </a:r>
            <a:r>
              <a:rPr lang="en-US" sz="2000" dirty="0">
                <a:latin typeface="Courier"/>
                <a:cs typeface="Courier"/>
              </a:rPr>
              <a:t>()</a:t>
            </a:r>
            <a:r>
              <a:rPr lang="en-US" sz="2000" dirty="0"/>
              <a:t> </a:t>
            </a:r>
          </a:p>
          <a:p>
            <a:pPr marL="171450" indent="0">
              <a:buNone/>
            </a:pPr>
            <a:endParaRPr lang="en-US" sz="2000" dirty="0"/>
          </a:p>
          <a:p>
            <a:pPr marL="171450" indent="0">
              <a:buNone/>
            </a:pPr>
            <a:r>
              <a:rPr lang="en-US" sz="2400" dirty="0"/>
              <a:t>Then save screen capture of plot</a:t>
            </a:r>
          </a:p>
          <a:p>
            <a:pPr marL="171450" indent="0">
              <a:buNone/>
            </a:pPr>
            <a:r>
              <a:rPr lang="en-US" sz="2000" dirty="0" err="1">
                <a:latin typeface="Courier"/>
                <a:cs typeface="Courier"/>
              </a:rPr>
              <a:t>plotView</a:t>
            </a:r>
            <a:r>
              <a:rPr lang="en-US" sz="2000" dirty="0">
                <a:latin typeface="Courier"/>
                <a:cs typeface="Courier"/>
              </a:rPr>
              <a:t> = </a:t>
            </a:r>
            <a:r>
              <a:rPr lang="en-US" sz="2000" dirty="0" err="1">
                <a:latin typeface="Courier"/>
                <a:cs typeface="Courier"/>
              </a:rPr>
              <a:t>CreateView</a:t>
            </a:r>
            <a:r>
              <a:rPr lang="en-US" sz="2000" dirty="0">
                <a:latin typeface="Courier"/>
                <a:cs typeface="Courier"/>
              </a:rPr>
              <a:t>('</a:t>
            </a:r>
            <a:r>
              <a:rPr lang="en-US" sz="2000" dirty="0" err="1">
                <a:latin typeface="Courier"/>
                <a:cs typeface="Courier"/>
              </a:rPr>
              <a:t>XYChartView</a:t>
            </a:r>
            <a:r>
              <a:rPr lang="en-US" sz="2000" dirty="0">
                <a:latin typeface="Courier"/>
                <a:cs typeface="Courier"/>
              </a:rPr>
              <a:t>')</a:t>
            </a:r>
          </a:p>
          <a:p>
            <a:pPr marL="171450" indent="0">
              <a:buNone/>
            </a:pPr>
            <a:r>
              <a:rPr lang="en-US" sz="2000" dirty="0">
                <a:latin typeface="Courier"/>
                <a:cs typeface="Courier"/>
              </a:rPr>
              <a:t>Show(plot)</a:t>
            </a:r>
          </a:p>
          <a:p>
            <a:pPr marL="171450" indent="0">
              <a:buNone/>
            </a:pPr>
            <a:r>
              <a:rPr lang="en-US" sz="2000" dirty="0">
                <a:latin typeface="Courier"/>
                <a:cs typeface="Courier"/>
              </a:rPr>
              <a:t>Render()</a:t>
            </a:r>
          </a:p>
          <a:p>
            <a:pPr marL="171450" indent="0">
              <a:buNone/>
            </a:pPr>
            <a:r>
              <a:rPr lang="en-US" sz="2000" dirty="0" err="1">
                <a:latin typeface="Courier"/>
                <a:cs typeface="Courier"/>
              </a:rPr>
              <a:t>SaveScreenshot</a:t>
            </a:r>
            <a:r>
              <a:rPr lang="en-US" sz="2000" dirty="0">
                <a:latin typeface="Courier"/>
                <a:cs typeface="Courier"/>
              </a:rPr>
              <a:t>('&lt;path&gt;/plot.png') </a:t>
            </a:r>
          </a:p>
          <a:p>
            <a:pPr marL="171450" indent="0">
              <a:buNone/>
            </a:pPr>
            <a:endParaRPr lang="en-US" sz="2000" dirty="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a:ea typeface="ＭＳ Ｐゴシック" pitchFamily="-107" charset="-128"/>
              </a:rPr>
              <a:t>Help Menu</a:t>
            </a:r>
            <a:endParaRPr lang="en-US" dirty="0">
              <a:solidFill>
                <a:srgbClr val="FF0000"/>
              </a:solidFill>
              <a:ea typeface="ＭＳ Ｐゴシック" pitchFamily="-107" charset="-128"/>
            </a:endParaRPr>
          </a:p>
          <a:p>
            <a:r>
              <a:rPr lang="en-US" i="1" dirty="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a:ea typeface="ＭＳ Ｐゴシック" pitchFamily="-107" charset="-128"/>
              </a:rPr>
              <a:t> </a:t>
            </a:r>
            <a:endParaRPr lang="en-US" dirty="0">
              <a:ea typeface="ＭＳ Ｐゴシック" pitchFamily="-107" charset="-128"/>
            </a:endParaRPr>
          </a:p>
          <a:p>
            <a:r>
              <a:rPr lang="en-US" dirty="0">
                <a:ea typeface="ＭＳ Ｐゴシック" pitchFamily="-107" charset="-128"/>
              </a:rPr>
              <a:t>Tutorials</a:t>
            </a:r>
          </a:p>
          <a:p>
            <a:pPr lvl="1"/>
            <a:r>
              <a:rPr lang="en-US" dirty="0">
                <a:ea typeface="ＭＳ Ｐゴシック" pitchFamily="-107" charset="-128"/>
                <a:hlinkClick r:id="rId4"/>
              </a:rPr>
              <a:t>http://www.paraview.org/tutorials/</a:t>
            </a:r>
            <a:r>
              <a:rPr lang="en-US" dirty="0">
                <a:ea typeface="ＭＳ Ｐゴシック" pitchFamily="-107" charset="-128"/>
              </a:rPr>
              <a:t> </a:t>
            </a:r>
          </a:p>
          <a:p>
            <a:r>
              <a:rPr lang="en-US" dirty="0">
                <a:ea typeface="ＭＳ Ｐゴシック" pitchFamily="-107" charset="-128"/>
              </a:rPr>
              <a:t>The ParaView web page</a:t>
            </a:r>
          </a:p>
          <a:p>
            <a:pPr lvl="1"/>
            <a:r>
              <a:rPr lang="en-US" dirty="0">
                <a:ea typeface="ＭＳ Ｐゴシック" pitchFamily="-107" charset="-128"/>
                <a:hlinkClick r:id="rId5"/>
              </a:rPr>
              <a:t>www.paraview.org</a:t>
            </a:r>
            <a:endParaRPr lang="en-US" dirty="0">
              <a:ea typeface="ＭＳ Ｐゴシック" pitchFamily="-107" charset="-128"/>
            </a:endParaRPr>
          </a:p>
          <a:p>
            <a:r>
              <a:rPr lang="en-US" dirty="0">
                <a:ea typeface="ＭＳ Ｐゴシック" pitchFamily="-107" charset="-128"/>
              </a:rPr>
              <a:t>ParaView mailing list</a:t>
            </a:r>
          </a:p>
          <a:p>
            <a:pPr lvl="1"/>
            <a:r>
              <a:rPr lang="en-US" dirty="0">
                <a:ea typeface="ＭＳ Ｐゴシック" pitchFamily="-107" charset="-128"/>
                <a:hlinkClick r:id="rId6"/>
              </a:rPr>
              <a:t>paraview@paraview.org</a:t>
            </a:r>
            <a:endParaRPr lang="en-US" dirty="0">
              <a:ea typeface="ＭＳ Ｐゴシック" pitchFamily="-107" charset="-128"/>
            </a:endParaRPr>
          </a:p>
        </p:txBody>
      </p:sp>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7"/>
          <a:stretch>
            <a:fillRect/>
          </a:stretch>
        </p:blipFill>
        <p:spPr>
          <a:xfrm>
            <a:off x="6248400" y="914400"/>
            <a:ext cx="2895600" cy="2895600"/>
          </a:xfrm>
          <a:prstGeom prst="rect">
            <a:avLst/>
          </a:prstGeom>
        </p:spPr>
      </p:pic>
      <p:pic>
        <p:nvPicPr>
          <p:cNvPr id="5" name="Picture 4"/>
          <p:cNvPicPr>
            <a:picLocks noChangeAspect="1"/>
          </p:cNvPicPr>
          <p:nvPr/>
        </p:nvPicPr>
        <p:blipFill>
          <a:blip r:embed="rId8"/>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ea typeface="ＭＳ Ｐゴシック" pitchFamily="-107" charset="-128"/>
              </a:rPr>
              <a:t>Golevka Asteroid vs. </a:t>
            </a:r>
            <a:br>
              <a:rPr lang="en-US">
                <a:ea typeface="ＭＳ Ｐゴシック" pitchFamily="-107" charset="-128"/>
              </a:rPr>
            </a:br>
            <a:r>
              <a:rPr lang="en-US">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a:t>Wing with Unsteady </a:t>
            </a:r>
            <a:r>
              <a:rPr lang="en-US" dirty="0" err="1"/>
              <a:t>Crossflow</a:t>
            </a:r>
            <a:r>
              <a:rPr lang="en-US" dirty="0"/>
              <a:t> from Synthetic Jet (3.3B </a:t>
            </a:r>
            <a:r>
              <a:rPr lang="en-US" dirty="0" err="1"/>
              <a:t>tet</a:t>
            </a:r>
            <a:r>
              <a:rPr lang="en-US" dirty="0"/>
              <a:t>)</a:t>
            </a:r>
          </a:p>
        </p:txBody>
      </p:sp>
    </p:spTree>
    <p:extLst>
      <p:ext uri="{BB962C8B-B14F-4D97-AF65-F5344CB8AC3E}">
        <p14:creationId xmlns:p14="http://schemas.microsoft.com/office/powerpoint/2010/main" val="2059073555"/>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Wake of Deflected Wing Flap</a:t>
            </a:r>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Menu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r>
              <a:rPr lang="en-US" dirty="0">
                <a:ea typeface="ＭＳ Ｐゴシック" pitchFamily="-107" charset="-128"/>
              </a:rPr>
              <a:t>Will discuss those that don’t later</a:t>
            </a:r>
          </a:p>
          <a:p>
            <a:pPr lvl="1"/>
            <a:endParaRPr lang="en-US" dirty="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a:ea typeface="ＭＳ Ｐゴシック" pitchFamily="-107" charset="-128"/>
              </a:rPr>
              <a:t>Three tier</a:t>
            </a:r>
          </a:p>
          <a:p>
            <a:pPr lvl="1"/>
            <a:r>
              <a:rPr lang="en-US">
                <a:ea typeface="ＭＳ Ｐゴシック" pitchFamily="-107" charset="-128"/>
              </a:rPr>
              <a:t>Data Server</a:t>
            </a:r>
          </a:p>
          <a:p>
            <a:pPr lvl="1"/>
            <a:r>
              <a:rPr lang="en-US">
                <a:ea typeface="ＭＳ Ｐゴシック" pitchFamily="-107" charset="-128"/>
              </a:rPr>
              <a:t>Render Server</a:t>
            </a:r>
          </a:p>
          <a:p>
            <a:pPr lvl="1"/>
            <a:r>
              <a:rPr lang="en-US">
                <a:ea typeface="ＭＳ Ｐゴシック" pitchFamily="-107" charset="-128"/>
              </a:rPr>
              <a:t>Client</a:t>
            </a:r>
          </a:p>
        </p:txBody>
      </p:sp>
    </p:spTree>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Run server on large machine</a:t>
            </a:r>
          </a:p>
          <a:p>
            <a:pPr lvl="1"/>
            <a:r>
              <a:rPr lang="en-US" dirty="0">
                <a:ea typeface="ＭＳ Ｐゴシック" pitchFamily="-107" charset="-128"/>
              </a:rPr>
              <a:t>Aggregate memory</a:t>
            </a:r>
          </a:p>
          <a:p>
            <a:pPr lvl="1"/>
            <a:r>
              <a:rPr lang="en-US" dirty="0">
                <a:ea typeface="ＭＳ Ｐゴシック" pitchFamily="-107" charset="-128"/>
              </a:rPr>
              <a:t>MPI for communication</a:t>
            </a:r>
          </a:p>
          <a:p>
            <a:pPr marL="457200" lvl="1" indent="0">
              <a:buNone/>
            </a:pPr>
            <a:r>
              <a:rPr lang="en-US" dirty="0">
                <a:ea typeface="ＭＳ Ｐゴシック" pitchFamily="-107" charset="-128"/>
              </a:rPr>
              <a:t>	Kitware binaries have MPI</a:t>
            </a:r>
          </a:p>
          <a:p>
            <a:pPr marL="457200" lvl="1" indent="0">
              <a:buNone/>
            </a:pPr>
            <a:r>
              <a:rPr lang="en-US" dirty="0">
                <a:ea typeface="ＭＳ Ｐゴシック" pitchFamily="-107" charset="-128"/>
              </a:rPr>
              <a:t>	 but</a:t>
            </a:r>
          </a:p>
          <a:p>
            <a:pPr marL="457200" lvl="1" indent="0">
              <a:buNone/>
            </a:pPr>
            <a:r>
              <a:rPr lang="en-US" dirty="0">
                <a:ea typeface="ＭＳ Ｐゴシック" pitchFamily="-107" charset="-128"/>
              </a:rPr>
              <a:t>	  not tuned to any particular machine	 </a:t>
            </a:r>
          </a:p>
          <a:p>
            <a:pPr marL="457200" lvl="1" indent="0">
              <a:buNone/>
            </a:pPr>
            <a:r>
              <a:rPr lang="en-US" dirty="0">
                <a:ea typeface="ＭＳ Ｐゴシック" pitchFamily="-107" charset="-128"/>
              </a:rPr>
              <a:t>      Microsoft MPI (free) not packaged</a:t>
            </a:r>
          </a:p>
          <a:p>
            <a:pPr marL="457200" lvl="1" indent="0">
              <a:buNone/>
            </a:pPr>
            <a:endParaRPr lang="en-US" dirty="0">
              <a:ea typeface="ＭＳ Ｐゴシック" pitchFamily="-107" charset="-128"/>
            </a:endParaRPr>
          </a:p>
          <a:p>
            <a:pPr marL="457200" lvl="1" indent="0">
              <a:buNone/>
            </a:pPr>
            <a:endParaRPr lang="en-US" dirty="0">
              <a:ea typeface="ＭＳ Ｐゴシック" pitchFamily="-107" charset="-128"/>
            </a:endParaRPr>
          </a:p>
          <a:p>
            <a:endParaRPr lang="en-US" dirty="0">
              <a:ea typeface="ＭＳ Ｐゴシック" pitchFamily="-107" charset="-128"/>
            </a:endParaRPr>
          </a:p>
          <a:p>
            <a:pPr marL="171450" indent="0">
              <a:buNone/>
            </a:pPr>
            <a:endParaRPr lang="en-US" dirty="0">
              <a:ea typeface="ＭＳ Ｐゴシック" pitchFamily="-107" charset="-128"/>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Requirements for</a:t>
            </a:r>
            <a:br>
              <a:rPr lang="en-US" dirty="0">
                <a:ea typeface="ＭＳ Ｐゴシック" pitchFamily="-107" charset="-128"/>
              </a:rPr>
            </a:br>
            <a:r>
              <a:rPr lang="en-US" dirty="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C++</a:t>
            </a:r>
          </a:p>
          <a:p>
            <a:r>
              <a:rPr lang="en-US" dirty="0" err="1">
                <a:ea typeface="ＭＳ Ｐゴシック" pitchFamily="-107" charset="-128"/>
              </a:rPr>
              <a:t>CMake</a:t>
            </a:r>
            <a:r>
              <a:rPr lang="en-US" dirty="0">
                <a:ea typeface="ＭＳ Ｐゴシック" pitchFamily="-107" charset="-128"/>
              </a:rPr>
              <a:t> (</a:t>
            </a:r>
            <a:r>
              <a:rPr lang="en-US" dirty="0">
                <a:ea typeface="ＭＳ Ｐゴシック" pitchFamily="-107" charset="-128"/>
                <a:hlinkClick r:id="rId3"/>
              </a:rPr>
              <a:t>www.cmake.org</a:t>
            </a:r>
            <a:r>
              <a:rPr lang="en-US" dirty="0">
                <a:ea typeface="ＭＳ Ｐゴシック" pitchFamily="-107" charset="-128"/>
              </a:rPr>
              <a:t>)</a:t>
            </a:r>
          </a:p>
          <a:p>
            <a:r>
              <a:rPr lang="en-US" dirty="0">
                <a:ea typeface="ＭＳ Ｐゴシック" pitchFamily="-107" charset="-128"/>
              </a:rPr>
              <a:t>MPI</a:t>
            </a:r>
          </a:p>
          <a:p>
            <a:r>
              <a:rPr lang="en-US" dirty="0">
                <a:ea typeface="ＭＳ Ｐゴシック" pitchFamily="-107" charset="-128"/>
              </a:rPr>
              <a:t>OpenGL (or Mesa3D </a:t>
            </a:r>
            <a:r>
              <a:rPr lang="en-US" dirty="0">
                <a:ea typeface="ＭＳ Ｐゴシック" pitchFamily="-107" charset="-128"/>
                <a:hlinkClick r:id="rId4"/>
              </a:rPr>
              <a:t>www.mesa3d.org</a:t>
            </a:r>
            <a:r>
              <a:rPr lang="en-US" dirty="0">
                <a:ea typeface="ＭＳ Ｐゴシック" pitchFamily="-107" charset="-128"/>
              </a:rPr>
              <a:t>)</a:t>
            </a:r>
          </a:p>
          <a:p>
            <a:r>
              <a:rPr lang="en-US" dirty="0">
                <a:ea typeface="ＭＳ Ｐゴシック" pitchFamily="-107" charset="-128"/>
              </a:rPr>
              <a:t>Python +</a:t>
            </a:r>
            <a:r>
              <a:rPr lang="en-US" dirty="0" err="1">
                <a:ea typeface="ＭＳ Ｐゴシック" pitchFamily="-107" charset="-128"/>
              </a:rPr>
              <a:t>NumPy</a:t>
            </a:r>
            <a:r>
              <a:rPr lang="en-US" dirty="0">
                <a:ea typeface="ＭＳ Ｐゴシック" pitchFamily="-107" charset="-128"/>
              </a:rPr>
              <a:t> +</a:t>
            </a:r>
            <a:r>
              <a:rPr lang="en-US" dirty="0" err="1">
                <a:ea typeface="ＭＳ Ｐゴシック" pitchFamily="-107" charset="-128"/>
              </a:rPr>
              <a:t>Matplotlib</a:t>
            </a:r>
            <a:r>
              <a:rPr lang="en-US" dirty="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&gt;= 4.7 (optional)</a:t>
            </a:r>
          </a:p>
          <a:p>
            <a:r>
              <a:rPr lang="en-US" sz="1600" dirty="0">
                <a:ea typeface="ＭＳ Ｐゴシック" pitchFamily="-107" charset="-128"/>
                <a:hlinkClick r:id="rId5"/>
              </a:rPr>
              <a:t>http://www.paraview.org/Wiki/Setting_up_a_ParaView_Server#Compiling</a:t>
            </a:r>
            <a:r>
              <a:rPr lang="en-US" sz="1600" dirty="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parasphere.py</a:t>
            </a:r>
            <a:r>
              <a:rPr lang="en-US" sz="2400" dirty="0"/>
              <a:t> </a:t>
            </a:r>
            <a:r>
              <a:rPr lang="en-US" sz="2400" dirty="0" err="1"/>
              <a:t>paraview</a:t>
            </a:r>
            <a:r>
              <a:rPr lang="en-US" sz="2400" dirty="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a:latin typeface="Courier"/>
                <a:cs typeface="Courier"/>
              </a:rPr>
              <a:t>sphere = Sphere()</a:t>
            </a:r>
          </a:p>
          <a:p>
            <a:pPr marL="171450" indent="0">
              <a:buNone/>
            </a:pPr>
            <a:r>
              <a:rPr lang="en-US" sz="2000" dirty="0">
                <a:latin typeface="Courier"/>
                <a:cs typeface="Courier"/>
              </a:rPr>
              <a:t>rep = Show()</a:t>
            </a:r>
          </a:p>
          <a:p>
            <a:pPr marL="171450" indent="0">
              <a:buNone/>
            </a:pPr>
            <a:r>
              <a:rPr lang="en-US" sz="2000" dirty="0" err="1">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p>
          <a:p>
            <a:pPr marL="171450" indent="0">
              <a:buNone/>
            </a:pPr>
            <a:r>
              <a:rPr lang="en-US" sz="2000" dirty="0">
                <a:latin typeface="Courier"/>
                <a:cs typeface="Courier"/>
              </a:rPr>
              <a:t>Render() </a:t>
            </a:r>
            <a:r>
              <a:rPr lang="en-US" sz="2000" dirty="0" err="1">
                <a:latin typeface="Courier"/>
                <a:cs typeface="Courier"/>
              </a:rPr>
              <a:t>rep.RescaleTransferFunctionToDataRange</a:t>
            </a:r>
            <a:r>
              <a:rPr lang="en-US" sz="2000" dirty="0">
                <a:latin typeface="Courier"/>
                <a:cs typeface="Courier"/>
              </a:rPr>
              <a:t>(True) Render()</a:t>
            </a:r>
          </a:p>
          <a:p>
            <a:pPr marL="171450" indent="0">
              <a:buNone/>
            </a:pPr>
            <a:r>
              <a:rPr lang="en-US" sz="2000" dirty="0" err="1">
                <a:latin typeface="Courier"/>
                <a:cs typeface="Courier"/>
              </a:rPr>
              <a:t>WriteImage</a:t>
            </a:r>
            <a:r>
              <a:rPr lang="en-US" sz="2000" dirty="0">
                <a:latin typeface="Courier"/>
                <a:cs typeface="Courier"/>
              </a:rPr>
              <a:t>("</a:t>
            </a:r>
            <a:r>
              <a:rPr lang="en-US" sz="2000" dirty="0" err="1">
                <a:latin typeface="Courier"/>
                <a:cs typeface="Courier"/>
              </a:rPr>
              <a:t>parasphere.png</a:t>
            </a:r>
            <a:r>
              <a:rPr lang="en-US" sz="2000" dirty="0">
                <a:latin typeface="Courier"/>
                <a:cs typeface="Courier"/>
              </a:rPr>
              <a:t>")</a:t>
            </a:r>
          </a:p>
          <a:p>
            <a:endParaRPr lang="en-US" sz="1600" dirty="0"/>
          </a:p>
          <a:p>
            <a:r>
              <a:rPr lang="en-US" sz="2400" dirty="0"/>
              <a:t>Run it in parallel</a:t>
            </a:r>
          </a:p>
          <a:p>
            <a:pPr marL="171450" indent="0">
              <a:buNone/>
            </a:pPr>
            <a:r>
              <a:rPr lang="en-US" sz="1800" dirty="0">
                <a:latin typeface="Courier"/>
                <a:cs typeface="Courier"/>
              </a:rPr>
              <a:t>&lt;path to&gt;</a:t>
            </a:r>
            <a:r>
              <a:rPr lang="en-US" sz="1800" dirty="0" err="1">
                <a:latin typeface="Courier"/>
                <a:cs typeface="Courier"/>
              </a:rPr>
              <a:t>mpiexec</a:t>
            </a:r>
            <a:r>
              <a:rPr lang="en-US" sz="1800" dirty="0">
                <a:latin typeface="Courier"/>
                <a:cs typeface="Courier"/>
              </a:rPr>
              <a:t> -</a:t>
            </a:r>
            <a:r>
              <a:rPr lang="en-US" sz="1800" dirty="0" err="1">
                <a:latin typeface="Courier"/>
                <a:cs typeface="Courier"/>
              </a:rPr>
              <a:t>np</a:t>
            </a:r>
            <a:r>
              <a:rPr lang="en-US" sz="1800" dirty="0">
                <a:latin typeface="Courier"/>
                <a:cs typeface="Courier"/>
              </a:rPr>
              <a:t> 4 \</a:t>
            </a:r>
          </a:p>
          <a:p>
            <a:pPr marL="171450" indent="0">
              <a:buNone/>
            </a:pPr>
            <a:r>
              <a:rPr lang="en-US" sz="1800" dirty="0">
                <a:latin typeface="Courier"/>
                <a:cs typeface="Courier"/>
              </a:rPr>
              <a:t> &lt;path to&gt;</a:t>
            </a:r>
            <a:r>
              <a:rPr lang="en-US" sz="1800" dirty="0" err="1">
                <a:latin typeface="Courier"/>
                <a:cs typeface="Courier"/>
              </a:rPr>
              <a:t>pvbatch</a:t>
            </a:r>
            <a:r>
              <a:rPr lang="en-US" sz="1800" dirty="0">
                <a:latin typeface="Courier"/>
                <a:cs typeface="Courier"/>
              </a:rPr>
              <a:t> </a:t>
            </a:r>
            <a:r>
              <a:rPr lang="en-US" sz="1800" dirty="0" err="1">
                <a:latin typeface="Courier"/>
                <a:cs typeface="Courier"/>
              </a:rPr>
              <a:t>parasphere.py</a:t>
            </a:r>
            <a:r>
              <a:rPr lang="en-US" sz="1800" dirty="0">
                <a:latin typeface="Courier"/>
                <a:cs typeface="Courier"/>
              </a:rPr>
              <a:t> </a:t>
            </a: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More generally</a:t>
            </a:r>
          </a:p>
          <a:p>
            <a:pPr marL="171450" indent="0">
              <a:buNone/>
            </a:pPr>
            <a:r>
              <a:rPr lang="en-US" sz="2000" dirty="0" err="1">
                <a:latin typeface="Courier"/>
                <a:cs typeface="Courier"/>
              </a:rPr>
              <a:t>qsub</a:t>
            </a:r>
            <a:r>
              <a:rPr lang="en-US" sz="2000" dirty="0">
                <a:latin typeface="Courier"/>
                <a:cs typeface="Courier"/>
              </a:rPr>
              <a:t> -A &lt;project to charge compute time to&gt; \ </a:t>
            </a:r>
          </a:p>
          <a:p>
            <a:pPr marL="171450" indent="0">
              <a:buNone/>
            </a:pPr>
            <a:r>
              <a:rPr lang="en-US" sz="2000" dirty="0">
                <a:latin typeface="Courier"/>
                <a:cs typeface="Courier"/>
              </a:rPr>
              <a:t>  -N &lt;number of nodes&gt; \ </a:t>
            </a:r>
          </a:p>
          <a:p>
            <a:pPr marL="171450" indent="0">
              <a:buNone/>
            </a:pPr>
            <a:r>
              <a:rPr lang="en-US" sz="2000" dirty="0">
                <a:latin typeface="Courier"/>
                <a:cs typeface="Courier"/>
              </a:rPr>
              <a:t>  -n &lt;number of processors on each node&gt; \</a:t>
            </a:r>
          </a:p>
          <a:p>
            <a:pPr marL="171450" indent="0">
              <a:buNone/>
            </a:pPr>
            <a:r>
              <a:rPr lang="en-US" sz="2000" dirty="0">
                <a:latin typeface="Courier"/>
                <a:cs typeface="Courier"/>
              </a:rPr>
              <a:t>  </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&lt;N*n&gt; \ </a:t>
            </a:r>
          </a:p>
          <a:p>
            <a:pPr marL="171450" indent="0">
              <a:buNone/>
            </a:pPr>
            <a:r>
              <a:rPr lang="en-US" sz="2000" dirty="0">
                <a:latin typeface="Courier"/>
                <a:cs typeface="Courier"/>
              </a:rPr>
              <a:t>    </a:t>
            </a:r>
            <a:r>
              <a:rPr lang="en-US" sz="2000" dirty="0" err="1">
                <a:latin typeface="Courier"/>
                <a:cs typeface="Courier"/>
              </a:rPr>
              <a:t>pvbatch</a:t>
            </a:r>
            <a:r>
              <a:rPr lang="en-US" sz="2000" dirty="0">
                <a:latin typeface="Courier"/>
                <a:cs typeface="Courier"/>
              </a:rPr>
              <a:t> &lt;arguments for </a:t>
            </a:r>
            <a:r>
              <a:rPr lang="en-US" sz="2000" dirty="0" err="1">
                <a:latin typeface="Courier"/>
                <a:cs typeface="Courier"/>
              </a:rPr>
              <a:t>pvbatch</a:t>
            </a:r>
            <a:r>
              <a:rPr lang="en-US" sz="2000" dirty="0">
                <a:latin typeface="Courier"/>
                <a:cs typeface="Courier"/>
              </a:rPr>
              <a:t>&gt; \</a:t>
            </a:r>
          </a:p>
          <a:p>
            <a:pPr marL="171450" indent="0">
              <a:buNone/>
            </a:pPr>
            <a:r>
              <a:rPr lang="en-US" sz="2000" dirty="0">
                <a:latin typeface="Courier"/>
                <a:cs typeface="Courier"/>
              </a:rPr>
              <a:t>    </a:t>
            </a:r>
            <a:r>
              <a:rPr lang="en-US" sz="2000" dirty="0" err="1">
                <a:latin typeface="Courier"/>
                <a:cs typeface="Courier"/>
              </a:rPr>
              <a:t>script.py</a:t>
            </a:r>
            <a:r>
              <a:rPr lang="en-US" sz="2000" dirty="0">
                <a:latin typeface="Courier"/>
                <a:cs typeface="Courier"/>
              </a:rPr>
              <a:t> &lt;arguments for Python script&gt; </a:t>
            </a:r>
          </a:p>
          <a:p>
            <a:endParaRPr lang="en-US" sz="2000" dirty="0"/>
          </a:p>
          <a:p>
            <a:r>
              <a:rPr lang="en-US" sz="2400" dirty="0"/>
              <a:t>Consult system administrators for syntax</a:t>
            </a:r>
          </a:p>
          <a:p>
            <a:endParaRPr lang="en-US" sz="1600" dirty="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a:t>pvserver</a:t>
            </a:r>
            <a:r>
              <a:rPr lang="en-US" sz="2400" dirty="0"/>
              <a:t> instead, but still in parallel</a:t>
            </a:r>
          </a:p>
          <a:p>
            <a:pPr marL="171450" indent="0">
              <a:buNone/>
            </a:pPr>
            <a:r>
              <a:rPr lang="en-US" sz="2400" dirty="0">
                <a:latin typeface="Courier"/>
                <a:cs typeface="Courier"/>
              </a:rPr>
              <a:t>&lt;path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a:latin typeface="Courier"/>
                <a:cs typeface="Courier"/>
              </a:rPr>
              <a:t>pvserver</a:t>
            </a:r>
            <a:r>
              <a:rPr lang="en-US" sz="2400" dirty="0">
                <a:latin typeface="Courier"/>
                <a:cs typeface="Courier"/>
              </a:rPr>
              <a:t> &amp;</a:t>
            </a:r>
          </a:p>
          <a:p>
            <a:pPr marL="171450" indent="0">
              <a:buNone/>
            </a:pPr>
            <a:endParaRPr lang="en-US" sz="2400" dirty="0">
              <a:latin typeface="Courier"/>
              <a:cs typeface="Courier"/>
            </a:endParaRPr>
          </a:p>
          <a:p>
            <a:pPr marL="171450" indent="0">
              <a:buNone/>
            </a:pPr>
            <a:endParaRPr lang="en-US" sz="2400" dirty="0">
              <a:latin typeface="Courier"/>
              <a:cs typeface="Courier"/>
            </a:endParaRPr>
          </a:p>
          <a:p>
            <a:pPr marL="171450" indent="0">
              <a:buNone/>
            </a:pPr>
            <a:endParaRPr lang="en-US" sz="2400" dirty="0">
              <a:latin typeface="Courier"/>
              <a:cs typeface="Courier"/>
            </a:endParaRPr>
          </a:p>
          <a:p>
            <a:endParaRPr lang="en-US" sz="2400" dirty="0"/>
          </a:p>
          <a:p>
            <a:endParaRPr lang="en-US" sz="2400" dirty="0"/>
          </a:p>
          <a:p>
            <a:endParaRPr lang="en-US" sz="2400" dirty="0"/>
          </a:p>
          <a:p>
            <a:endParaRPr lang="en-US" sz="1600" dirty="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4 \</a:t>
            </a:r>
          </a:p>
          <a:p>
            <a:r>
              <a:rPr lang="en-US" dirty="0"/>
              <a:t>/Applications/</a:t>
            </a:r>
            <a:r>
              <a:rPr lang="en-US" dirty="0" err="1"/>
              <a:t>paraview.app</a:t>
            </a:r>
            <a:r>
              <a:rPr lang="en-US" dirty="0"/>
              <a:t>/Contents/bin/</a:t>
            </a:r>
            <a:r>
              <a:rPr lang="en-US" dirty="0" err="1"/>
              <a:t>pvserver</a:t>
            </a:r>
            <a:r>
              <a:rPr lang="en-US" dirty="0"/>
              <a:t> &amp;</a:t>
            </a:r>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pPr marL="171450" indent="0">
              <a:buNone/>
            </a:pPr>
            <a:endParaRPr lang="en-US" sz="2400" dirty="0"/>
          </a:p>
          <a:p>
            <a:r>
              <a:rPr lang="en-US" sz="2400" dirty="0"/>
              <a:t>Add Server</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Specify an TCP/IP path</a:t>
            </a:r>
          </a:p>
          <a:p>
            <a:r>
              <a:rPr lang="en-US" sz="2400" dirty="0"/>
              <a:t>Just change nick name to “my computer” in this case</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pPr marL="171450" indent="0">
              <a:buNone/>
            </a:pPr>
            <a:endParaRPr lang="en-US" sz="2400" dirty="0"/>
          </a:p>
          <a:p>
            <a:endParaRPr lang="en-US" sz="1600" dirty="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my computer</a:t>
            </a:r>
          </a:p>
        </p:txBody>
      </p:sp>
    </p:spTree>
    <p:extLst>
      <p:ext uri="{BB962C8B-B14F-4D97-AF65-F5344CB8AC3E}">
        <p14:creationId xmlns:p14="http://schemas.microsoft.com/office/powerpoint/2010/main" val="3083926233"/>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pvserver</a:t>
            </a:r>
            <a:r>
              <a:rPr lang="en-US" sz="2400" dirty="0"/>
              <a:t> already waiting, so keep </a:t>
            </a:r>
            <a:r>
              <a:rPr lang="en-US" sz="2400" dirty="0">
                <a:latin typeface="Courier"/>
                <a:cs typeface="Courier"/>
              </a:rPr>
              <a:t>Manual</a:t>
            </a:r>
            <a:r>
              <a:rPr lang="en-US" sz="2400" dirty="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endParaRPr lang="en-US" sz="2400" dirty="0"/>
          </a:p>
          <a:p>
            <a:pPr marL="171450" indent="0">
              <a:buNone/>
            </a:pPr>
            <a:endParaRPr lang="en-US" sz="2400" dirty="0"/>
          </a:p>
          <a:p>
            <a:r>
              <a:rPr lang="en-US" sz="2400" dirty="0"/>
              <a:t>Fetch Servers</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endParaRPr lang="en-US" sz="2400" dirty="0"/>
          </a:p>
          <a:p>
            <a:endParaRPr lang="en-US" sz="2400" dirty="0"/>
          </a:p>
          <a:p>
            <a:r>
              <a:rPr lang="en-US" sz="2400" dirty="0"/>
              <a:t>Prerequisites on local machine:</a:t>
            </a:r>
          </a:p>
          <a:p>
            <a:pPr lvl="1"/>
            <a:r>
              <a:rPr lang="en-US" sz="2200" dirty="0"/>
              <a:t>Windows - need Putty (i.e. </a:t>
            </a:r>
            <a:r>
              <a:rPr lang="en-US" sz="2200" dirty="0" err="1"/>
              <a:t>ssh</a:t>
            </a:r>
            <a:r>
              <a:rPr lang="en-US" sz="2200" dirty="0"/>
              <a:t>) for secure connection</a:t>
            </a:r>
          </a:p>
          <a:p>
            <a:pPr lvl="1"/>
            <a:r>
              <a:rPr lang="en-US" sz="2200" dirty="0"/>
              <a:t>Mac - need </a:t>
            </a:r>
            <a:r>
              <a:rPr lang="en-US" sz="2200" dirty="0" err="1"/>
              <a:t>XQuartz</a:t>
            </a:r>
            <a:r>
              <a:rPr lang="en-US" sz="2200" dirty="0"/>
              <a:t> (i.e. X11)  for login terminal </a:t>
            </a:r>
          </a:p>
          <a:p>
            <a:pPr lvl="1"/>
            <a:r>
              <a:rPr lang="en-US" sz="2200" dirty="0"/>
              <a:t>Linux - typically OK but do know ‘which </a:t>
            </a:r>
            <a:r>
              <a:rPr lang="en-US" sz="2200" dirty="0" err="1"/>
              <a:t>xterm</a:t>
            </a:r>
            <a:r>
              <a:rPr lang="en-US" sz="2200" dirty="0"/>
              <a:t>’</a:t>
            </a:r>
          </a:p>
          <a:p>
            <a:endParaRPr lang="en-US" sz="1600" dirty="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pPr marL="171450" indent="0">
              <a:buNone/>
            </a:pPr>
            <a:endParaRPr lang="en-US" sz="2400" dirty="0"/>
          </a:p>
          <a:p>
            <a:endParaRPr lang="en-US" sz="2400" dirty="0"/>
          </a:p>
          <a:p>
            <a:r>
              <a:rPr lang="en-US" sz="2400" dirty="0"/>
              <a:t>Select one</a:t>
            </a:r>
          </a:p>
          <a:p>
            <a:endParaRPr lang="en-US" sz="2400" dirty="0"/>
          </a:p>
          <a:p>
            <a:endParaRPr lang="en-US" sz="2400" dirty="0"/>
          </a:p>
          <a:p>
            <a:pPr marL="171450" indent="0">
              <a:buNone/>
            </a:pPr>
            <a:endParaRPr lang="en-US" sz="2400" dirty="0"/>
          </a:p>
          <a:p>
            <a:r>
              <a:rPr lang="en-US" sz="2400" dirty="0"/>
              <a:t>Import it</a:t>
            </a:r>
          </a:p>
          <a:p>
            <a:endParaRPr lang="en-US" sz="2400" dirty="0"/>
          </a:p>
          <a:p>
            <a:endParaRPr lang="en-US" sz="1600" dirty="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Click </a:t>
            </a:r>
            <a:r>
              <a:rPr lang="en-US" sz="2400" dirty="0">
                <a:latin typeface="Courier"/>
                <a:cs typeface="Courier"/>
              </a:rPr>
              <a:t>Connect </a:t>
            </a:r>
            <a:r>
              <a:rPr lang="en-US" sz="2400" dirty="0"/>
              <a:t>then</a:t>
            </a:r>
          </a:p>
          <a:p>
            <a:endParaRPr lang="en-US" sz="1000" dirty="0"/>
          </a:p>
          <a:p>
            <a:r>
              <a:rPr lang="en-US" sz="2400" dirty="0"/>
              <a:t>Configure session</a:t>
            </a:r>
          </a:p>
          <a:p>
            <a:pPr lvl="1"/>
            <a:r>
              <a:rPr lang="en-US" sz="2200" dirty="0"/>
              <a:t>Local terminal and </a:t>
            </a:r>
            <a:r>
              <a:rPr lang="en-US" sz="2200" dirty="0" err="1"/>
              <a:t>ssh</a:t>
            </a:r>
            <a:r>
              <a:rPr lang="en-US" sz="2200" dirty="0"/>
              <a:t> exes</a:t>
            </a:r>
          </a:p>
          <a:p>
            <a:pPr lvl="1"/>
            <a:r>
              <a:rPr lang="en-US" sz="2200" dirty="0"/>
              <a:t>ParaView version</a:t>
            </a:r>
            <a:endParaRPr lang="en-US" sz="2400" dirty="0"/>
          </a:p>
          <a:p>
            <a:pPr lvl="1"/>
            <a:r>
              <a:rPr lang="en-US" sz="2200" dirty="0"/>
              <a:t>Remote username</a:t>
            </a:r>
          </a:p>
          <a:p>
            <a:pPr lvl="1"/>
            <a:r>
              <a:rPr lang="en-US" sz="2200" dirty="0"/>
              <a:t>Number of nodes</a:t>
            </a:r>
          </a:p>
          <a:p>
            <a:pPr lvl="1"/>
            <a:r>
              <a:rPr lang="en-US" sz="2200" dirty="0"/>
              <a:t>Amount of time</a:t>
            </a:r>
          </a:p>
          <a:p>
            <a:pPr lvl="1"/>
            <a:r>
              <a:rPr lang="en-US" sz="2200" dirty="0"/>
              <a:t>Remote project</a:t>
            </a:r>
            <a:endParaRPr lang="en-US" sz="2400" dirty="0"/>
          </a:p>
          <a:p>
            <a:pPr lvl="1"/>
            <a:r>
              <a:rPr lang="en-US" sz="2200" dirty="0"/>
              <a:t>Site specific options</a:t>
            </a:r>
          </a:p>
          <a:p>
            <a:pPr lvl="1"/>
            <a:endParaRPr lang="en-US" sz="1000" dirty="0"/>
          </a:p>
          <a:p>
            <a:r>
              <a:rPr lang="en-US" sz="2400" dirty="0"/>
              <a:t>Click </a:t>
            </a:r>
            <a:r>
              <a:rPr lang="en-US" sz="2400" dirty="0">
                <a:latin typeface="Courier"/>
                <a:cs typeface="Courier"/>
              </a:rPr>
              <a:t>OK</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Enter credentials</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Once logged in, wait for job to reach top of queue. 3D View will return then.</a:t>
            </a:r>
          </a:p>
          <a:p>
            <a:r>
              <a:rPr lang="en-US" sz="2400" dirty="0"/>
              <a:t>File -&gt; Open, is remote system’s file system, otherwise about the same as normal</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Inspector</a:t>
            </a:r>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a:ea typeface="ＭＳ Ｐゴシック" pitchFamily="-107" charset="-128"/>
              </a:rPr>
              <a:t>Automatic for Structured Meshes.</a:t>
            </a:r>
          </a:p>
          <a:p>
            <a:r>
              <a:rPr lang="en-US" dirty="0">
                <a:ea typeface="ＭＳ Ｐゴシック" pitchFamily="-107" charset="-128"/>
              </a:rPr>
              <a:t>Partitioning/ghost cells for unstructured is “manual.”</a:t>
            </a:r>
          </a:p>
          <a:p>
            <a:r>
              <a:rPr lang="en-US" dirty="0">
                <a:ea typeface="ＭＳ Ｐゴシック" pitchFamily="-107" charset="-128"/>
              </a:rPr>
              <a:t>Use Ghost Level Generator to create</a:t>
            </a:r>
          </a:p>
          <a:p>
            <a:r>
              <a:rPr lang="en-US" dirty="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a:ea typeface="ＭＳ Ｐゴシック" pitchFamily="-107" charset="-128"/>
              </a:rPr>
              <a:t>Structured Data</a:t>
            </a:r>
          </a:p>
          <a:p>
            <a:pPr lvl="1"/>
            <a:r>
              <a:rPr lang="en-US">
                <a:ea typeface="ＭＳ Ｐゴシック" pitchFamily="-107" charset="-128"/>
              </a:rPr>
              <a:t>Try for max 20 M cell/processor.</a:t>
            </a:r>
          </a:p>
          <a:p>
            <a:pPr lvl="1"/>
            <a:r>
              <a:rPr lang="en-US">
                <a:ea typeface="ＭＳ Ｐゴシック" pitchFamily="-107" charset="-128"/>
              </a:rPr>
              <a:t>Shoot for 5 – 10 M cell/processor.</a:t>
            </a:r>
          </a:p>
          <a:p>
            <a:r>
              <a:rPr lang="en-US">
                <a:ea typeface="ＭＳ Ｐゴシック" pitchFamily="-107" charset="-128"/>
              </a:rPr>
              <a:t>Unstructured Data</a:t>
            </a:r>
          </a:p>
          <a:p>
            <a:pPr lvl="1"/>
            <a:r>
              <a:rPr lang="en-US">
                <a:ea typeface="ＭＳ Ｐゴシック" pitchFamily="-107" charset="-128"/>
              </a:rPr>
              <a:t>Try for max 1 M cell/processor.</a:t>
            </a:r>
          </a:p>
          <a:p>
            <a:pPr lvl="1"/>
            <a:r>
              <a:rPr lang="en-US">
                <a:ea typeface="ＭＳ Ｐゴシック" pitchFamily="-107" charset="-128"/>
              </a:rPr>
              <a:t>Shoot for 250 – 500 K cell/processor.</a:t>
            </a:r>
          </a:p>
        </p:txBody>
      </p:sp>
    </p:spTree>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a:ea typeface="ＭＳ Ｐゴシック" pitchFamily="-107" charset="-128"/>
              </a:rPr>
              <a:t>Pipeline may cause data to be copied, created, converted.</a:t>
            </a:r>
          </a:p>
          <a:p>
            <a:r>
              <a:rPr lang="en-US">
                <a:ea typeface="ＭＳ Ｐゴシック" pitchFamily="-107" charset="-128"/>
              </a:rPr>
              <a:t>This advice </a:t>
            </a:r>
            <a:r>
              <a:rPr lang="en-US" b="1">
                <a:ea typeface="ＭＳ Ｐゴシック" pitchFamily="-107" charset="-128"/>
              </a:rPr>
              <a:t>only for dealing with very large amounts of data</a:t>
            </a:r>
            <a:r>
              <a:rPr lang="en-US">
                <a:ea typeface="ＭＳ Ｐゴシック" pitchFamily="-107" charset="-128"/>
              </a:rPr>
              <a:t>.</a:t>
            </a:r>
          </a:p>
          <a:p>
            <a:pPr lvl="1"/>
            <a:r>
              <a:rPr lang="en-US">
                <a:ea typeface="ＭＳ Ｐゴシック" pitchFamily="-107" charset="-128"/>
              </a:rPr>
              <a:t>Remaining available memory is low.</a:t>
            </a:r>
          </a:p>
        </p:txBody>
      </p:sp>
    </p:spTree>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a:ea typeface="ＭＳ Ｐゴシック" pitchFamily="-107" charset="-128"/>
              </a:rPr>
              <a:t>Append Datasets</a:t>
            </a:r>
          </a:p>
          <a:p>
            <a:r>
              <a:rPr lang="en-US" sz="2400">
                <a:ea typeface="ＭＳ Ｐゴシック" pitchFamily="-107" charset="-128"/>
              </a:rPr>
              <a:t>Append Geometry</a:t>
            </a:r>
          </a:p>
          <a:p>
            <a:r>
              <a:rPr lang="en-US" sz="2400">
                <a:ea typeface="ＭＳ Ｐゴシック" pitchFamily="-107" charset="-128"/>
              </a:rPr>
              <a:t>Clean</a:t>
            </a:r>
          </a:p>
          <a:p>
            <a:r>
              <a:rPr lang="en-US" sz="2400">
                <a:ea typeface="ＭＳ Ｐゴシック" pitchFamily="-107" charset="-128"/>
              </a:rPr>
              <a:t>Clean to Grid</a:t>
            </a:r>
          </a:p>
          <a:p>
            <a:r>
              <a:rPr lang="en-US" sz="2400">
                <a:ea typeface="ＭＳ Ｐゴシック" pitchFamily="-107" charset="-128"/>
              </a:rPr>
              <a:t>Connectivity</a:t>
            </a:r>
          </a:p>
          <a:p>
            <a:r>
              <a:rPr lang="en-US" sz="2400">
                <a:ea typeface="ＭＳ Ｐゴシック" pitchFamily="-107" charset="-128"/>
              </a:rPr>
              <a:t>D3</a:t>
            </a:r>
          </a:p>
          <a:p>
            <a:r>
              <a:rPr lang="en-US" sz="2400">
                <a:ea typeface="ＭＳ Ｐゴシック" pitchFamily="-107" charset="-128"/>
              </a:rPr>
              <a:t>Delaunay 2D/3D</a:t>
            </a:r>
          </a:p>
          <a:p>
            <a:r>
              <a:rPr lang="en-US" sz="2400">
                <a:ea typeface="ＭＳ Ｐゴシック" pitchFamily="-107" charset="-128"/>
              </a:rPr>
              <a:t>Extract Edges</a:t>
            </a:r>
          </a:p>
          <a:p>
            <a:r>
              <a:rPr lang="en-US" sz="2400">
                <a:ea typeface="ＭＳ Ｐゴシック" pitchFamily="-107" charset="-128"/>
              </a:rPr>
              <a:t>Linear Extrusion</a:t>
            </a:r>
          </a:p>
          <a:p>
            <a:r>
              <a:rPr lang="en-US" sz="240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a:ea typeface="ＭＳ Ｐゴシック" pitchFamily="-107" charset="-128"/>
              </a:rPr>
              <a:t>Reflect</a:t>
            </a:r>
          </a:p>
          <a:p>
            <a:r>
              <a:rPr lang="en-US" sz="2400">
                <a:ea typeface="ＭＳ Ｐゴシック" pitchFamily="-107" charset="-128"/>
              </a:rPr>
              <a:t>Rotational Extrusion</a:t>
            </a:r>
          </a:p>
          <a:p>
            <a:r>
              <a:rPr lang="en-US" sz="2400">
                <a:ea typeface="ＭＳ Ｐゴシック" pitchFamily="-107" charset="-128"/>
              </a:rPr>
              <a:t>Shrink</a:t>
            </a:r>
          </a:p>
          <a:p>
            <a:r>
              <a:rPr lang="en-US" sz="2400">
                <a:ea typeface="ＭＳ Ｐゴシック" pitchFamily="-107" charset="-128"/>
              </a:rPr>
              <a:t>Smooth</a:t>
            </a:r>
          </a:p>
          <a:p>
            <a:r>
              <a:rPr lang="en-US" sz="2400">
                <a:ea typeface="ＭＳ Ｐゴシック" pitchFamily="-107" charset="-128"/>
              </a:rPr>
              <a:t>Subdivide</a:t>
            </a:r>
          </a:p>
          <a:p>
            <a:r>
              <a:rPr lang="en-US" sz="2400">
                <a:ea typeface="ＭＳ Ｐゴシック" pitchFamily="-107" charset="-128"/>
              </a:rPr>
              <a:t>Tessellate</a:t>
            </a:r>
          </a:p>
          <a:p>
            <a:r>
              <a:rPr lang="en-US" sz="2400">
                <a:ea typeface="ＭＳ Ｐゴシック" pitchFamily="-107" charset="-128"/>
              </a:rPr>
              <a:t>Tetrahedralize</a:t>
            </a:r>
          </a:p>
          <a:p>
            <a:r>
              <a:rPr lang="en-US" sz="2400">
                <a:ea typeface="ＭＳ Ｐゴシック" pitchFamily="-107" charset="-128"/>
              </a:rPr>
              <a:t>Triangle Strips</a:t>
            </a:r>
          </a:p>
          <a:p>
            <a:r>
              <a:rPr lang="en-US" sz="2400">
                <a:ea typeface="ＭＳ Ｐゴシック" pitchFamily="-107" charset="-128"/>
              </a:rPr>
              <a:t>Triangulate</a:t>
            </a:r>
          </a:p>
        </p:txBody>
      </p:sp>
    </p:spTree>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a:ea typeface="ＭＳ Ｐゴシック" pitchFamily="-107" charset="-128"/>
              </a:rPr>
              <a:t>Clip </a:t>
            </a:r>
          </a:p>
          <a:p>
            <a:r>
              <a:rPr lang="en-US">
                <a:ea typeface="ＭＳ Ｐゴシック" pitchFamily="-107" charset="-128"/>
              </a:rPr>
              <a:t>Decimate</a:t>
            </a:r>
          </a:p>
          <a:p>
            <a:r>
              <a:rPr lang="en-US">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a:ea typeface="ＭＳ Ｐゴシック" pitchFamily="-107" charset="-128"/>
              </a:rPr>
              <a:t>Extract Selection</a:t>
            </a:r>
          </a:p>
          <a:p>
            <a:r>
              <a:rPr lang="en-US">
                <a:ea typeface="ＭＳ Ｐゴシック" pitchFamily="-107" charset="-128"/>
              </a:rPr>
              <a:t>Quadric Clustering</a:t>
            </a:r>
          </a:p>
          <a:p>
            <a:r>
              <a:rPr lang="en-US">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dirty="0">
                <a:ea typeface="ＭＳ Ｐゴシック" pitchFamily="-107" charset="-128"/>
              </a:rPr>
              <a:t>Cell Centers</a:t>
            </a:r>
          </a:p>
          <a:p>
            <a:r>
              <a:rPr lang="en-US" dirty="0">
                <a:ea typeface="ＭＳ Ｐゴシック" pitchFamily="-107" charset="-128"/>
              </a:rPr>
              <a:t>Contour </a:t>
            </a:r>
          </a:p>
          <a:p>
            <a:r>
              <a:rPr lang="en-US" dirty="0">
                <a:ea typeface="ＭＳ Ｐゴシック" pitchFamily="-107" charset="-128"/>
              </a:rPr>
              <a:t>Extract CTH Parts</a:t>
            </a:r>
          </a:p>
          <a:p>
            <a:r>
              <a:rPr lang="en-US" dirty="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a:ea typeface="ＭＳ Ｐゴシック" pitchFamily="-107" charset="-128"/>
              </a:rPr>
              <a:t>Feature Edges</a:t>
            </a:r>
          </a:p>
          <a:p>
            <a:r>
              <a:rPr lang="en-US">
                <a:ea typeface="ＭＳ Ｐゴシック" pitchFamily="-107" charset="-128"/>
              </a:rPr>
              <a:t>Mask Points</a:t>
            </a:r>
          </a:p>
          <a:p>
            <a:r>
              <a:rPr lang="en-US">
                <a:ea typeface="ＭＳ Ｐゴシック" pitchFamily="-107" charset="-128"/>
              </a:rPr>
              <a:t>Outline (curvilinear)</a:t>
            </a:r>
          </a:p>
          <a:p>
            <a:r>
              <a:rPr lang="en-US">
                <a:ea typeface="ＭＳ Ｐゴシック" pitchFamily="-107" charset="-128"/>
              </a:rPr>
              <a:t>Slice </a:t>
            </a:r>
          </a:p>
          <a:p>
            <a:r>
              <a:rPr lang="en-US">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a:ea typeface="ＭＳ Ｐゴシック" pitchFamily="-107" charset="-128"/>
              </a:rPr>
              <a:t>Block Scalars</a:t>
            </a:r>
          </a:p>
          <a:p>
            <a:pPr>
              <a:lnSpc>
                <a:spcPct val="90000"/>
              </a:lnSpc>
            </a:pPr>
            <a:r>
              <a:rPr lang="en-US" sz="2400">
                <a:ea typeface="ＭＳ Ｐゴシック" pitchFamily="-107" charset="-128"/>
              </a:rPr>
              <a:t>Calculator </a:t>
            </a:r>
          </a:p>
          <a:p>
            <a:pPr>
              <a:lnSpc>
                <a:spcPct val="90000"/>
              </a:lnSpc>
            </a:pPr>
            <a:r>
              <a:rPr lang="en-US" sz="2400">
                <a:ea typeface="ＭＳ Ｐゴシック" pitchFamily="-107" charset="-128"/>
              </a:rPr>
              <a:t>Cell Data to Point Data</a:t>
            </a:r>
          </a:p>
          <a:p>
            <a:pPr>
              <a:lnSpc>
                <a:spcPct val="90000"/>
              </a:lnSpc>
            </a:pPr>
            <a:r>
              <a:rPr lang="en-US" sz="2400">
                <a:ea typeface="ＭＳ Ｐゴシック" pitchFamily="-107" charset="-128"/>
              </a:rPr>
              <a:t>Compute Derivatives</a:t>
            </a:r>
          </a:p>
          <a:p>
            <a:pPr>
              <a:lnSpc>
                <a:spcPct val="90000"/>
              </a:lnSpc>
            </a:pPr>
            <a:r>
              <a:rPr lang="en-US" sz="2400">
                <a:ea typeface="ＭＳ Ｐゴシック" pitchFamily="-107" charset="-128"/>
              </a:rPr>
              <a:t>Curvature</a:t>
            </a:r>
          </a:p>
          <a:p>
            <a:pPr>
              <a:lnSpc>
                <a:spcPct val="90000"/>
              </a:lnSpc>
            </a:pPr>
            <a:r>
              <a:rPr lang="en-US" sz="2400">
                <a:ea typeface="ＭＳ Ｐゴシック" pitchFamily="-107" charset="-128"/>
              </a:rPr>
              <a:t>Elevation</a:t>
            </a:r>
          </a:p>
          <a:p>
            <a:pPr>
              <a:lnSpc>
                <a:spcPct val="90000"/>
              </a:lnSpc>
            </a:pPr>
            <a:r>
              <a:rPr lang="en-US" sz="2400">
                <a:ea typeface="ＭＳ Ｐゴシック" pitchFamily="-107" charset="-128"/>
              </a:rPr>
              <a:t>Generate Ids</a:t>
            </a:r>
          </a:p>
          <a:p>
            <a:pPr>
              <a:lnSpc>
                <a:spcPct val="90000"/>
              </a:lnSpc>
            </a:pPr>
            <a:r>
              <a:rPr lang="en-US" sz="2400">
                <a:ea typeface="ＭＳ Ｐゴシック" pitchFamily="-107" charset="-128"/>
              </a:rPr>
              <a:t>Gen. Surface Normals</a:t>
            </a:r>
          </a:p>
          <a:p>
            <a:pPr>
              <a:lnSpc>
                <a:spcPct val="90000"/>
              </a:lnSpc>
            </a:pPr>
            <a:r>
              <a:rPr lang="en-US" sz="2400">
                <a:ea typeface="ＭＳ Ｐゴシック" pitchFamily="-107" charset="-128"/>
              </a:rPr>
              <a:t>Gradient</a:t>
            </a:r>
          </a:p>
          <a:p>
            <a:pPr>
              <a:lnSpc>
                <a:spcPct val="90000"/>
              </a:lnSpc>
            </a:pPr>
            <a:r>
              <a:rPr lang="en-US" sz="2400">
                <a:ea typeface="ＭＳ Ｐゴシック" pitchFamily="-107" charset="-128"/>
              </a:rPr>
              <a:t>Level Scalars</a:t>
            </a:r>
          </a:p>
          <a:p>
            <a:pPr>
              <a:lnSpc>
                <a:spcPct val="90000"/>
              </a:lnSpc>
            </a:pPr>
            <a:r>
              <a:rPr lang="en-US" sz="2400">
                <a:ea typeface="ＭＳ Ｐゴシック" pitchFamily="-107" charset="-128"/>
              </a:rPr>
              <a:t>Median</a:t>
            </a:r>
          </a:p>
          <a:p>
            <a:pPr>
              <a:lnSpc>
                <a:spcPct val="90000"/>
              </a:lnSpc>
            </a:pPr>
            <a:r>
              <a:rPr lang="en-US" sz="240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a:ea typeface="ＭＳ Ｐゴシック" pitchFamily="-107" charset="-128"/>
              </a:rPr>
              <a:t>Octree Depth Limit</a:t>
            </a:r>
          </a:p>
          <a:p>
            <a:pPr>
              <a:lnSpc>
                <a:spcPct val="90000"/>
              </a:lnSpc>
            </a:pPr>
            <a:r>
              <a:rPr lang="en-US" sz="2400">
                <a:ea typeface="ＭＳ Ｐゴシック" pitchFamily="-107" charset="-128"/>
              </a:rPr>
              <a:t>Octree Depth Scalars</a:t>
            </a:r>
          </a:p>
          <a:p>
            <a:pPr>
              <a:lnSpc>
                <a:spcPct val="90000"/>
              </a:lnSpc>
            </a:pPr>
            <a:r>
              <a:rPr lang="en-US" sz="2400">
                <a:ea typeface="ＭＳ Ｐゴシック" pitchFamily="-107" charset="-128"/>
              </a:rPr>
              <a:t>Point Data to Cell Data</a:t>
            </a:r>
          </a:p>
          <a:p>
            <a:pPr>
              <a:lnSpc>
                <a:spcPct val="90000"/>
              </a:lnSpc>
            </a:pPr>
            <a:r>
              <a:rPr lang="en-US" sz="2400">
                <a:ea typeface="ＭＳ Ｐゴシック" pitchFamily="-107" charset="-128"/>
              </a:rPr>
              <a:t>Process Id Scalars</a:t>
            </a:r>
          </a:p>
          <a:p>
            <a:pPr>
              <a:lnSpc>
                <a:spcPct val="90000"/>
              </a:lnSpc>
            </a:pPr>
            <a:r>
              <a:rPr lang="en-US" sz="2400">
                <a:ea typeface="ＭＳ Ｐゴシック" pitchFamily="-107" charset="-128"/>
              </a:rPr>
              <a:t>Random Vectors</a:t>
            </a:r>
          </a:p>
          <a:p>
            <a:pPr>
              <a:lnSpc>
                <a:spcPct val="90000"/>
              </a:lnSpc>
            </a:pPr>
            <a:r>
              <a:rPr lang="en-US" sz="2400">
                <a:ea typeface="ＭＳ Ｐゴシック" pitchFamily="-107" charset="-128"/>
              </a:rPr>
              <a:t>Resample with dataset</a:t>
            </a:r>
          </a:p>
          <a:p>
            <a:pPr>
              <a:lnSpc>
                <a:spcPct val="90000"/>
              </a:lnSpc>
            </a:pPr>
            <a:r>
              <a:rPr lang="en-US" sz="2400">
                <a:ea typeface="ＭＳ Ｐゴシック" pitchFamily="-107" charset="-128"/>
              </a:rPr>
              <a:t>Surface Flow</a:t>
            </a:r>
          </a:p>
          <a:p>
            <a:pPr>
              <a:lnSpc>
                <a:spcPct val="90000"/>
              </a:lnSpc>
            </a:pPr>
            <a:r>
              <a:rPr lang="en-US" sz="2400">
                <a:ea typeface="ＭＳ Ｐゴシック" pitchFamily="-107" charset="-128"/>
              </a:rPr>
              <a:t>Surface Vectors</a:t>
            </a:r>
          </a:p>
          <a:p>
            <a:pPr>
              <a:lnSpc>
                <a:spcPct val="90000"/>
              </a:lnSpc>
            </a:pPr>
            <a:r>
              <a:rPr lang="en-US" sz="2400">
                <a:ea typeface="ＭＳ Ｐゴシック" pitchFamily="-107" charset="-128"/>
              </a:rPr>
              <a:t>Texture Map to…</a:t>
            </a:r>
          </a:p>
          <a:p>
            <a:pPr>
              <a:lnSpc>
                <a:spcPct val="90000"/>
              </a:lnSpc>
            </a:pPr>
            <a:r>
              <a:rPr lang="en-US" sz="2400">
                <a:ea typeface="ＭＳ Ｐゴシック" pitchFamily="-107" charset="-128"/>
              </a:rPr>
              <a:t>Transform</a:t>
            </a:r>
          </a:p>
          <a:p>
            <a:pPr>
              <a:lnSpc>
                <a:spcPct val="90000"/>
              </a:lnSpc>
            </a:pPr>
            <a:r>
              <a:rPr lang="en-US" sz="2400">
                <a:ea typeface="ＭＳ Ｐゴシック" pitchFamily="-107" charset="-128"/>
              </a:rPr>
              <a:t>Warp (scalar)</a:t>
            </a:r>
          </a:p>
          <a:p>
            <a:pPr>
              <a:lnSpc>
                <a:spcPct val="90000"/>
              </a:lnSpc>
            </a:pPr>
            <a:r>
              <a:rPr lang="en-US" sz="240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a:ea typeface="ＭＳ Ｐゴシック" pitchFamily="-107" charset="-128"/>
              </a:rPr>
              <a:t>Total Shallow Copy or</a:t>
            </a:r>
            <a:br>
              <a:rPr lang="en-US">
                <a:ea typeface="ＭＳ Ｐゴシック" pitchFamily="-107" charset="-128"/>
              </a:rPr>
            </a:br>
            <a:r>
              <a:rPr lang="en-US">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a:ea typeface="ＭＳ Ｐゴシック" pitchFamily="-107" charset="-128"/>
              </a:rPr>
              <a:t>Annotate Time</a:t>
            </a:r>
          </a:p>
          <a:p>
            <a:r>
              <a:rPr lang="en-US" sz="2400">
                <a:ea typeface="ＭＳ Ｐゴシック" pitchFamily="-107" charset="-128"/>
              </a:rPr>
              <a:t>Append Attributes</a:t>
            </a:r>
          </a:p>
          <a:p>
            <a:r>
              <a:rPr lang="en-US" sz="2400">
                <a:ea typeface="ＭＳ Ｐゴシック" pitchFamily="-107" charset="-128"/>
              </a:rPr>
              <a:t>Extract Block</a:t>
            </a:r>
          </a:p>
          <a:p>
            <a:r>
              <a:rPr lang="en-US" sz="2400">
                <a:ea typeface="ＭＳ Ｐゴシック" pitchFamily="-107" charset="-128"/>
              </a:rPr>
              <a:t>Extract Datasets</a:t>
            </a:r>
          </a:p>
          <a:p>
            <a:r>
              <a:rPr lang="en-US" sz="2400">
                <a:ea typeface="ＭＳ Ｐゴシック" pitchFamily="-107" charset="-128"/>
              </a:rPr>
              <a:t>Extract Level </a:t>
            </a:r>
          </a:p>
          <a:p>
            <a:r>
              <a:rPr lang="en-US" sz="2400">
                <a:ea typeface="ＭＳ Ｐゴシック" pitchFamily="-107" charset="-128"/>
              </a:rPr>
              <a:t>Glyph </a:t>
            </a:r>
          </a:p>
          <a:p>
            <a:r>
              <a:rPr lang="en-US" sz="2400">
                <a:ea typeface="ＭＳ Ｐゴシック" pitchFamily="-107" charset="-128"/>
              </a:rPr>
              <a:t>Group Datasets </a:t>
            </a:r>
          </a:p>
          <a:p>
            <a:r>
              <a:rPr lang="en-US" sz="2400">
                <a:ea typeface="ＭＳ Ｐゴシック" pitchFamily="-107" charset="-128"/>
              </a:rPr>
              <a:t>Histogram</a:t>
            </a:r>
          </a:p>
          <a:p>
            <a:r>
              <a:rPr lang="en-US" sz="2400">
                <a:ea typeface="ＭＳ Ｐゴシック" pitchFamily="-107" charset="-128"/>
              </a:rPr>
              <a:t>Integrate Variables</a:t>
            </a:r>
          </a:p>
          <a:p>
            <a:r>
              <a:rPr lang="en-US" sz="2400">
                <a:ea typeface="ＭＳ Ｐゴシック" pitchFamily="-107" charset="-128"/>
              </a:rPr>
              <a:t>Normal Glyphs</a:t>
            </a:r>
          </a:p>
          <a:p>
            <a:r>
              <a:rPr lang="en-US" sz="240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a:ea typeface="ＭＳ Ｐゴシック" pitchFamily="-107" charset="-128"/>
              </a:rPr>
              <a:t>Outline Corners</a:t>
            </a:r>
          </a:p>
          <a:p>
            <a:r>
              <a:rPr lang="en-US" sz="2400">
                <a:ea typeface="ＭＳ Ｐゴシック" pitchFamily="-107" charset="-128"/>
              </a:rPr>
              <a:t>Plot Global Variables Over Time</a:t>
            </a:r>
          </a:p>
          <a:p>
            <a:r>
              <a:rPr lang="en-US" sz="2400">
                <a:ea typeface="ＭＳ Ｐゴシック" pitchFamily="-107" charset="-128"/>
              </a:rPr>
              <a:t>Plot Over Line</a:t>
            </a:r>
          </a:p>
          <a:p>
            <a:r>
              <a:rPr lang="en-US" sz="2400">
                <a:ea typeface="ＭＳ Ｐゴシック" pitchFamily="-107" charset="-128"/>
              </a:rPr>
              <a:t>Plot Selection Over Time</a:t>
            </a:r>
          </a:p>
          <a:p>
            <a:r>
              <a:rPr lang="en-US" sz="2400">
                <a:ea typeface="ＭＳ Ｐゴシック" pitchFamily="-107" charset="-128"/>
              </a:rPr>
              <a:t>Probe Location</a:t>
            </a:r>
          </a:p>
          <a:p>
            <a:r>
              <a:rPr lang="en-US" sz="2400">
                <a:ea typeface="ＭＳ Ｐゴシック" pitchFamily="-107" charset="-128"/>
              </a:rPr>
              <a:t>Temporal Shift Scale</a:t>
            </a:r>
          </a:p>
          <a:p>
            <a:r>
              <a:rPr lang="en-US" sz="2400">
                <a:ea typeface="ＭＳ Ｐゴシック" pitchFamily="-107" charset="-128"/>
              </a:rPr>
              <a:t>Temporal Snap-to-Time-Steps</a:t>
            </a:r>
          </a:p>
          <a:p>
            <a:r>
              <a:rPr lang="en-US" sz="240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a:ea typeface="ＭＳ Ｐゴシック" pitchFamily="-107" charset="-128"/>
              </a:rPr>
              <a:t>Temporal Filters</a:t>
            </a:r>
          </a:p>
          <a:p>
            <a:pPr lvl="1"/>
            <a:r>
              <a:rPr lang="en-US">
                <a:ea typeface="ＭＳ Ｐゴシック" pitchFamily="-107" charset="-128"/>
              </a:rPr>
              <a:t>Temporal Interpolator</a:t>
            </a:r>
          </a:p>
          <a:p>
            <a:pPr lvl="1"/>
            <a:r>
              <a:rPr lang="en-US">
                <a:ea typeface="ＭＳ Ｐゴシック" pitchFamily="-107" charset="-128"/>
              </a:rPr>
              <a:t>Particle Tracer</a:t>
            </a:r>
          </a:p>
          <a:p>
            <a:pPr lvl="1"/>
            <a:r>
              <a:rPr lang="en-US">
                <a:ea typeface="ＭＳ Ｐゴシック" pitchFamily="-107" charset="-128"/>
              </a:rPr>
              <a:t>Temporal Cache</a:t>
            </a:r>
          </a:p>
          <a:p>
            <a:r>
              <a:rPr lang="en-US">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a:ea typeface="ＭＳ Ｐゴシック" pitchFamily="-107" charset="-128"/>
              </a:rPr>
              <a:t>Introduction</a:t>
            </a:r>
          </a:p>
          <a:p>
            <a:r>
              <a:rPr lang="en-US" dirty="0">
                <a:ea typeface="ＭＳ Ｐゴシック" pitchFamily="-107" charset="-128"/>
              </a:rPr>
              <a:t>Basic Usage</a:t>
            </a:r>
          </a:p>
          <a:p>
            <a:r>
              <a:rPr lang="en-US" dirty="0">
                <a:ea typeface="ＭＳ Ｐゴシック" pitchFamily="-107" charset="-128"/>
              </a:rPr>
              <a:t>Batch Scripting</a:t>
            </a:r>
          </a:p>
          <a:p>
            <a:r>
              <a:rPr lang="en-US" dirty="0">
                <a:ea typeface="ＭＳ Ｐゴシック" pitchFamily="-107" charset="-128"/>
              </a:rPr>
              <a:t>Visualizing Large Models</a:t>
            </a:r>
          </a:p>
          <a:p>
            <a:r>
              <a:rPr lang="en-US" dirty="0">
                <a:ea typeface="ＭＳ Ｐゴシック" pitchFamily="-107" charset="-128"/>
              </a:rPr>
              <a:t>Catalyst</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a:ea typeface="ＭＳ Ｐゴシック" pitchFamily="-107" charset="-128"/>
              </a:rPr>
              <a:t>Reduce dimensionality early.</a:t>
            </a:r>
          </a:p>
          <a:p>
            <a:pPr lvl="1"/>
            <a:r>
              <a:rPr lang="en-US" dirty="0">
                <a:ea typeface="ＭＳ Ｐゴシック" pitchFamily="-107" charset="-128"/>
              </a:rPr>
              <a:t>Contour and slice “see” inside volumes.</a:t>
            </a:r>
          </a:p>
          <a:p>
            <a:r>
              <a:rPr lang="en-US" dirty="0">
                <a:ea typeface="ＭＳ Ｐゴシック" pitchFamily="-107" charset="-128"/>
              </a:rPr>
              <a:t>Prefer data reduction over extraction.</a:t>
            </a:r>
          </a:p>
          <a:p>
            <a:pPr lvl="1"/>
            <a:r>
              <a:rPr lang="en-US" dirty="0">
                <a:ea typeface="ＭＳ Ｐゴシック" pitchFamily="-107" charset="-128"/>
              </a:rPr>
              <a:t>Slice instead of Clip.</a:t>
            </a:r>
          </a:p>
          <a:p>
            <a:pPr lvl="1"/>
            <a:r>
              <a:rPr lang="en-US" dirty="0">
                <a:ea typeface="ＭＳ Ｐゴシック" pitchFamily="-107" charset="-128"/>
              </a:rPr>
              <a:t>Contour instead of Threshold.</a:t>
            </a:r>
          </a:p>
          <a:p>
            <a:r>
              <a:rPr lang="en-US" dirty="0">
                <a:ea typeface="ＭＳ Ｐゴシック" pitchFamily="-107" charset="-128"/>
              </a:rPr>
              <a:t>Only extract when reducing an order of magnitude or more.</a:t>
            </a:r>
          </a:p>
          <a:p>
            <a:pPr lvl="1"/>
            <a:r>
              <a:rPr lang="en-US" dirty="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a:ea typeface="ＭＳ Ｐゴシック" pitchFamily="-107" charset="-128"/>
              </a:rPr>
              <a:t>Experiment with subsampled data.</a:t>
            </a:r>
          </a:p>
          <a:p>
            <a:pPr lvl="1"/>
            <a:r>
              <a:rPr lang="en-US">
                <a:ea typeface="ＭＳ Ｐゴシック" pitchFamily="-107" charset="-128"/>
              </a:rPr>
              <a:t>Extract Subset</a:t>
            </a:r>
          </a:p>
          <a:p>
            <a:r>
              <a:rPr lang="en-US">
                <a:ea typeface="ＭＳ Ｐゴシック" pitchFamily="-107" charset="-128"/>
              </a:rPr>
              <a:t>Use caution.</a:t>
            </a:r>
          </a:p>
          <a:p>
            <a:pPr lvl="1"/>
            <a:r>
              <a:rPr lang="en-US">
                <a:ea typeface="ＭＳ Ｐゴシック" pitchFamily="-107" charset="-128"/>
              </a:rPr>
              <a:t>Subsampled data may be lacking.</a:t>
            </a:r>
          </a:p>
          <a:p>
            <a:pPr lvl="1"/>
            <a:r>
              <a:rPr lang="en-US">
                <a:ea typeface="ＭＳ Ｐゴシック" pitchFamily="-107" charset="-128"/>
              </a:rPr>
              <a:t>Use full data to draw final conclusions.</a:t>
            </a:r>
          </a:p>
        </p:txBody>
      </p:sp>
    </p:spTree>
  </p:cSld>
  <p:clrMapOvr>
    <a:masterClrMapping/>
  </p:clrMapOvr>
  <p:transitio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compact</a:t>
            </a:r>
          </a:p>
          <a:p>
            <a:endParaRPr lang="en-US" dirty="0">
              <a:ea typeface="ＭＳ Ｐゴシック" pitchFamily="-107" charset="-128"/>
            </a:endParaRPr>
          </a:p>
          <a:p>
            <a:r>
              <a:rPr lang="en-US" dirty="0">
                <a:ea typeface="ＭＳ Ｐゴシック" pitchFamily="-107" charset="-128"/>
              </a:rPr>
              <a:t>Efficiently copies values onto regular grid</a:t>
            </a:r>
          </a:p>
          <a:p>
            <a:pPr marL="457200" lvl="1" indent="0">
              <a:buNone/>
            </a:pPr>
            <a:endParaRPr lang="en-US" dirty="0">
              <a:ea typeface="ＭＳ Ｐゴシック" pitchFamily="-107" charset="-128"/>
            </a:endParaRPr>
          </a:p>
          <a:p>
            <a:r>
              <a:rPr lang="en-US" dirty="0">
                <a:ea typeface="ＭＳ Ｐゴシック" pitchFamily="-107" charset="-128"/>
              </a:rPr>
              <a:t>Can </a:t>
            </a:r>
            <a:r>
              <a:rPr lang="en-US" dirty="0" err="1">
                <a:ea typeface="ＭＳ Ｐゴシック" pitchFamily="-107" charset="-128"/>
              </a:rPr>
              <a:t>downsample</a:t>
            </a:r>
            <a:r>
              <a:rPr lang="en-US" dirty="0">
                <a:ea typeface="ＭＳ Ｐゴシック" pitchFamily="-107" charset="-128"/>
              </a:rPr>
              <a:t> at same time</a:t>
            </a:r>
          </a:p>
          <a:p>
            <a:endParaRPr lang="en-US" dirty="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a:t>Resample To</a:t>
            </a:r>
            <a:br>
              <a:rPr lang="en-US" dirty="0"/>
            </a:br>
            <a:r>
              <a:rPr lang="en-US" dirty="0"/>
              <a:t>Image</a:t>
            </a:r>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a:ea typeface="ＭＳ Ｐゴシック" pitchFamily="-107" charset="-128"/>
              </a:rPr>
              <a:t>Still Render</a:t>
            </a:r>
          </a:p>
          <a:p>
            <a:pPr lvl="1"/>
            <a:r>
              <a:rPr lang="en-US" dirty="0">
                <a:ea typeface="ＭＳ Ｐゴシック" pitchFamily="-107" charset="-128"/>
              </a:rPr>
              <a:t>Full detail render.</a:t>
            </a:r>
          </a:p>
          <a:p>
            <a:r>
              <a:rPr lang="en-US" dirty="0">
                <a:ea typeface="ＭＳ Ｐゴシック" pitchFamily="-107" charset="-128"/>
              </a:rPr>
              <a:t>Interactive Render</a:t>
            </a:r>
          </a:p>
          <a:p>
            <a:pPr lvl="1"/>
            <a:r>
              <a:rPr lang="en-US" dirty="0">
                <a:ea typeface="ＭＳ Ｐゴシック" pitchFamily="-107" charset="-128"/>
              </a:rPr>
              <a:t>Sacrifices detail for speed.</a:t>
            </a:r>
          </a:p>
          <a:p>
            <a:pPr lvl="1"/>
            <a:r>
              <a:rPr lang="en-US" dirty="0">
                <a:ea typeface="ＭＳ Ｐゴシック" pitchFamily="-107" charset="-128"/>
              </a:rPr>
              <a:t>Provides quick rendering rate.</a:t>
            </a:r>
          </a:p>
          <a:p>
            <a:pPr lvl="1"/>
            <a:r>
              <a:rPr lang="en-US" dirty="0">
                <a:ea typeface="ＭＳ Ｐゴシック" pitchFamily="-107" charset="-128"/>
              </a:rPr>
              <a:t>Used when interacting with 3D view.</a:t>
            </a:r>
          </a:p>
        </p:txBody>
      </p:sp>
    </p:spTree>
  </p:cSld>
  <p:clrMapOvr>
    <a:masterClrMapping/>
  </p:clrMapOvr>
  <p:transition>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a:ea typeface="ＭＳ Ｐゴシック" pitchFamily="-107" charset="-128"/>
              </a:rPr>
              <a:t>Geometric decimation</a:t>
            </a:r>
          </a:p>
          <a:p>
            <a:r>
              <a:rPr lang="en-US" dirty="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a:t>Default Decimation</a:t>
                </a:r>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a:t>Maximum Decimation</a:t>
                </a:r>
              </a:p>
            </p:txBody>
          </p:sp>
        </p:grpSp>
      </p:grpSp>
    </p:spTree>
  </p:cSld>
  <p:clrMapOvr>
    <a:masterClrMapping/>
  </p:clrMapOvr>
  <p:transition>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a:t>
            </a:r>
            <a:r>
              <a:rPr lang="en-US" sz="2800" dirty="0">
                <a:ea typeface="ＭＳ Ｐゴシック" pitchFamily="-107" charset="-128"/>
              </a:rPr>
              <a:t>, </a:t>
            </a:r>
            <a:r>
              <a:rPr lang="en-US" sz="2800" dirty="0">
                <a:latin typeface="Verdana"/>
                <a:ea typeface="ＭＳ Ｐゴシック" pitchFamily="-107" charset="-128"/>
                <a:cs typeface="Verdana"/>
              </a:rPr>
              <a:t>Render View</a:t>
            </a:r>
          </a:p>
        </p:txBody>
      </p:sp>
    </p:spTree>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a:ea typeface="ＭＳ Ｐゴシック" pitchFamily="-107" charset="-128"/>
              </a:rPr>
              <a:t>ParaView’s parallel rendering overhead proportional to image size.</a:t>
            </a:r>
          </a:p>
          <a:p>
            <a:r>
              <a:rPr lang="en-US">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 Render View</a:t>
            </a:r>
          </a:p>
        </p:txBody>
      </p:sp>
    </p:spTree>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a:ea typeface="ＭＳ Ｐゴシック" pitchFamily="-107" charset="-128"/>
              </a:rPr>
              <a:t>Use display lists for GPU, off for CPU.</a:t>
            </a:r>
          </a:p>
          <a:p>
            <a:r>
              <a:rPr lang="en-US" dirty="0">
                <a:ea typeface="ＭＳ Ｐゴシック" pitchFamily="-107" charset="-128"/>
              </a:rPr>
              <a:t>Try outline instead of decimated geometry.</a:t>
            </a:r>
          </a:p>
          <a:p>
            <a:pPr lvl="1"/>
            <a:r>
              <a:rPr lang="en-US" dirty="0">
                <a:ea typeface="ＭＳ Ｐゴシック" pitchFamily="-107" charset="-128"/>
              </a:rPr>
              <a:t>Also try lowering decimation factor.</a:t>
            </a:r>
          </a:p>
          <a:p>
            <a:r>
              <a:rPr lang="en-US" dirty="0">
                <a:ea typeface="ＭＳ Ｐゴシック" pitchFamily="-107" charset="-128"/>
              </a:rPr>
              <a:t>Avoid shipping large data back to client.</a:t>
            </a:r>
          </a:p>
          <a:p>
            <a:r>
              <a:rPr lang="en-US" dirty="0">
                <a:ea typeface="ＭＳ Ｐゴシック" pitchFamily="-107" charset="-128"/>
              </a:rPr>
              <a:t>Turn on </a:t>
            </a:r>
            <a:r>
              <a:rPr lang="en-US" dirty="0" err="1">
                <a:ea typeface="ＭＳ Ｐゴシック" pitchFamily="-107" charset="-128"/>
              </a:rPr>
              <a:t>subsampling</a:t>
            </a:r>
            <a:r>
              <a:rPr lang="en-US" dirty="0">
                <a:ea typeface="ＭＳ Ｐゴシック" pitchFamily="-107" charset="-128"/>
              </a:rPr>
              <a:t>.</a:t>
            </a:r>
          </a:p>
          <a:p>
            <a:r>
              <a:rPr lang="en-US" dirty="0">
                <a:ea typeface="ＭＳ Ｐゴシック" pitchFamily="-107" charset="-128"/>
              </a:rPr>
              <a:t>Image Compression on.</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anose="020B0604030504040204" pitchFamily="34" charset="0"/>
                <a:ea typeface="Verdana" panose="020B0604030504040204" pitchFamily="34" charset="0"/>
                <a:cs typeface="Verdana" panose="020B0604030504040204" pitchFamily="34" charset="0"/>
              </a:rPr>
              <a:t>Sources</a:t>
            </a:r>
            <a:r>
              <a:rPr lang="en-US" dirty="0">
                <a:ea typeface="ＭＳ Ｐゴシック" pitchFamily="-107" charset="-128"/>
                <a:cs typeface="Times New Roman" pitchFamily="-107" charset="0"/>
              </a:rPr>
              <a:t> menu, open the </a:t>
            </a:r>
            <a:r>
              <a:rPr lang="en-US" dirty="0">
                <a:latin typeface="Verdana" panose="020B0604030504040204" pitchFamily="34" charset="0"/>
                <a:ea typeface="Verdana" panose="020B0604030504040204" pitchFamily="34" charset="0"/>
                <a:cs typeface="Verdana" panose="020B0604030504040204" pitchFamily="34" charset="0"/>
              </a:rPr>
              <a:t>Geometric Shapes</a:t>
            </a:r>
            <a:r>
              <a:rPr lang="en-US" dirty="0">
                <a:ea typeface="ＭＳ Ｐゴシック" pitchFamily="-107" charset="-128"/>
                <a:cs typeface="Times New Roman" pitchFamily="-107" charset="0"/>
              </a:rPr>
              <a:t> submenu,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r>
              <a:rPr lang="en-US" dirty="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5814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Low Bandwidth</a:t>
            </a:r>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a:t>Try </a:t>
            </a:r>
            <a:r>
              <a:rPr lang="en-US" dirty="0" err="1"/>
              <a:t>Zlib</a:t>
            </a:r>
            <a:r>
              <a:rPr lang="en-US" dirty="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High Latency</a:t>
            </a:r>
          </a:p>
        </p:txBody>
      </p:sp>
      <p:sp>
        <p:nvSpPr>
          <p:cNvPr id="3" name="Content Placeholder 2"/>
          <p:cNvSpPr>
            <a:spLocks noGrp="1"/>
          </p:cNvSpPr>
          <p:nvPr>
            <p:ph idx="1"/>
          </p:nvPr>
        </p:nvSpPr>
        <p:spPr/>
        <p:txBody>
          <a:bodyPr/>
          <a:lstStyle/>
          <a:p>
            <a:r>
              <a:rPr lang="en-US" dirty="0"/>
              <a:t>Turn up Remote Render Threshold.</a:t>
            </a:r>
          </a:p>
          <a:p>
            <a:pPr lvl="1"/>
            <a:r>
              <a:rPr lang="en-US" dirty="0"/>
              <a:t>Allow more data to go to client.</a:t>
            </a:r>
          </a:p>
          <a:p>
            <a:r>
              <a:rPr lang="en-US" dirty="0"/>
              <a:t>Play with the LOD Threshold and LOD Resolution to control geometry sent to client.</a:t>
            </a:r>
          </a:p>
          <a:p>
            <a:r>
              <a:rPr lang="en-US" dirty="0"/>
              <a:t>Turn on Use outline for LOD rendering if decimated geometry too big for client.</a:t>
            </a:r>
          </a:p>
          <a:p>
            <a:r>
              <a:rPr lang="en-US" dirty="0"/>
              <a:t>Try turning on interactive render delay.</a:t>
            </a:r>
          </a:p>
        </p:txBody>
      </p:sp>
    </p:spTree>
    <p:extLst>
      <p:ext uri="{BB962C8B-B14F-4D97-AF65-F5344CB8AC3E}">
        <p14:creationId xmlns:p14="http://schemas.microsoft.com/office/powerpoint/2010/main" val="1796380145"/>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219</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a:ea typeface="ＭＳ Ｐゴシック" pitchFamily="-107" charset="-128"/>
              </a:rPr>
              <a:t>Drag left, middle, right buttons for rotate, pan, zoom.</a:t>
            </a:r>
          </a:p>
          <a:p>
            <a:pPr lvl="1"/>
            <a:r>
              <a:rPr lang="en-US" dirty="0">
                <a:ea typeface="ＭＳ Ｐゴシック" pitchFamily="-107" charset="-128"/>
              </a:rPr>
              <a:t>Also use Shift, Ctrl, Alt modifiers.</a:t>
            </a:r>
          </a:p>
          <a:p>
            <a:pPr lvl="1"/>
            <a:r>
              <a:rPr lang="en-US" dirty="0">
                <a:ea typeface="ＭＳ Ｐゴシック" pitchFamily="-107" charset="-128"/>
              </a:rPr>
              <a:t>Also try holding down x, y, or z.</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1607"/>
            <a:ext cx="9144000" cy="7460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916" y="5105400"/>
            <a:ext cx="3156169" cy="749808"/>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p:fad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p:fade/>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anose="020B0604030504040204" pitchFamily="34" charset="0"/>
                <a:ea typeface="Verdana" panose="020B0604030504040204" pitchFamily="34" charset="0"/>
                <a:cs typeface="Verdana" panose="020B0604030504040204" pitchFamily="34" charset="0"/>
              </a:rPr>
              <a:t>Sources</a:t>
            </a:r>
            <a:r>
              <a:rPr lang="en-US" dirty="0">
                <a:ea typeface="ＭＳ Ｐゴシック" pitchFamily="-107" charset="-128"/>
                <a:cs typeface="Times New Roman" pitchFamily="-107" charset="0"/>
              </a:rPr>
              <a:t> menu, open the </a:t>
            </a:r>
            <a:r>
              <a:rPr lang="en-US" dirty="0">
                <a:latin typeface="Verdana" panose="020B0604030504040204" pitchFamily="34" charset="0"/>
                <a:ea typeface="Verdana" panose="020B0604030504040204" pitchFamily="34" charset="0"/>
                <a:cs typeface="Verdana" panose="020B0604030504040204" pitchFamily="34" charset="0"/>
              </a:rPr>
              <a:t>Geometric Shapes</a:t>
            </a:r>
            <a:r>
              <a:rPr lang="en-US" dirty="0">
                <a:ea typeface="ＭＳ Ｐゴシック" pitchFamily="-107" charset="-128"/>
                <a:cs typeface="Times New Roman" pitchFamily="-107" charset="0"/>
              </a:rPr>
              <a:t> submenu,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724400"/>
            <a:ext cx="4419600" cy="495300"/>
          </a:xfrm>
          <a:prstGeom prst="rect">
            <a:avLst/>
          </a:prstGeom>
          <a:noFill/>
          <a:ln w="9525">
            <a:noFill/>
            <a:miter lim="800000"/>
            <a:headEnd/>
            <a:tailEnd/>
          </a:ln>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5410200"/>
            <a:ext cx="1336431" cy="457200"/>
          </a:xfrm>
          <a:prstGeom prst="rect">
            <a:avLst/>
          </a:prstGeom>
        </p:spPr>
      </p:pic>
      <p:pic>
        <p:nvPicPr>
          <p:cNvPr id="9" name="Picture 8" descr="Apply.png">
            <a:extLst>
              <a:ext uri="{FF2B5EF4-FFF2-40B4-BE49-F238E27FC236}">
                <a16:creationId xmlns:a16="http://schemas.microsoft.com/office/drawing/2014/main" id="{576096DD-BB88-4284-BBC4-7C7001853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58140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a:ea typeface="ＭＳ Ｐゴシック" pitchFamily="-107" charset="-128"/>
              </a:rPr>
              <a:t>ParaView’s</a:t>
            </a:r>
            <a:r>
              <a:rPr lang="en-US" dirty="0">
                <a:ea typeface="ＭＳ Ｐゴシック" pitchFamily="-107" charset="-128"/>
              </a:rPr>
              <a:t> documentation page.</a:t>
            </a:r>
          </a:p>
          <a:p>
            <a:pPr lvl="1"/>
            <a:r>
              <a:rPr lang="en-US" dirty="0">
                <a:ea typeface="ＭＳ Ｐゴシック" pitchFamily="-107" charset="-128"/>
                <a:hlinkClick r:id="rId3"/>
              </a:rPr>
              <a:t>http://www.paraview.org/documentation</a:t>
            </a:r>
            <a:r>
              <a:rPr lang="en-US" dirty="0">
                <a:ea typeface="ＭＳ Ｐゴシック" pitchFamily="-107" charset="-128"/>
              </a:rPr>
              <a:t> </a:t>
            </a:r>
          </a:p>
          <a:p>
            <a:r>
              <a:rPr lang="en-US" i="1" dirty="0">
                <a:ea typeface="ＭＳ Ｐゴシック" pitchFamily="-107" charset="-128"/>
              </a:rPr>
              <a:t>The ParaView User’s Guide</a:t>
            </a:r>
          </a:p>
          <a:p>
            <a:r>
              <a:rPr lang="en-US" dirty="0">
                <a:ea typeface="ＭＳ Ｐゴシック" pitchFamily="-107" charset="-128"/>
                <a:hlinkClick r:id="rId4"/>
              </a:rPr>
              <a:t>http://www.paraview.org/Wiki/ParaView</a:t>
            </a:r>
            <a:endParaRPr lang="en-US" dirty="0">
              <a:ea typeface="ＭＳ Ｐゴシック" pitchFamily="-107" charset="-128"/>
              <a:hlinkClick r:id="rId5"/>
            </a:endParaRPr>
          </a:p>
          <a:p>
            <a:r>
              <a:rPr lang="en-US" sz="2000" dirty="0">
                <a:ea typeface="ＭＳ Ｐゴシック" pitchFamily="-107" charset="-128"/>
                <a:hlinkClick r:id="rId5"/>
              </a:rPr>
              <a:t>http://www.paraview.org/Wiki/Setting_up_a_ParaView_Server</a:t>
            </a:r>
            <a:r>
              <a:rPr lang="en-US" dirty="0">
                <a:ea typeface="ＭＳ Ｐゴシック" pitchFamily="-107" charset="-128"/>
              </a:rPr>
              <a:t> </a:t>
            </a:r>
          </a:p>
        </p:txBody>
      </p:sp>
    </p:spTree>
  </p:cSld>
  <p:clrMapOvr>
    <a:masterClrMapping/>
  </p:clrMapOvr>
  <p:transition>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a:ea typeface="ＭＳ Ｐゴシック" pitchFamily="-107" charset="-128"/>
              </a:rPr>
              <a:t>Will Schroeder, Ken Martin, and Bill Lorensen.  </a:t>
            </a:r>
            <a:r>
              <a:rPr lang="en-US" i="1">
                <a:ea typeface="ＭＳ Ｐゴシック" pitchFamily="-107" charset="-128"/>
              </a:rPr>
              <a:t>The Visualization Toolkit</a:t>
            </a:r>
            <a:r>
              <a:rPr lang="en-US">
                <a:ea typeface="ＭＳ Ｐゴシック" pitchFamily="-107" charset="-128"/>
              </a:rPr>
              <a:t>.  Kitware, Inc., fourth edition, 2006. </a:t>
            </a:r>
          </a:p>
          <a:p>
            <a:r>
              <a:rPr lang="en-US">
                <a:ea typeface="ＭＳ Ｐゴシック" pitchFamily="-107" charset="-128"/>
              </a:rPr>
              <a:t>Kitware Inc.  </a:t>
            </a:r>
            <a:r>
              <a:rPr lang="en-US" i="1">
                <a:ea typeface="ＭＳ Ｐゴシック" pitchFamily="-107" charset="-128"/>
              </a:rPr>
              <a:t>The VTK User’s Guide</a:t>
            </a:r>
            <a:r>
              <a:rPr lang="en-US">
                <a:ea typeface="ＭＳ Ｐゴシック" pitchFamily="-107" charset="-128"/>
              </a:rPr>
              <a:t>.  Kitware, Inc., 2006.</a:t>
            </a:r>
          </a:p>
          <a:p>
            <a:r>
              <a:rPr lang="en-US">
                <a:ea typeface="ＭＳ Ｐゴシック" pitchFamily="-107" charset="-128"/>
              </a:rPr>
              <a:t>Jasmin Blanchette and Mark Summerfield.  </a:t>
            </a:r>
            <a:r>
              <a:rPr lang="en-US" i="1">
                <a:ea typeface="ＭＳ Ｐゴシック" pitchFamily="-107" charset="-128"/>
              </a:rPr>
              <a:t>C++ GUI Programming with Qt 4</a:t>
            </a:r>
            <a:r>
              <a:rPr lang="en-US">
                <a:ea typeface="ＭＳ Ｐゴシック" pitchFamily="-107" charset="-128"/>
              </a:rPr>
              <a:t>.  Prentice Hall, 2006.</a:t>
            </a:r>
          </a:p>
        </p:txBody>
      </p:sp>
    </p:spTree>
  </p:cSld>
  <p:clrMapOvr>
    <a:masterClrMapping/>
  </p:clrMapOvr>
  <p:transition>
    <p:fad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 Survey of Visualization Pipelines.” </a:t>
            </a:r>
            <a:r>
              <a:rPr lang="en-US" sz="2400" i="1" dirty="0">
                <a:ea typeface="ＭＳ Ｐゴシック" pitchFamily="-107" charset="-128"/>
              </a:rPr>
              <a:t>IEEE Transactions on Visualization and Computer Graphics</a:t>
            </a:r>
            <a:r>
              <a:rPr lang="en-US" sz="2400" dirty="0">
                <a:ea typeface="ＭＳ Ｐゴシック" pitchFamily="-107" charset="-128"/>
              </a:rPr>
              <a:t>, 19(3), March 2013. DOI 10.1109/TVCG.2012.133.</a:t>
            </a:r>
          </a:p>
          <a:p>
            <a:pPr>
              <a:lnSpc>
                <a:spcPct val="80000"/>
              </a:lnSpc>
            </a:pPr>
            <a:r>
              <a:rPr lang="en-US" sz="2400" dirty="0">
                <a:ea typeface="ＭＳ Ｐゴシック" pitchFamily="-107" charset="-128"/>
              </a:rPr>
              <a:t>James Ahrens, Charles Law, Will Schroeder, Ken Martin, and Michael </a:t>
            </a:r>
            <a:r>
              <a:rPr lang="en-US" sz="2400" dirty="0" err="1">
                <a:ea typeface="ＭＳ Ｐゴシック" pitchFamily="-107" charset="-128"/>
              </a:rPr>
              <a:t>Papka</a:t>
            </a:r>
            <a:r>
              <a:rPr lang="en-US" sz="2400" dirty="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a:ea typeface="ＭＳ Ｐゴシック" pitchFamily="-107" charset="-128"/>
              </a:rPr>
              <a:t>James Ahrens, Kristi </a:t>
            </a:r>
            <a:r>
              <a:rPr lang="en-US" sz="2400" dirty="0" err="1">
                <a:ea typeface="ＭＳ Ｐゴシック" pitchFamily="-107" charset="-128"/>
              </a:rPr>
              <a:t>Brislawn</a:t>
            </a:r>
            <a:r>
              <a:rPr lang="en-US" sz="2400" dirty="0">
                <a:ea typeface="ＭＳ Ｐゴシック" pitchFamily="-107" charset="-128"/>
              </a:rPr>
              <a:t>, Ken Martin,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C. Charles Law, and Michael </a:t>
            </a:r>
            <a:r>
              <a:rPr lang="en-US" sz="2400" dirty="0" err="1">
                <a:ea typeface="ＭＳ Ｐゴシック" pitchFamily="-107" charset="-128"/>
              </a:rPr>
              <a:t>Papka</a:t>
            </a:r>
            <a:r>
              <a:rPr lang="en-US" sz="2400" dirty="0">
                <a:ea typeface="ＭＳ Ｐゴシック" pitchFamily="-107" charset="-128"/>
              </a:rPr>
              <a:t>.  “Large-Scale Data Visualization Using Parallel Data Streaming.”  </a:t>
            </a:r>
            <a:r>
              <a:rPr lang="en-US" sz="2400" i="1" dirty="0">
                <a:ea typeface="ＭＳ Ｐゴシック" pitchFamily="-107" charset="-128"/>
              </a:rPr>
              <a:t>IEEE Computer Graphics and Applications</a:t>
            </a:r>
            <a:r>
              <a:rPr lang="en-US" sz="2400" dirty="0">
                <a:ea typeface="ＭＳ Ｐゴシック" pitchFamily="-107" charset="-128"/>
              </a:rPr>
              <a:t>, 21(4): 34–41, July/August 2001.</a:t>
            </a:r>
          </a:p>
        </p:txBody>
      </p:sp>
    </p:spTree>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a:ea typeface="ＭＳ Ｐゴシック" pitchFamily="-107" charset="-128"/>
              </a:rPr>
              <a:t>Further Reading</a:t>
            </a:r>
            <a:br>
              <a:rPr lang="en-US" dirty="0">
                <a:ea typeface="ＭＳ Ｐゴシック" pitchFamily="-107" charset="-128"/>
              </a:rPr>
            </a:br>
            <a:r>
              <a:rPr lang="en-US" dirty="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a:ea typeface="ＭＳ Ｐゴシック" pitchFamily="-107" charset="-128"/>
              </a:rPr>
              <a:t>James P. Ahrens, </a:t>
            </a:r>
            <a:r>
              <a:rPr lang="en-US" sz="2400" dirty="0" err="1">
                <a:ea typeface="ＭＳ Ｐゴシック" pitchFamily="-107" charset="-128"/>
              </a:rPr>
              <a:t>Nehal</a:t>
            </a:r>
            <a:r>
              <a:rPr lang="en-US" sz="2400" dirty="0">
                <a:ea typeface="ＭＳ Ｐゴシック" pitchFamily="-107" charset="-128"/>
              </a:rPr>
              <a:t> Desai, Patrick S. </a:t>
            </a:r>
            <a:r>
              <a:rPr lang="en-US" sz="2400" dirty="0" err="1">
                <a:ea typeface="ＭＳ Ｐゴシック" pitchFamily="-107" charset="-128"/>
              </a:rPr>
              <a:t>McCormic</a:t>
            </a:r>
            <a:r>
              <a:rPr lang="en-US" sz="2400" dirty="0">
                <a:ea typeface="ＭＳ Ｐゴシック" pitchFamily="-107" charset="-128"/>
              </a:rPr>
              <a:t>, Ken Martin, and Jonathan </a:t>
            </a:r>
            <a:r>
              <a:rPr lang="en-US" sz="2400" dirty="0" err="1">
                <a:ea typeface="ＭＳ Ｐゴシック" pitchFamily="-107" charset="-128"/>
              </a:rPr>
              <a:t>Woodring</a:t>
            </a:r>
            <a:r>
              <a:rPr lang="en-US" sz="2400" dirty="0">
                <a:ea typeface="ＭＳ Ｐゴシック" pitchFamily="-107" charset="-128"/>
              </a:rPr>
              <a:t>.  “A Modular, Extensible Visualization System Architecture for Culled, Prioritized Data Streaming.”  </a:t>
            </a:r>
            <a:r>
              <a:rPr lang="en-US" sz="2400" i="1" dirty="0">
                <a:ea typeface="ＭＳ Ｐゴシック" pitchFamily="-107" charset="-128"/>
              </a:rPr>
              <a:t>Visualization and Data Analysis 2007, Proceedings of SPIE-IS&amp;T Electronic Imaging</a:t>
            </a:r>
            <a:r>
              <a:rPr lang="en-US" sz="2400" dirty="0">
                <a:ea typeface="ＭＳ Ｐゴシック" pitchFamily="-107" charset="-128"/>
              </a:rPr>
              <a:t>, </a:t>
            </a:r>
            <a:r>
              <a:rPr lang="en-US" sz="2400" dirty="0" err="1">
                <a:ea typeface="ＭＳ Ｐゴシック" pitchFamily="-107" charset="-128"/>
              </a:rPr>
              <a:t>pg</a:t>
            </a:r>
            <a:r>
              <a:rPr lang="en-US" sz="2400" dirty="0">
                <a:ea typeface="ＭＳ Ｐゴシック" pitchFamily="-107" charset="-128"/>
              </a:rPr>
              <a:t> 64950I-1–12, January 2007.</a:t>
            </a:r>
          </a:p>
          <a:p>
            <a:pPr>
              <a:lnSpc>
                <a:spcPct val="90000"/>
              </a:lnSpc>
            </a:pPr>
            <a:r>
              <a:rPr lang="en-US" sz="2400" dirty="0">
                <a:ea typeface="ＭＳ Ｐゴシック" pitchFamily="-107" charset="-128"/>
              </a:rPr>
              <a:t>John </a:t>
            </a:r>
            <a:r>
              <a:rPr lang="en-US" sz="2400" dirty="0" err="1">
                <a:ea typeface="ＭＳ Ｐゴシック" pitchFamily="-107" charset="-128"/>
              </a:rPr>
              <a:t>Biddiscombe</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 Martin, Kenneth Moreland, and David Thompson.  “Time Dependent Processing in a Parallel Pipeline Architecture.” </a:t>
            </a:r>
            <a:r>
              <a:rPr lang="en-US" sz="2400" i="1" dirty="0">
                <a:ea typeface="ＭＳ Ｐゴシック" pitchFamily="-107" charset="-128"/>
              </a:rPr>
              <a:t>IEEE Visualization 2007</a:t>
            </a:r>
            <a:r>
              <a:rPr lang="en-US" sz="2400" dirty="0">
                <a:ea typeface="ＭＳ Ｐゴシック" pitchFamily="-107" charset="-128"/>
              </a:rPr>
              <a:t>.  October 2007. </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a:ea typeface="ＭＳ Ｐゴシック" pitchFamily="-107" charset="-128"/>
              </a:rPr>
              <a:t>Kenneth Moreland, Brian Wylie, and Constantine Pavlakos.  “Sort-Last Parallel Rendering for Viewing Extremely Large Data Sets on Tile Displays.”  </a:t>
            </a:r>
            <a:r>
              <a:rPr lang="en-US" sz="2400" i="1">
                <a:ea typeface="ＭＳ Ｐゴシック" pitchFamily="-107" charset="-128"/>
              </a:rPr>
              <a:t>Proceedings of IEEE 2001 Symposium on Parallel and Large-Data Visualization and Graphics</a:t>
            </a:r>
            <a:r>
              <a:rPr lang="en-US" sz="2400">
                <a:ea typeface="ＭＳ Ｐゴシック" pitchFamily="-107" charset="-128"/>
              </a:rPr>
              <a:t>, pg. 85–92, October 2001.</a:t>
            </a:r>
          </a:p>
          <a:p>
            <a:pPr>
              <a:lnSpc>
                <a:spcPct val="80000"/>
              </a:lnSpc>
            </a:pPr>
            <a:r>
              <a:rPr lang="en-US" sz="2400">
                <a:ea typeface="ＭＳ Ｐゴシック" pitchFamily="-107" charset="-128"/>
              </a:rPr>
              <a:t>Kenneth Moreland and David Thompson.  “From Cluster to Wall with VTK.”  </a:t>
            </a:r>
            <a:r>
              <a:rPr lang="en-US" sz="2400" i="1">
                <a:ea typeface="ＭＳ Ｐゴシック" pitchFamily="-107" charset="-128"/>
              </a:rPr>
              <a:t>Proceddings of IEEE 2003 Symposium on Parallel and Large-Data Visualization and Graphics</a:t>
            </a:r>
            <a:r>
              <a:rPr lang="en-US" sz="2400">
                <a:ea typeface="ＭＳ Ｐゴシック" pitchFamily="-107" charset="-128"/>
              </a:rPr>
              <a:t>, pg. 25–31, October 2003.</a:t>
            </a:r>
          </a:p>
          <a:p>
            <a:pPr>
              <a:lnSpc>
                <a:spcPct val="80000"/>
              </a:lnSpc>
            </a:pPr>
            <a:r>
              <a:rPr lang="en-US" sz="2400">
                <a:ea typeface="ＭＳ Ｐゴシック" pitchFamily="-107" charset="-128"/>
              </a:rPr>
              <a:t>Kenneth Moreland, Lisa Avila, and Lee Ann Fisk.  “Parallel Unstructured Volume Rendering in ParaView.”  </a:t>
            </a:r>
            <a:r>
              <a:rPr lang="en-US" sz="2400" i="1">
                <a:ea typeface="ＭＳ Ｐゴシック" pitchFamily="-107" charset="-128"/>
              </a:rPr>
              <a:t>Visualization and Data Analysis 2007, Proceedings of SPIE-IS&amp;T Electronic Imaging</a:t>
            </a:r>
            <a:r>
              <a:rPr lang="en-US" sz="2400">
                <a:ea typeface="ＭＳ Ｐゴシック" pitchFamily="-107" charset="-128"/>
              </a:rPr>
              <a:t>, pg. 64950F-1–12, January 2007.</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Copy/Paste/Reset/Save Parameters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1" y="1447800"/>
            <a:ext cx="5500558" cy="5410200"/>
          </a:xfrm>
          <a:prstGeom prst="rect">
            <a:avLst/>
          </a:prstGeom>
        </p:spPr>
      </p:pic>
      <p:sp>
        <p:nvSpPr>
          <p:cNvPr id="5" name="Rectangle 4"/>
          <p:cNvSpPr/>
          <p:nvPr/>
        </p:nvSpPr>
        <p:spPr bwMode="auto">
          <a:xfrm>
            <a:off x="4869721" y="2819400"/>
            <a:ext cx="1981200" cy="457200"/>
          </a:xfrm>
          <a:prstGeom prst="rect">
            <a:avLst/>
          </a:prstGeom>
          <a:noFill/>
          <a:ln w="1905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51726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a:p>
            <a:pPr marL="685800" indent="-514350">
              <a:buFont typeface="+mj-lt"/>
              <a:buAutoNum type="arabicPeriod"/>
            </a:pPr>
            <a:r>
              <a:rPr lang="en-US" dirty="0"/>
              <a:t>Scroll down to the </a:t>
            </a:r>
            <a:r>
              <a:rPr lang="en-US" dirty="0">
                <a:latin typeface="Verdana"/>
                <a:cs typeface="Verdana"/>
              </a:rPr>
              <a:t>View</a:t>
            </a:r>
            <a:r>
              <a:rPr lang="en-US" dirty="0"/>
              <a:t> group.</a:t>
            </a:r>
          </a:p>
          <a:p>
            <a:pPr marL="685800" indent="-514350">
              <a:buFont typeface="+mj-lt"/>
              <a:buAutoNum type="arabicPeriod"/>
            </a:pPr>
            <a:r>
              <a:rPr lang="en-US" dirty="0"/>
              <a:t>Turn on the </a:t>
            </a:r>
            <a:r>
              <a:rPr lang="en-US" dirty="0">
                <a:latin typeface="Verdana" panose="020B0604030504040204" pitchFamily="34" charset="0"/>
                <a:ea typeface="Verdana" panose="020B0604030504040204" pitchFamily="34" charset="0"/>
                <a:cs typeface="Verdana" panose="020B0604030504040204" pitchFamily="34" charset="0"/>
              </a:rPr>
              <a:t>Axis Grid</a:t>
            </a:r>
            <a:r>
              <a:rPr lang="en-US" dirty="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a:ea typeface="ＭＳ Ｐゴシック" pitchFamily="-107" charset="-128"/>
              </a:rPr>
              <a:t>Install </a:t>
            </a:r>
            <a:r>
              <a:rPr lang="en-US" dirty="0" err="1">
                <a:ea typeface="ＭＳ Ｐゴシック" pitchFamily="-107" charset="-128"/>
              </a:rPr>
              <a:t>ParaView</a:t>
            </a:r>
            <a:r>
              <a:rPr lang="en-US" dirty="0">
                <a:ea typeface="ＭＳ Ｐゴシック" pitchFamily="-107" charset="-128"/>
              </a:rPr>
              <a:t> 5.6</a:t>
            </a:r>
          </a:p>
          <a:p>
            <a:pPr lvl="1"/>
            <a:r>
              <a:rPr lang="en-US" sz="2600" dirty="0">
                <a:ea typeface="ＭＳ Ｐゴシック" pitchFamily="-107" charset="-128"/>
                <a:hlinkClick r:id="rId3"/>
              </a:rPr>
              <a:t>http://www.paraview.org</a:t>
            </a:r>
            <a:r>
              <a:rPr lang="en-US" sz="2600" dirty="0">
                <a:ea typeface="ＭＳ Ｐゴシック" pitchFamily="-107" charset="-128"/>
              </a:rPr>
              <a:t> </a:t>
            </a:r>
            <a:r>
              <a:rPr lang="en-US" sz="2600" dirty="0">
                <a:ea typeface="ＭＳ Ｐゴシック" pitchFamily="-107" charset="-128"/>
                <a:sym typeface="Wingdings" pitchFamily="-107" charset="2"/>
              </a:rPr>
              <a:t> Download</a:t>
            </a:r>
            <a:endParaRPr lang="en-US" dirty="0">
              <a:ea typeface="ＭＳ Ｐゴシック" pitchFamily="-107" charset="-128"/>
            </a:endParaRPr>
          </a:p>
          <a:p>
            <a:r>
              <a:rPr lang="en-US" dirty="0">
                <a:ea typeface="ＭＳ Ｐゴシック" pitchFamily="-107" charset="-128"/>
              </a:rPr>
              <a:t>Installer also available on thumb drives.</a:t>
            </a:r>
          </a:p>
          <a:p>
            <a:pPr lvl="1"/>
            <a:r>
              <a:rPr lang="en-US" i="1" dirty="0">
                <a:ea typeface="ＭＳ Ｐゴシック" pitchFamily="-107" charset="-128"/>
              </a:rPr>
              <a:t>Please don’t steal the thumb drives</a:t>
            </a:r>
            <a:r>
              <a:rPr lang="en-US" dirty="0">
                <a:ea typeface="ＭＳ Ｐゴシック" pitchFamily="-107" charset="-128"/>
              </a:rPr>
              <a:t>.</a:t>
            </a:r>
          </a:p>
          <a:p>
            <a:pPr lvl="1"/>
            <a:r>
              <a:rPr lang="en-US" sz="2000" dirty="0">
                <a:ea typeface="ＭＳ Ｐゴシック" pitchFamily="-107" charset="-128"/>
              </a:rPr>
              <a:t>They are personal property volunteered by presenters.</a:t>
            </a:r>
          </a:p>
          <a:p>
            <a:pPr lvl="1"/>
            <a:r>
              <a:rPr lang="en-US" sz="2000" dirty="0">
                <a:ea typeface="ＭＳ Ｐゴシック" pitchFamily="-107" charset="-128"/>
              </a:rPr>
              <a:t>They have never touched a Sandia computer.</a:t>
            </a:r>
          </a:p>
          <a:p>
            <a:endParaRPr lang="en-US" dirty="0">
              <a:ea typeface="ＭＳ Ｐゴシック" pitchFamily="-107" charset="-128"/>
            </a:endParaRPr>
          </a:p>
          <a:p>
            <a:r>
              <a:rPr lang="en-US" dirty="0">
                <a:ea typeface="ＭＳ Ｐゴシック" pitchFamily="-107" charset="-128"/>
              </a:rPr>
              <a:t>P.S. Don’t drink from the colored cups on the tables</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a:solidFill>
                  <a:srgbClr val="FF0000"/>
                </a:solidFill>
              </a:rPr>
              <a:t>Toggle</a:t>
            </a:r>
          </a:p>
          <a:p>
            <a:pPr algn="ctr"/>
            <a:r>
              <a:rPr lang="en-US" dirty="0">
                <a:solidFill>
                  <a:srgbClr val="FF0000"/>
                </a:solidFill>
              </a:rPr>
              <a:t>Advanced</a:t>
            </a:r>
          </a:p>
          <a:p>
            <a:pPr algn="ctr"/>
            <a:r>
              <a:rPr lang="en-US" dirty="0">
                <a:solidFill>
                  <a:srgbClr val="FF0000"/>
                </a:solidFill>
              </a:rPr>
              <a:t>Properties</a:t>
            </a: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a:solidFill>
                  <a:srgbClr val="FF0000"/>
                </a:solidFill>
              </a:rPr>
              <a:t>Search</a:t>
            </a:r>
          </a:p>
          <a:p>
            <a:pPr algn="ctr"/>
            <a:r>
              <a:rPr lang="en-US" dirty="0">
                <a:solidFill>
                  <a:srgbClr val="FF0000"/>
                </a:solidFill>
              </a:rPr>
              <a:t>Properties</a:t>
            </a: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Tree>
    <p:extLst>
      <p:ext uri="{BB962C8B-B14F-4D97-AF65-F5344CB8AC3E}">
        <p14:creationId xmlns:p14="http://schemas.microsoft.com/office/powerpoint/2010/main" val="10490046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
        <p:nvSpPr>
          <p:cNvPr id="5" name="TextBox 4"/>
          <p:cNvSpPr txBox="1"/>
          <p:nvPr/>
        </p:nvSpPr>
        <p:spPr>
          <a:xfrm>
            <a:off x="1447800" y="4191000"/>
            <a:ext cx="6248400" cy="1569660"/>
          </a:xfrm>
          <a:prstGeom prst="rect">
            <a:avLst/>
          </a:prstGeom>
          <a:noFill/>
        </p:spPr>
        <p:txBody>
          <a:bodyPr wrap="square" rtlCol="0">
            <a:spAutoFit/>
          </a:bodyPr>
          <a:lstStyle/>
          <a:p>
            <a:r>
              <a:rPr lang="en-US" sz="3200" dirty="0">
                <a:latin typeface="+mn-lt"/>
              </a:rPr>
              <a:t>Other interesting properties:</a:t>
            </a:r>
          </a:p>
          <a:p>
            <a:pPr marL="457200" indent="-457200">
              <a:buFont typeface="Arial"/>
              <a:buChar char="•"/>
            </a:pPr>
            <a:r>
              <a:rPr lang="en-US" sz="3200" dirty="0">
                <a:latin typeface="+mn-lt"/>
              </a:rPr>
              <a:t>Axes Grid</a:t>
            </a:r>
          </a:p>
          <a:p>
            <a:pPr marL="457200" indent="-457200">
              <a:buFont typeface="Arial"/>
              <a:buChar char="•"/>
            </a:pPr>
            <a:r>
              <a:rPr lang="en-US" sz="3200" dirty="0">
                <a:latin typeface="+mn-lt"/>
              </a:rPr>
              <a:t>Opacity</a:t>
            </a: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Click </a:t>
            </a:r>
            <a:r>
              <a:rPr lang="en-US" dirty="0">
                <a:latin typeface="Verdana" panose="020B0604030504040204" pitchFamily="34" charset="0"/>
                <a:ea typeface="Verdana" panose="020B0604030504040204" pitchFamily="34" charset="0"/>
                <a:cs typeface="Verdana" panose="020B0604030504040204" pitchFamily="34" charset="0"/>
              </a:rPr>
              <a:t>Auto Apply</a:t>
            </a:r>
            <a:r>
              <a:rPr lang="en-US" dirty="0">
                <a:ea typeface="ＭＳ Ｐゴシック" pitchFamily="-107" charset="-128"/>
                <a:cs typeface="Times New Roman" pitchFamily="-107" charset="0"/>
              </a:rPr>
              <a:t>.</a:t>
            </a:r>
          </a:p>
          <a:p>
            <a:pPr marL="781050" indent="-609600">
              <a:buFontTx/>
              <a:buAutoNum type="arabicPeriod"/>
            </a:pPr>
            <a:r>
              <a:rPr lang="en-US" dirty="0">
                <a:ea typeface="ＭＳ Ｐゴシック" pitchFamily="-107" charset="-128"/>
                <a:cs typeface="Times New Roman" pitchFamily="-107" charset="0"/>
              </a:rPr>
              <a:t>Change the </a:t>
            </a:r>
            <a:r>
              <a:rPr lang="en-US" dirty="0">
                <a:latin typeface="Verdana" panose="020B0604030504040204" pitchFamily="34" charset="0"/>
                <a:ea typeface="Verdana" panose="020B0604030504040204" pitchFamily="34" charset="0"/>
                <a:cs typeface="Verdana" panose="020B0604030504040204" pitchFamily="34" charset="0"/>
              </a:rPr>
              <a:t>Resolution</a:t>
            </a:r>
            <a:r>
              <a:rPr lang="en-US" dirty="0">
                <a:ea typeface="ＭＳ Ｐゴシック" pitchFamily="-107" charset="-128"/>
                <a:cs typeface="Times New Roman" pitchFamily="-107" charset="0"/>
              </a:rPr>
              <a:t> parameter again.</a:t>
            </a:r>
          </a:p>
          <a:p>
            <a:pPr marL="781050" indent="-609600">
              <a:buFontTx/>
              <a:buAutoNum type="arabicPeriod"/>
            </a:pPr>
            <a:r>
              <a:rPr lang="en-US" dirty="0">
                <a:ea typeface="ＭＳ Ｐゴシック" pitchFamily="-107" charset="-128"/>
                <a:cs typeface="Times New Roman" pitchFamily="-107" charset="0"/>
              </a:rPr>
              <a:t>Note that the visualization automatically updates without having to hit </a:t>
            </a:r>
            <a:r>
              <a:rPr lang="en-US" dirty="0">
                <a:latin typeface="Verdana" panose="020B0604030504040204" pitchFamily="34" charset="0"/>
                <a:ea typeface="Verdana" panose="020B0604030504040204" pitchFamily="34" charset="0"/>
                <a:cs typeface="Verdana" panose="020B0604030504040204" pitchFamily="34" charset="0"/>
              </a:rPr>
              <a:t>Apply</a:t>
            </a:r>
            <a:r>
              <a:rPr lang="en-US" dirty="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282" y="4868037"/>
            <a:ext cx="5016318" cy="2468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48" y="3754819"/>
            <a:ext cx="685800" cy="68580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Palettes</a:t>
            </a:r>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a:t>→ </a:t>
            </a:r>
            <a:r>
              <a:rPr lang="en-US" dirty="0">
                <a:latin typeface="Verdana" panose="020B0604030504040204" pitchFamily="34" charset="0"/>
                <a:ea typeface="Verdana" panose="020B0604030504040204" pitchFamily="34" charset="0"/>
                <a:cs typeface="Verdana" panose="020B0604030504040204" pitchFamily="34" charset="0"/>
              </a:rPr>
              <a:t>Edit Current Palette…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4" y="2057400"/>
            <a:ext cx="685800" cy="6858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anose="020B0604030504040204" pitchFamily="34" charset="0"/>
                <a:ea typeface="Verdana" panose="020B0604030504040204" pitchFamily="34" charset="0"/>
                <a:cs typeface="Verdana" panose="020B0604030504040204" pitchFamily="34" charset="0"/>
              </a:rPr>
              <a:t>Sources</a:t>
            </a:r>
            <a:r>
              <a:rPr lang="en-US" dirty="0">
                <a:ea typeface="ＭＳ Ｐゴシック" pitchFamily="-107" charset="-128"/>
                <a:cs typeface="Times New Roman" pitchFamily="-107" charset="0"/>
              </a:rPr>
              <a:t> menu, open the </a:t>
            </a:r>
            <a:r>
              <a:rPr lang="en-US" dirty="0">
                <a:latin typeface="Verdana" panose="020B0604030504040204" pitchFamily="34" charset="0"/>
                <a:ea typeface="Verdana" panose="020B0604030504040204" pitchFamily="34" charset="0"/>
                <a:cs typeface="Verdana" panose="020B0604030504040204" pitchFamily="34" charset="0"/>
              </a:rPr>
              <a:t>Geometric Shapes</a:t>
            </a:r>
            <a:r>
              <a:rPr lang="en-US" dirty="0">
                <a:ea typeface="ＭＳ Ｐゴシック" pitchFamily="-107" charset="-128"/>
                <a:cs typeface="Times New Roman" pitchFamily="-107" charset="0"/>
              </a:rPr>
              <a:t> submenu,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a:p>
            <a:pPr marL="781050" indent="-609600">
              <a:buFontTx/>
              <a:buAutoNum type="arabicPeriod"/>
            </a:pPr>
            <a:r>
              <a:rPr lang="en-US" dirty="0">
                <a:ea typeface="ＭＳ Ｐゴシック" pitchFamily="-107" charset="-128"/>
                <a:cs typeface="Times New Roman" pitchFamily="-107" charset="0"/>
              </a:rPr>
              <a:t>Delete the Cylinder.</a:t>
            </a:r>
          </a:p>
        </p:txBody>
      </p:sp>
      <p:pic>
        <p:nvPicPr>
          <p:cNvPr id="50181" name="Picture 6"/>
          <p:cNvPicPr>
            <a:picLocks noChangeAspect="1" noChangeArrowheads="1"/>
          </p:cNvPicPr>
          <p:nvPr/>
        </p:nvPicPr>
        <p:blipFill>
          <a:blip r:embed="rId3"/>
          <a:srcRect/>
          <a:stretch>
            <a:fillRect/>
          </a:stretch>
        </p:blipFill>
        <p:spPr bwMode="auto">
          <a:xfrm>
            <a:off x="2362200" y="4724400"/>
            <a:ext cx="4419600" cy="495300"/>
          </a:xfrm>
          <a:prstGeom prst="rect">
            <a:avLst/>
          </a:prstGeom>
          <a:noFill/>
          <a:ln w="9525">
            <a:noFill/>
            <a:miter lim="800000"/>
            <a:headEnd/>
            <a:tailEnd/>
          </a:ln>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5410200"/>
            <a:ext cx="1336431" cy="457200"/>
          </a:xfrm>
          <a:prstGeom prst="rect">
            <a:avLst/>
          </a:prstGeom>
        </p:spPr>
      </p:pic>
      <p:pic>
        <p:nvPicPr>
          <p:cNvPr id="9" name="Picture 8" descr="Apply.png">
            <a:extLst>
              <a:ext uri="{FF2B5EF4-FFF2-40B4-BE49-F238E27FC236}">
                <a16:creationId xmlns:a16="http://schemas.microsoft.com/office/drawing/2014/main" id="{576096DD-BB88-4284-BBC4-7C7001853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581400"/>
            <a:ext cx="1336431" cy="457200"/>
          </a:xfrm>
          <a:prstGeom prst="rect">
            <a:avLst/>
          </a:prstGeom>
        </p:spPr>
      </p:pic>
      <p:pic>
        <p:nvPicPr>
          <p:cNvPr id="7" name="Picture 6" descr="Delete.png">
            <a:extLst>
              <a:ext uri="{FF2B5EF4-FFF2-40B4-BE49-F238E27FC236}">
                <a16:creationId xmlns:a16="http://schemas.microsoft.com/office/drawing/2014/main" id="{05F8978B-F18F-4298-89BD-909830DD8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5965446"/>
            <a:ext cx="1336431" cy="457200"/>
          </a:xfrm>
          <a:prstGeom prst="rect">
            <a:avLst/>
          </a:prstGeom>
        </p:spPr>
      </p:pic>
    </p:spTree>
    <p:extLst>
      <p:ext uri="{BB962C8B-B14F-4D97-AF65-F5344CB8AC3E}">
        <p14:creationId xmlns:p14="http://schemas.microsoft.com/office/powerpoint/2010/main" val="29310900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a:t>Supported Data Types</a:t>
            </a:r>
          </a:p>
        </p:txBody>
      </p:sp>
      <p:sp>
        <p:nvSpPr>
          <p:cNvPr id="3" name="Content Placeholder 2"/>
          <p:cNvSpPr>
            <a:spLocks noGrp="1"/>
          </p:cNvSpPr>
          <p:nvPr>
            <p:ph sz="half" idx="1"/>
          </p:nvPr>
        </p:nvSpPr>
        <p:spPr>
          <a:xfrm>
            <a:off x="0" y="1524000"/>
            <a:ext cx="2286000" cy="4572000"/>
          </a:xfrm>
        </p:spPr>
        <p:txBody>
          <a:bodyPr/>
          <a:lstStyle/>
          <a:p>
            <a:r>
              <a:rPr lang="en-US" sz="1000" dirty="0"/>
              <a:t>ParaView Data (.</a:t>
            </a:r>
            <a:r>
              <a:rPr lang="en-US" sz="1000" dirty="0" err="1"/>
              <a:t>pvd</a:t>
            </a:r>
            <a:r>
              <a:rPr lang="en-US" sz="1000" dirty="0"/>
              <a:t>)</a:t>
            </a:r>
          </a:p>
          <a:p>
            <a:r>
              <a:rPr lang="en-US" sz="1000" dirty="0"/>
              <a:t>VTK (.</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a:t>VTK Legacy (.</a:t>
            </a:r>
            <a:r>
              <a:rPr lang="en-US" sz="1000" dirty="0" err="1"/>
              <a:t>vtk</a:t>
            </a:r>
            <a:r>
              <a:rPr lang="en-US" sz="1000" dirty="0"/>
              <a:t>)</a:t>
            </a:r>
          </a:p>
          <a:p>
            <a:r>
              <a:rPr lang="en-US" sz="1000" dirty="0"/>
              <a:t>VTK Multi Block (.</a:t>
            </a:r>
            <a:r>
              <a:rPr lang="en-US" sz="1000" dirty="0" err="1"/>
              <a:t>vtm</a:t>
            </a:r>
            <a:r>
              <a:rPr lang="en-US" sz="1000" dirty="0"/>
              <a:t>,.</a:t>
            </a:r>
            <a:r>
              <a:rPr lang="en-US" sz="1000" dirty="0" err="1"/>
              <a:t>vtmb</a:t>
            </a:r>
            <a:r>
              <a:rPr lang="en-US" sz="1000" dirty="0"/>
              <a:t>,.</a:t>
            </a:r>
            <a:r>
              <a:rPr lang="en-US" sz="1000" dirty="0" err="1"/>
              <a:t>vtmg</a:t>
            </a:r>
            <a:r>
              <a:rPr lang="en-US" sz="1000" dirty="0"/>
              <a:t>,.</a:t>
            </a:r>
            <a:r>
              <a:rPr lang="en-US" sz="1000" dirty="0" err="1"/>
              <a:t>vthd</a:t>
            </a:r>
            <a:r>
              <a:rPr lang="en-US" sz="1000" dirty="0"/>
              <a:t>,.</a:t>
            </a:r>
            <a:r>
              <a:rPr lang="en-US" sz="1000" dirty="0" err="1"/>
              <a:t>vthb</a:t>
            </a:r>
            <a:r>
              <a:rPr lang="en-US" sz="1000" dirty="0"/>
              <a:t>)</a:t>
            </a:r>
          </a:p>
          <a:p>
            <a:r>
              <a:rPr lang="en-US" sz="1000" dirty="0"/>
              <a:t>Partitioned 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a:t>ADAPT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ANALYZE (.</a:t>
            </a:r>
            <a:r>
              <a:rPr lang="en-US" sz="1000" dirty="0" err="1"/>
              <a:t>img</a:t>
            </a:r>
            <a:r>
              <a:rPr lang="en-US" sz="1000" dirty="0"/>
              <a:t>, .</a:t>
            </a:r>
            <a:r>
              <a:rPr lang="en-US" sz="1000" dirty="0" err="1"/>
              <a:t>hdr</a:t>
            </a:r>
            <a:r>
              <a:rPr lang="en-US" sz="1000" dirty="0"/>
              <a:t>)</a:t>
            </a:r>
          </a:p>
          <a:p>
            <a:r>
              <a:rPr lang="en-US" sz="1000" dirty="0"/>
              <a:t>ANSYS (.</a:t>
            </a:r>
            <a:r>
              <a:rPr lang="en-US" sz="1000" dirty="0" err="1"/>
              <a:t>inp</a:t>
            </a:r>
            <a:r>
              <a:rPr lang="en-US" sz="1000" dirty="0"/>
              <a:t>)</a:t>
            </a:r>
          </a:p>
          <a:p>
            <a:r>
              <a:rPr lang="en-US" sz="1000" dirty="0"/>
              <a:t>AVS UCD (.</a:t>
            </a:r>
            <a:r>
              <a:rPr lang="en-US" sz="1000" dirty="0" err="1"/>
              <a:t>inp</a:t>
            </a:r>
            <a:r>
              <a:rPr lang="en-US" sz="1000" dirty="0"/>
              <a:t>)</a:t>
            </a:r>
          </a:p>
          <a:p>
            <a:r>
              <a:rPr lang="en-US" sz="1000" dirty="0"/>
              <a:t>BOV (.</a:t>
            </a:r>
            <a:r>
              <a:rPr lang="en-US" sz="1000" dirty="0" err="1"/>
              <a:t>bov</a:t>
            </a:r>
            <a:r>
              <a:rPr lang="en-US" sz="1000" dirty="0"/>
              <a:t>)</a:t>
            </a:r>
          </a:p>
          <a:p>
            <a:r>
              <a:rPr lang="en-US" sz="1000" dirty="0"/>
              <a:t>BYU (.g)</a:t>
            </a:r>
          </a:p>
          <a:p>
            <a:r>
              <a:rPr lang="en-US" sz="1000" dirty="0"/>
              <a:t>CAM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a:t>CCSM 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CCSM 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a:t>CEAucd</a:t>
            </a:r>
            <a:r>
              <a:rPr lang="en-US" sz="1000" dirty="0"/>
              <a:t> (.</a:t>
            </a:r>
            <a:r>
              <a:rPr lang="en-US" sz="1000" dirty="0" err="1"/>
              <a:t>ucd</a:t>
            </a:r>
            <a:r>
              <a:rPr lang="en-US" sz="1000" dirty="0"/>
              <a:t>, .</a:t>
            </a:r>
            <a:r>
              <a:rPr lang="en-US" sz="1000" dirty="0" err="1"/>
              <a:t>inp</a:t>
            </a:r>
            <a:r>
              <a:rPr lang="en-US" sz="1000" dirty="0"/>
              <a:t>)</a:t>
            </a:r>
          </a:p>
          <a:p>
            <a:r>
              <a:rPr lang="en-US" sz="1000" dirty="0"/>
              <a:t>CGNS (.</a:t>
            </a:r>
            <a:r>
              <a:rPr lang="en-US" sz="1000" dirty="0" err="1"/>
              <a:t>cgns</a:t>
            </a:r>
            <a:r>
              <a:rPr lang="en-US" sz="1000" dirty="0"/>
              <a:t>)</a:t>
            </a:r>
          </a:p>
          <a:p>
            <a:r>
              <a:rPr lang="en-US" sz="1000" dirty="0"/>
              <a:t>CMAT (.</a:t>
            </a:r>
            <a:r>
              <a:rPr lang="en-US" sz="1000" dirty="0" err="1"/>
              <a:t>cmat</a:t>
            </a:r>
            <a:r>
              <a:rPr lang="en-US" sz="1000" dirty="0"/>
              <a:t>)</a:t>
            </a:r>
          </a:p>
          <a:p>
            <a:r>
              <a:rPr lang="en-US" sz="1000" dirty="0"/>
              <a:t>CML (.cml)</a:t>
            </a:r>
          </a:p>
          <a:p>
            <a:r>
              <a:rPr lang="en-US" sz="1000" dirty="0"/>
              <a:t>CTRL (.ctrl)</a:t>
            </a:r>
          </a:p>
          <a:p>
            <a:r>
              <a:rPr lang="en-US" sz="1000" dirty="0" err="1"/>
              <a:t>Chombo</a:t>
            </a:r>
            <a:r>
              <a:rPr lang="en-US" sz="1000" dirty="0"/>
              <a:t> (.hdf5, .h5)</a:t>
            </a:r>
          </a:p>
          <a:p>
            <a:r>
              <a:rPr lang="en-US" sz="1000" dirty="0"/>
              <a:t>Claw (.claw)</a:t>
            </a:r>
          </a:p>
          <a:p>
            <a:r>
              <a:rPr lang="en-US" sz="1000" dirty="0"/>
              <a:t>Comma Separated Values (.</a:t>
            </a:r>
            <a:r>
              <a:rPr lang="en-US" sz="1000" dirty="0" err="1"/>
              <a:t>csv</a:t>
            </a:r>
            <a:r>
              <a:rPr lang="en-US" sz="1000" dirty="0"/>
              <a:t>)</a:t>
            </a:r>
          </a:p>
          <a:p>
            <a:r>
              <a:rPr lang="en-US" sz="1000" dirty="0"/>
              <a:t>Cosmology Files (.</a:t>
            </a:r>
            <a:r>
              <a:rPr lang="en-US" sz="1000" dirty="0" err="1"/>
              <a:t>cosmo</a:t>
            </a:r>
            <a:r>
              <a:rPr lang="en-US" sz="1000" dirty="0"/>
              <a:t>, .gadget2)</a:t>
            </a:r>
          </a:p>
          <a:p>
            <a:r>
              <a:rPr lang="en-US" sz="1000" dirty="0"/>
              <a:t>Curve2D (.curve, .ultra, .</a:t>
            </a:r>
            <a:r>
              <a:rPr lang="en-US" sz="1000" dirty="0" err="1"/>
              <a:t>ult</a:t>
            </a:r>
            <a:r>
              <a:rPr lang="en-US" sz="1000" dirty="0"/>
              <a:t>, .u)</a:t>
            </a:r>
          </a:p>
        </p:txBody>
      </p:sp>
      <p:sp>
        <p:nvSpPr>
          <p:cNvPr id="4" name="Content Placeholder 3"/>
          <p:cNvSpPr>
            <a:spLocks noGrp="1"/>
          </p:cNvSpPr>
          <p:nvPr>
            <p:ph sz="half" idx="2"/>
          </p:nvPr>
        </p:nvSpPr>
        <p:spPr>
          <a:xfrm>
            <a:off x="2286000" y="1524000"/>
            <a:ext cx="2286000" cy="4572000"/>
          </a:xfrm>
        </p:spPr>
        <p:txBody>
          <a:bodyPr/>
          <a:lstStyle/>
          <a:p>
            <a:r>
              <a:rPr lang="en-US" sz="1000" dirty="0"/>
              <a:t>DDCMD (.</a:t>
            </a:r>
            <a:r>
              <a:rPr lang="en-US" sz="1000" dirty="0" err="1"/>
              <a:t>ddcmd</a:t>
            </a:r>
            <a:r>
              <a:rPr lang="en-US" sz="1000" dirty="0"/>
              <a:t>)</a:t>
            </a:r>
          </a:p>
          <a:p>
            <a:r>
              <a:rPr lang="en-US" sz="1000" dirty="0"/>
              <a:t>Digital Elevation Map (.</a:t>
            </a:r>
            <a:r>
              <a:rPr lang="en-US" sz="1000" dirty="0" err="1"/>
              <a:t>dem</a:t>
            </a:r>
            <a:r>
              <a:rPr lang="en-US" sz="1000" dirty="0"/>
              <a:t>)</a:t>
            </a:r>
          </a:p>
          <a:p>
            <a:r>
              <a:rPr lang="en-US" sz="1000" dirty="0"/>
              <a:t>Dyna3D(.</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a:t>FVCOM (MTMD,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a:t>JPEG 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MPAS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a:t>Meta Image (.</a:t>
            </a:r>
            <a:r>
              <a:rPr lang="en-US" sz="1000" dirty="0" err="1"/>
              <a:t>mhd</a:t>
            </a:r>
            <a:r>
              <a:rPr lang="en-US" sz="1000" dirty="0"/>
              <a:t>, .</a:t>
            </a:r>
            <a:r>
              <a:rPr lang="en-US" sz="1000" dirty="0" err="1"/>
              <a:t>mha</a:t>
            </a:r>
            <a:r>
              <a:rPr lang="en-US" sz="1000" dirty="0"/>
              <a:t>)</a:t>
            </a:r>
          </a:p>
          <a:p>
            <a:r>
              <a:rPr lang="en-US" sz="1000" dirty="0"/>
              <a:t>Miranda (.</a:t>
            </a:r>
            <a:r>
              <a:rPr lang="en-US" sz="1000" dirty="0" err="1"/>
              <a:t>mir</a:t>
            </a:r>
            <a:r>
              <a:rPr lang="en-US" sz="1000" dirty="0"/>
              <a:t>, .raw)</a:t>
            </a:r>
          </a:p>
          <a:p>
            <a:r>
              <a:rPr lang="en-US" sz="1000" dirty="0"/>
              <a:t>Multilevel 3d Plasma (.m3d, .h5)</a:t>
            </a:r>
          </a:p>
          <a:p>
            <a:r>
              <a:rPr lang="en-US" sz="1000" dirty="0"/>
              <a:t>NASTRAN (.</a:t>
            </a:r>
            <a:r>
              <a:rPr lang="en-US" sz="1000" dirty="0" err="1"/>
              <a:t>nas</a:t>
            </a:r>
            <a:r>
              <a:rPr lang="en-US" sz="1000" dirty="0"/>
              <a:t>, .f06)</a:t>
            </a:r>
          </a:p>
          <a:p>
            <a:r>
              <a:rPr lang="en-US" sz="1000" dirty="0"/>
              <a:t>Nek5000 Files </a:t>
            </a:r>
          </a:p>
          <a:p>
            <a:r>
              <a:rPr lang="en-US" sz="1000" dirty="0" err="1"/>
              <a:t>Nrrd</a:t>
            </a:r>
            <a:r>
              <a:rPr lang="en-US" sz="1000" dirty="0"/>
              <a:t> Raw Image (.</a:t>
            </a:r>
            <a:r>
              <a:rPr lang="en-US" sz="1000" dirty="0" err="1"/>
              <a:t>nrrd</a:t>
            </a:r>
            <a:r>
              <a:rPr lang="en-US" sz="1000" dirty="0"/>
              <a:t>, .</a:t>
            </a:r>
            <a:r>
              <a:rPr lang="en-US" sz="1000" dirty="0" err="1"/>
              <a:t>nhdr</a:t>
            </a:r>
            <a:r>
              <a:rPr lang="en-US" sz="1000" dirty="0"/>
              <a:t>)</a:t>
            </a:r>
          </a:p>
          <a:p>
            <a:r>
              <a:rPr lang="en-US" sz="1000" dirty="0" err="1"/>
              <a:t>OpenFOAM</a:t>
            </a:r>
            <a:r>
              <a:rPr lang="en-US" sz="1000" dirty="0"/>
              <a:t> Files (.foam)</a:t>
            </a:r>
          </a:p>
          <a:p>
            <a:r>
              <a:rPr lang="en-US" sz="1000" dirty="0"/>
              <a:t>PATRAN (.</a:t>
            </a:r>
            <a:r>
              <a:rPr lang="en-US" sz="1000" dirty="0" err="1"/>
              <a:t>neu</a:t>
            </a:r>
            <a:r>
              <a:rPr lang="en-US" sz="1000" dirty="0"/>
              <a:t>)</a:t>
            </a:r>
          </a:p>
          <a:p>
            <a:r>
              <a:rPr lang="en-US" sz="1000" dirty="0"/>
              <a:t>PFLOTRAN (.h5)</a:t>
            </a:r>
          </a:p>
          <a:p>
            <a:r>
              <a:rPr lang="en-US" sz="1000" dirty="0"/>
              <a:t>PLOT2D (.p2d)</a:t>
            </a:r>
          </a:p>
          <a:p>
            <a:r>
              <a:rPr lang="en-US" sz="1000" dirty="0"/>
              <a:t>PLOT3D (.xyz, .q, .x, .vp3d)</a:t>
            </a:r>
          </a:p>
          <a:p>
            <a:r>
              <a:rPr lang="en-US" sz="1000" dirty="0"/>
              <a:t>PLY Polygonal File Format</a:t>
            </a:r>
          </a:p>
          <a:p>
            <a:r>
              <a:rPr lang="en-US" sz="1000" dirty="0"/>
              <a:t>PNG Image Files</a:t>
            </a:r>
          </a:p>
          <a:p>
            <a:r>
              <a:rPr lang="en-US" sz="1000" dirty="0"/>
              <a:t>POP Ocean Files</a:t>
            </a:r>
          </a:p>
          <a:p>
            <a:r>
              <a:rPr lang="en-US" sz="1000" dirty="0" err="1"/>
              <a:t>ParaDIS</a:t>
            </a:r>
            <a:r>
              <a:rPr lang="en-US" sz="1000" dirty="0"/>
              <a:t> Files</a:t>
            </a:r>
          </a:p>
          <a:p>
            <a:r>
              <a:rPr lang="en-US" sz="1000" dirty="0" err="1"/>
              <a:t>Phasta</a:t>
            </a:r>
            <a:r>
              <a:rPr lang="en-US" sz="1000" dirty="0"/>
              <a:t> Files (.</a:t>
            </a:r>
            <a:r>
              <a:rPr lang="en-US" sz="1000" dirty="0" err="1"/>
              <a:t>pht</a:t>
            </a:r>
            <a:r>
              <a:rPr lang="en-US" sz="1000" dirty="0"/>
              <a:t>)</a:t>
            </a:r>
          </a:p>
          <a:p>
            <a:r>
              <a:rPr lang="en-US" sz="1000" dirty="0"/>
              <a:t>Pixie Files (.h5)</a:t>
            </a:r>
          </a:p>
          <a:p>
            <a:r>
              <a:rPr lang="en-US" sz="1000" dirty="0" err="1"/>
              <a:t>ProSTAR</a:t>
            </a:r>
            <a:r>
              <a:rPr lang="en-US" sz="1000" dirty="0"/>
              <a:t> (.</a:t>
            </a:r>
            <a:r>
              <a:rPr lang="en-US" sz="1000" dirty="0" err="1"/>
              <a:t>cel</a:t>
            </a:r>
            <a:r>
              <a:rPr lang="en-US" sz="1000" dirty="0"/>
              <a:t>, .</a:t>
            </a:r>
            <a:r>
              <a:rPr lang="en-US" sz="1000" dirty="0" err="1"/>
              <a:t>vrt</a:t>
            </a:r>
            <a:r>
              <a:rPr lang="en-US" sz="1000" dirty="0"/>
              <a:t>)</a:t>
            </a:r>
          </a:p>
          <a:p>
            <a:r>
              <a:rPr lang="en-US" sz="1000" dirty="0"/>
              <a:t>Protein Data Bank (.</a:t>
            </a:r>
            <a:r>
              <a:rPr lang="en-US" sz="1000" dirty="0" err="1"/>
              <a:t>pdb</a:t>
            </a:r>
            <a:r>
              <a:rPr lang="en-US" sz="1000" dirty="0"/>
              <a:t>, .</a:t>
            </a:r>
            <a:r>
              <a:rPr lang="en-US" sz="1000" dirty="0" err="1"/>
              <a:t>ent</a:t>
            </a:r>
            <a:r>
              <a:rPr lang="en-US" sz="1000" dirty="0"/>
              <a:t>, .</a:t>
            </a:r>
            <a:r>
              <a:rPr lang="en-US" sz="1000" dirty="0" err="1"/>
              <a:t>pdb</a:t>
            </a:r>
            <a:r>
              <a:rPr lang="en-US" sz="1000" dirty="0"/>
              <a:t>)</a:t>
            </a:r>
          </a:p>
          <a:p>
            <a:r>
              <a:rPr lang="en-US" sz="1000" dirty="0"/>
              <a:t>Raw Image Files</a:t>
            </a:r>
          </a:p>
          <a:p>
            <a:r>
              <a:rPr lang="en-US" sz="1000" dirty="0"/>
              <a:t>Raw NRRD image files (.</a:t>
            </a:r>
            <a:r>
              <a:rPr lang="en-US" sz="1000" dirty="0" err="1"/>
              <a:t>nrrd</a:t>
            </a:r>
            <a:r>
              <a:rPr lang="en-US" sz="1000" dirty="0"/>
              <a:t>)</a:t>
            </a:r>
          </a:p>
          <a:p>
            <a:r>
              <a:rPr lang="en-US" sz="1000" dirty="0"/>
              <a:t>SAMRAI (.</a:t>
            </a:r>
            <a:r>
              <a:rPr lang="en-US" sz="1000" dirty="0" err="1"/>
              <a:t>samrai</a:t>
            </a:r>
            <a:r>
              <a:rPr lang="en-US" sz="1000" dirty="0"/>
              <a:t>) </a:t>
            </a:r>
          </a:p>
          <a:p>
            <a:r>
              <a:rPr lang="en-US" sz="1000" dirty="0"/>
              <a:t>SAR (.SAR, .</a:t>
            </a:r>
            <a:r>
              <a:rPr lang="en-US" sz="1000" dirty="0" err="1"/>
              <a:t>sar</a:t>
            </a:r>
            <a:r>
              <a:rPr lang="en-US" sz="1000" dirty="0"/>
              <a:t>) </a:t>
            </a:r>
          </a:p>
          <a:p>
            <a:r>
              <a:rPr lang="en-US" sz="1000" dirty="0"/>
              <a:t>SAS (.</a:t>
            </a:r>
            <a:r>
              <a:rPr lang="en-US" sz="1000" dirty="0" err="1"/>
              <a:t>sasgeom</a:t>
            </a:r>
            <a:r>
              <a:rPr lang="en-US" sz="1000" dirty="0"/>
              <a:t>, .</a:t>
            </a:r>
            <a:r>
              <a:rPr lang="en-US" sz="1000" dirty="0" err="1"/>
              <a:t>sas</a:t>
            </a:r>
            <a:r>
              <a:rPr lang="en-US" sz="1000" dirty="0"/>
              <a:t>, .</a:t>
            </a:r>
            <a:r>
              <a:rPr lang="en-US" sz="1000" dirty="0" err="1"/>
              <a:t>sasdata</a:t>
            </a:r>
            <a:r>
              <a:rPr lang="en-US" sz="1000" dirty="0"/>
              <a:t>) </a:t>
            </a:r>
          </a:p>
          <a:p>
            <a:r>
              <a:rPr lang="en-US" sz="1000" dirty="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SLAC </a:t>
            </a:r>
            <a:r>
              <a:rPr lang="en-US" sz="1000" dirty="0" err="1"/>
              <a:t>netCDF</a:t>
            </a:r>
            <a:r>
              <a:rPr lang="en-US" sz="1000" dirty="0"/>
              <a:t> mesh and mode data</a:t>
            </a:r>
          </a:p>
          <a:p>
            <a:r>
              <a:rPr lang="en-US" sz="1000" dirty="0"/>
              <a:t>SLAC </a:t>
            </a:r>
            <a:r>
              <a:rPr lang="en-US" sz="1000" dirty="0" err="1"/>
              <a:t>netCDF</a:t>
            </a:r>
            <a:r>
              <a:rPr lang="en-US" sz="1000" dirty="0"/>
              <a:t> particle data</a:t>
            </a:r>
          </a:p>
          <a:p>
            <a:r>
              <a:rPr lang="en-US" sz="1000" dirty="0"/>
              <a:t>Silo (.silo, .</a:t>
            </a:r>
            <a:r>
              <a:rPr lang="en-US" sz="1000" dirty="0" err="1"/>
              <a:t>pdb</a:t>
            </a:r>
            <a:r>
              <a:rPr lang="en-US" sz="1000" dirty="0"/>
              <a:t>)</a:t>
            </a:r>
          </a:p>
          <a:p>
            <a:r>
              <a:rPr lang="en-US" sz="1000" dirty="0" err="1"/>
              <a:t>Spheral</a:t>
            </a:r>
            <a:r>
              <a:rPr lang="en-US" sz="1000" dirty="0"/>
              <a:t> (.</a:t>
            </a:r>
            <a:r>
              <a:rPr lang="en-US" sz="1000" dirty="0" err="1"/>
              <a:t>spheral</a:t>
            </a:r>
            <a:r>
              <a:rPr lang="en-US" sz="1000" dirty="0"/>
              <a:t>, .</a:t>
            </a:r>
            <a:r>
              <a:rPr lang="en-US" sz="1000" dirty="0" err="1"/>
              <a:t>sv</a:t>
            </a:r>
            <a:r>
              <a:rPr lang="en-US" sz="1000" dirty="0"/>
              <a:t>)</a:t>
            </a:r>
          </a:p>
          <a:p>
            <a:r>
              <a:rPr lang="en-US" sz="1000" dirty="0" err="1"/>
              <a:t>SpyPlot</a:t>
            </a:r>
            <a:r>
              <a:rPr lang="en-US" sz="1000" dirty="0"/>
              <a:t> CTH</a:t>
            </a:r>
          </a:p>
          <a:p>
            <a:r>
              <a:rPr lang="en-US" sz="1000" dirty="0" err="1"/>
              <a:t>SpyPlot</a:t>
            </a:r>
            <a:r>
              <a:rPr lang="en-US" sz="1000" dirty="0"/>
              <a:t> (.case)</a:t>
            </a:r>
          </a:p>
          <a:p>
            <a:r>
              <a:rPr lang="en-US" sz="1000" dirty="0" err="1"/>
              <a:t>SpyPlot</a:t>
            </a:r>
            <a:r>
              <a:rPr lang="en-US" sz="1000" dirty="0"/>
              <a:t> History (.</a:t>
            </a:r>
            <a:r>
              <a:rPr lang="en-US" sz="1000" dirty="0" err="1"/>
              <a:t>hscth</a:t>
            </a:r>
            <a:r>
              <a:rPr lang="en-US" sz="1000" dirty="0"/>
              <a:t>)</a:t>
            </a:r>
          </a:p>
          <a:p>
            <a:r>
              <a:rPr lang="en-US" sz="1000" dirty="0"/>
              <a:t>Stereo Lithography (.</a:t>
            </a:r>
            <a:r>
              <a:rPr lang="en-US" sz="1000" dirty="0" err="1"/>
              <a:t>stl</a:t>
            </a:r>
            <a:r>
              <a:rPr lang="en-US" sz="1000" dirty="0"/>
              <a:t>)</a:t>
            </a:r>
          </a:p>
          <a:p>
            <a:r>
              <a:rPr lang="en-US" sz="1000" dirty="0"/>
              <a:t>TFT Files</a:t>
            </a:r>
          </a:p>
          <a:p>
            <a:r>
              <a:rPr lang="en-US" sz="1000" dirty="0"/>
              <a:t>TIFF Image Files</a:t>
            </a:r>
          </a:p>
          <a:p>
            <a:r>
              <a:rPr lang="en-US" sz="1000" dirty="0" err="1"/>
              <a:t>TSurf</a:t>
            </a:r>
            <a:r>
              <a:rPr lang="en-US" sz="1000" dirty="0"/>
              <a:t> Files</a:t>
            </a:r>
          </a:p>
          <a:p>
            <a:r>
              <a:rPr lang="en-US" sz="1000" dirty="0" err="1"/>
              <a:t>Tecplot</a:t>
            </a:r>
            <a:r>
              <a:rPr lang="en-US" sz="1000" dirty="0"/>
              <a:t> ASCII (.</a:t>
            </a:r>
            <a:r>
              <a:rPr lang="en-US" sz="1000" dirty="0" err="1"/>
              <a:t>tec</a:t>
            </a:r>
            <a:r>
              <a:rPr lang="en-US" sz="1000" dirty="0"/>
              <a:t>, .</a:t>
            </a:r>
            <a:r>
              <a:rPr lang="en-US" sz="1000" dirty="0" err="1"/>
              <a:t>tp</a:t>
            </a:r>
            <a:r>
              <a:rPr lang="en-US" sz="1000" dirty="0"/>
              <a:t>)</a:t>
            </a:r>
          </a:p>
          <a:p>
            <a:r>
              <a:rPr lang="en-US" sz="1000" dirty="0" err="1"/>
              <a:t>Tecplot</a:t>
            </a:r>
            <a:r>
              <a:rPr lang="en-US" sz="1000" dirty="0"/>
              <a:t> Binary (.</a:t>
            </a:r>
            <a:r>
              <a:rPr lang="en-US" sz="1000" dirty="0" err="1"/>
              <a:t>plt</a:t>
            </a:r>
            <a:r>
              <a:rPr lang="en-US" sz="1000" dirty="0"/>
              <a:t>)</a:t>
            </a:r>
          </a:p>
          <a:p>
            <a:r>
              <a:rPr lang="en-US" sz="1000" dirty="0"/>
              <a:t>Tetrad (.hdf5, .h5)</a:t>
            </a:r>
          </a:p>
          <a:p>
            <a:r>
              <a:rPr lang="en-US" sz="1000" dirty="0"/>
              <a:t>UNIC (.h5) </a:t>
            </a:r>
          </a:p>
          <a:p>
            <a:r>
              <a:rPr lang="en-US" sz="1000" dirty="0"/>
              <a:t>VASP CHGCA (.CHG)</a:t>
            </a:r>
          </a:p>
          <a:p>
            <a:r>
              <a:rPr lang="en-US" sz="1000" dirty="0"/>
              <a:t>VASP OUT (.OUT) </a:t>
            </a:r>
          </a:p>
          <a:p>
            <a:r>
              <a:rPr lang="en-US" sz="1000" dirty="0"/>
              <a:t>VASP POSTCAR (.POS) </a:t>
            </a:r>
          </a:p>
          <a:p>
            <a:r>
              <a:rPr lang="en-US" sz="1000" dirty="0"/>
              <a:t>VPIC (.</a:t>
            </a:r>
            <a:r>
              <a:rPr lang="en-US" sz="1000" dirty="0" err="1"/>
              <a:t>vpc</a:t>
            </a:r>
            <a:r>
              <a:rPr lang="en-US" sz="1000" dirty="0"/>
              <a:t>)</a:t>
            </a:r>
          </a:p>
          <a:p>
            <a:r>
              <a:rPr lang="en-US" sz="1000" dirty="0"/>
              <a:t>VRML (.</a:t>
            </a:r>
            <a:r>
              <a:rPr lang="en-US" sz="1000" dirty="0" err="1"/>
              <a:t>wrl</a:t>
            </a:r>
            <a:r>
              <a:rPr lang="en-US" sz="1000" dirty="0"/>
              <a:t>)</a:t>
            </a:r>
          </a:p>
          <a:p>
            <a:r>
              <a:rPr lang="en-US" sz="1000" dirty="0" err="1"/>
              <a:t>Velodyne</a:t>
            </a:r>
            <a:r>
              <a:rPr lang="en-US" sz="1000" dirty="0"/>
              <a:t> (.</a:t>
            </a:r>
            <a:r>
              <a:rPr lang="en-US" sz="1000" dirty="0" err="1"/>
              <a:t>vld</a:t>
            </a:r>
            <a:r>
              <a:rPr lang="en-US" sz="1000" dirty="0"/>
              <a:t>, .</a:t>
            </a:r>
            <a:r>
              <a:rPr lang="en-US" sz="1000" dirty="0" err="1"/>
              <a:t>rst</a:t>
            </a:r>
            <a:r>
              <a:rPr lang="en-US" sz="1000" dirty="0"/>
              <a:t>)</a:t>
            </a:r>
          </a:p>
          <a:p>
            <a:r>
              <a:rPr lang="en-US" sz="1000" dirty="0" err="1"/>
              <a:t>VizSchema</a:t>
            </a:r>
            <a:r>
              <a:rPr lang="en-US" sz="1000" dirty="0"/>
              <a:t> (.h5, .vsh5)</a:t>
            </a:r>
          </a:p>
          <a:p>
            <a:r>
              <a:rPr lang="en-US" sz="1000" dirty="0" err="1"/>
              <a:t>Wavefront</a:t>
            </a:r>
            <a:r>
              <a:rPr lang="en-US" sz="1000" dirty="0"/>
              <a:t> Polygonal Data (.</a:t>
            </a:r>
            <a:r>
              <a:rPr lang="en-US" sz="1000" dirty="0" err="1"/>
              <a:t>obj</a:t>
            </a:r>
            <a:r>
              <a:rPr lang="en-US" sz="1000" dirty="0"/>
              <a:t>)</a:t>
            </a:r>
          </a:p>
          <a:p>
            <a:r>
              <a:rPr lang="en-US" sz="1000" dirty="0" err="1"/>
              <a:t>WindBlade</a:t>
            </a:r>
            <a:r>
              <a:rPr lang="en-US" sz="1000" dirty="0"/>
              <a:t> (.wind)</a:t>
            </a:r>
          </a:p>
          <a:p>
            <a:r>
              <a:rPr lang="en-US" sz="1000" dirty="0"/>
              <a:t>XDMF and hdf5 (.</a:t>
            </a:r>
            <a:r>
              <a:rPr lang="en-US" sz="1000" dirty="0" err="1"/>
              <a:t>xmf</a:t>
            </a:r>
            <a:r>
              <a:rPr lang="en-US" sz="1000" dirty="0"/>
              <a:t>, .</a:t>
            </a:r>
            <a:r>
              <a:rPr lang="en-US" sz="1000" dirty="0" err="1"/>
              <a:t>xdmf</a:t>
            </a:r>
            <a:r>
              <a:rPr lang="en-US" sz="1000" dirty="0"/>
              <a:t>)</a:t>
            </a:r>
          </a:p>
          <a:p>
            <a:r>
              <a:rPr lang="en-US" sz="1000" dirty="0" err="1"/>
              <a:t>XMol</a:t>
            </a:r>
            <a:r>
              <a:rPr lang="en-US" sz="1000" dirty="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Data Import:</a:t>
            </a:r>
            <a:br>
              <a:rPr lang="en-US"/>
            </a:br>
            <a:r>
              <a:rPr lang="en-US"/>
              <a:t>Prototype with Python</a:t>
            </a:r>
            <a:endParaRPr lang="en-US" dirty="0"/>
          </a:p>
        </p:txBody>
      </p:sp>
      <p:sp>
        <p:nvSpPr>
          <p:cNvPr id="3" name="Content Placeholder 2"/>
          <p:cNvSpPr>
            <a:spLocks noGrp="1"/>
          </p:cNvSpPr>
          <p:nvPr>
            <p:ph sz="half" idx="1"/>
          </p:nvPr>
        </p:nvSpPr>
        <p:spPr/>
        <p:txBody>
          <a:bodyPr/>
          <a:lstStyle/>
          <a:p>
            <a:r>
              <a:rPr lang="en-US"/>
              <a:t>A “programmable source” lets you program data readers right in the GUI.</a:t>
            </a:r>
          </a:p>
          <a:p>
            <a:r>
              <a:rPr lang="en-US"/>
              <a:t>Uses wrappings for the basic VTK classes.</a:t>
            </a:r>
          </a:p>
          <a:p>
            <a:r>
              <a:rPr lang="en-US"/>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Custom Data Import:</a:t>
            </a:r>
            <a:br>
              <a:rPr lang="en-US" dirty="0"/>
            </a:br>
            <a:r>
              <a:rPr lang="en-US" dirty="0"/>
              <a:t>Plugin Containing a Reader</a:t>
            </a:r>
          </a:p>
        </p:txBody>
      </p:sp>
      <p:sp>
        <p:nvSpPr>
          <p:cNvPr id="6" name="Content Placeholder 5"/>
          <p:cNvSpPr>
            <a:spLocks noGrp="1"/>
          </p:cNvSpPr>
          <p:nvPr>
            <p:ph idx="1"/>
          </p:nvPr>
        </p:nvSpPr>
        <p:spPr/>
        <p:txBody>
          <a:bodyPr/>
          <a:lstStyle/>
          <a:p>
            <a:r>
              <a:rPr lang="en-US" dirty="0"/>
              <a:t>Plugins: shared object libraries that can be dynamically loaded into ParaView.</a:t>
            </a:r>
          </a:p>
          <a:p>
            <a:r>
              <a:rPr lang="en-US" dirty="0"/>
              <a:t>Any VTK reader object can be added.</a:t>
            </a:r>
          </a:p>
          <a:p>
            <a:r>
              <a:rPr lang="en-US" dirty="0"/>
              <a:t>For help, try </a:t>
            </a:r>
            <a:r>
              <a:rPr lang="en-US" dirty="0" err="1"/>
              <a:t>MIRARCO’s</a:t>
            </a:r>
            <a:r>
              <a:rPr lang="en-US" dirty="0"/>
              <a:t> Plugin Wizard.</a:t>
            </a:r>
          </a:p>
          <a:p>
            <a:pPr lvl="1"/>
            <a:r>
              <a:rPr lang="en-US" dirty="0"/>
              <a:t>http://</a:t>
            </a:r>
            <a:r>
              <a:rPr lang="en-US" dirty="0" err="1"/>
              <a:t>pluginwizard.mirarco.org</a:t>
            </a:r>
            <a:r>
              <a:rPr lang="en-US" dirty="0"/>
              <a:t>/</a:t>
            </a:r>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a:p>
            <a:pPr marL="781050" indent="-609600">
              <a:buFontTx/>
              <a:buAutoNum type="arabicPeriod"/>
            </a:pPr>
            <a:r>
              <a:rPr lang="en-US" dirty="0">
                <a:ea typeface="ＭＳ Ｐゴシック" pitchFamily="-107" charset="-128"/>
              </a:rPr>
              <a:t>Load all data variables.</a:t>
            </a: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93"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a:ea typeface="ＭＳ Ｐゴシック" pitchFamily="-107" charset="-128"/>
              </a:rPr>
              <a:t>Calculator</a:t>
            </a:r>
          </a:p>
          <a:p>
            <a:pPr>
              <a:lnSpc>
                <a:spcPct val="90000"/>
              </a:lnSpc>
              <a:spcBef>
                <a:spcPct val="100000"/>
              </a:spcBef>
              <a:buFontTx/>
              <a:buNone/>
            </a:pPr>
            <a:r>
              <a:rPr lang="en-US" dirty="0">
                <a:ea typeface="ＭＳ Ｐゴシック" pitchFamily="-107" charset="-128"/>
              </a:rPr>
              <a:t>Contour</a:t>
            </a:r>
          </a:p>
          <a:p>
            <a:pPr>
              <a:lnSpc>
                <a:spcPct val="90000"/>
              </a:lnSpc>
              <a:spcBef>
                <a:spcPct val="100000"/>
              </a:spcBef>
              <a:buFontTx/>
              <a:buNone/>
            </a:pPr>
            <a:r>
              <a:rPr lang="en-US" dirty="0">
                <a:ea typeface="ＭＳ Ｐゴシック" pitchFamily="-107" charset="-128"/>
              </a:rPr>
              <a:t>Clip</a:t>
            </a:r>
          </a:p>
          <a:p>
            <a:pPr>
              <a:lnSpc>
                <a:spcPct val="90000"/>
              </a:lnSpc>
              <a:spcBef>
                <a:spcPct val="100000"/>
              </a:spcBef>
              <a:buFontTx/>
              <a:buNone/>
            </a:pPr>
            <a:r>
              <a:rPr lang="en-US" dirty="0">
                <a:ea typeface="ＭＳ Ｐゴシック" pitchFamily="-107" charset="-128"/>
              </a:rPr>
              <a:t>Slice</a:t>
            </a:r>
          </a:p>
          <a:p>
            <a:pPr>
              <a:lnSpc>
                <a:spcPct val="90000"/>
              </a:lnSpc>
              <a:spcBef>
                <a:spcPct val="100000"/>
              </a:spcBef>
              <a:buFontTx/>
              <a:buNone/>
            </a:pPr>
            <a:r>
              <a:rPr lang="en-US" dirty="0">
                <a:ea typeface="ＭＳ Ｐゴシック" pitchFamily="-107" charset="-128"/>
              </a:rPr>
              <a:t>Threshold</a:t>
            </a:r>
          </a:p>
          <a:p>
            <a:pPr>
              <a:lnSpc>
                <a:spcPct val="90000"/>
              </a:lnSpc>
              <a:spcBef>
                <a:spcPct val="100000"/>
              </a:spcBef>
              <a:buFontTx/>
              <a:buNone/>
            </a:pPr>
            <a:r>
              <a:rPr lang="en-US" dirty="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a:ea typeface="ＭＳ Ｐゴシック" pitchFamily="-107" charset="-128"/>
              </a:rPr>
              <a:t>Glyph</a:t>
            </a:r>
          </a:p>
          <a:p>
            <a:pPr>
              <a:lnSpc>
                <a:spcPct val="90000"/>
              </a:lnSpc>
              <a:spcBef>
                <a:spcPct val="100000"/>
              </a:spcBef>
              <a:buFontTx/>
              <a:buNone/>
            </a:pPr>
            <a:r>
              <a:rPr lang="en-US" dirty="0">
                <a:ea typeface="ＭＳ Ｐゴシック" pitchFamily="-107" charset="-128"/>
              </a:rPr>
              <a:t>Stream Tracer</a:t>
            </a:r>
          </a:p>
          <a:p>
            <a:pPr>
              <a:lnSpc>
                <a:spcPct val="90000"/>
              </a:lnSpc>
              <a:spcBef>
                <a:spcPct val="100000"/>
              </a:spcBef>
              <a:buFontTx/>
              <a:buNone/>
            </a:pPr>
            <a:r>
              <a:rPr lang="en-US" dirty="0">
                <a:ea typeface="ＭＳ Ｐゴシック" pitchFamily="-107" charset="-128"/>
              </a:rPr>
              <a:t>Warp (vector)</a:t>
            </a:r>
          </a:p>
          <a:p>
            <a:pPr>
              <a:lnSpc>
                <a:spcPct val="90000"/>
              </a:lnSpc>
              <a:spcBef>
                <a:spcPct val="100000"/>
              </a:spcBef>
              <a:buFontTx/>
              <a:buNone/>
            </a:pPr>
            <a:r>
              <a:rPr lang="en-US" dirty="0">
                <a:ea typeface="ＭＳ Ｐゴシック" pitchFamily="-107" charset="-128"/>
              </a:rPr>
              <a:t>Group Datasets</a:t>
            </a:r>
          </a:p>
          <a:p>
            <a:pPr>
              <a:lnSpc>
                <a:spcPct val="90000"/>
              </a:lnSpc>
              <a:spcBef>
                <a:spcPct val="100000"/>
              </a:spcBef>
              <a:buFontTx/>
              <a:buNone/>
            </a:pPr>
            <a:r>
              <a:rPr lang="en-US" dirty="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a:t>Used for searching for filters by name</a:t>
            </a:r>
          </a:p>
          <a:p>
            <a:r>
              <a:rPr lang="en-US" dirty="0"/>
              <a:t>Keyboard shortcut</a:t>
            </a:r>
          </a:p>
          <a:p>
            <a:pPr lvl="1"/>
            <a:r>
              <a:rPr lang="en-US" dirty="0"/>
              <a:t>Ctrl-space for Windows &amp; Linux</a:t>
            </a:r>
          </a:p>
          <a:p>
            <a:pPr lvl="1"/>
            <a:r>
              <a:rPr lang="en-US" dirty="0"/>
              <a:t>Alt-space for Mac</a:t>
            </a:r>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a:ea typeface="ＭＳ Ｐゴシック" pitchFamily="-107" charset="-128"/>
              </a:rPr>
              <a:t>Make sure that disk_out_ref.ex2 is selected in the pipeline browser.</a:t>
            </a:r>
          </a:p>
          <a:p>
            <a:pPr marL="781050" indent="-609600">
              <a:buFontTx/>
              <a:buAutoNum type="arabicPeriod"/>
            </a:pPr>
            <a:r>
              <a:rPr lang="en-US">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that disk_out_ref.ex2 is selected in the pipeline browser.</a:t>
            </a:r>
          </a:p>
          <a:p>
            <a:pPr marL="781050" indent="-609600">
              <a:buFontTx/>
              <a:buAutoNum type="arabicPeriod"/>
            </a:pPr>
            <a:r>
              <a:rPr lang="en-US" dirty="0">
                <a:ea typeface="ＭＳ Ｐゴシック" pitchFamily="-107" charset="-128"/>
              </a:rPr>
              <a:t>Select the contour filter.</a:t>
            </a:r>
          </a:p>
          <a:p>
            <a:pPr marL="781050" indent="-609600">
              <a:buFontTx/>
              <a:buAutoNum type="arabicPeriod"/>
            </a:pPr>
            <a:r>
              <a:rPr lang="en-US" dirty="0">
                <a:ea typeface="ＭＳ Ｐゴシック" pitchFamily="-107" charset="-128"/>
              </a:rPr>
              <a:t>Change parameters to create an </a:t>
            </a:r>
            <a:r>
              <a:rPr lang="en-US" dirty="0" err="1">
                <a:ea typeface="ＭＳ Ｐゴシック" pitchFamily="-107" charset="-128"/>
              </a:rPr>
              <a:t>isosurface</a:t>
            </a:r>
            <a:r>
              <a:rPr lang="en-US" dirty="0">
                <a:ea typeface="ＭＳ Ｐゴシック" pitchFamily="-107" charset="-128"/>
              </a:rPr>
              <a:t> at Temp = 400K.</a:t>
            </a:r>
          </a:p>
          <a:p>
            <a:pPr marL="781050" indent="-609600">
              <a:buFontTx/>
              <a:buAutoNum type="arabicPeriod"/>
            </a:pPr>
            <a:r>
              <a:rPr lang="en-US" dirty="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r>
              <a:rPr lang="en-US" dirty="0">
                <a:ea typeface="ＭＳ Ｐゴシック" pitchFamily="-107" charset="-128"/>
              </a:rPr>
              <a:t>Create a clip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810435"/>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398930" y="3294530"/>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p:cNvSpPr txBox="1"/>
          <p:nvPr/>
        </p:nvSpPr>
        <p:spPr>
          <a:xfrm>
            <a:off x="203203" y="3255693"/>
            <a:ext cx="693267" cy="307777"/>
          </a:xfrm>
          <a:prstGeom prst="rect">
            <a:avLst/>
          </a:prstGeom>
          <a:noFill/>
        </p:spPr>
        <p:txBody>
          <a:bodyPr wrap="none" rtlCol="0">
            <a:spAutoFit/>
          </a:bodyPr>
          <a:lstStyle/>
          <a:p>
            <a:r>
              <a:rPr lang="en-US" sz="1400" dirty="0">
                <a:solidFill>
                  <a:srgbClr val="FF0000"/>
                </a:solidFill>
              </a:rPr>
              <a:t>Visible</a:t>
            </a:r>
          </a:p>
        </p:txBody>
      </p:sp>
      <p:sp>
        <p:nvSpPr>
          <p:cNvPr id="14" name="Rectangle 13"/>
          <p:cNvSpPr/>
          <p:nvPr/>
        </p:nvSpPr>
        <p:spPr bwMode="auto">
          <a:xfrm>
            <a:off x="5016967" y="2752452"/>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239000" y="3724037"/>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05193817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572870"/>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cxnSp>
        <p:nvCxnSpPr>
          <p:cNvPr id="13" name="Straight Arrow Connector 12"/>
          <p:cNvCxnSpPr/>
          <p:nvPr/>
        </p:nvCxnSpPr>
        <p:spPr bwMode="auto">
          <a:xfrm>
            <a:off x="398930" y="3056965"/>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sp>
        <p:nvSpPr>
          <p:cNvPr id="4" name="TextBox 3"/>
          <p:cNvSpPr txBox="1"/>
          <p:nvPr/>
        </p:nvSpPr>
        <p:spPr>
          <a:xfrm>
            <a:off x="0" y="2330825"/>
            <a:ext cx="1004186" cy="307777"/>
          </a:xfrm>
          <a:prstGeom prst="rect">
            <a:avLst/>
          </a:prstGeom>
          <a:noFill/>
        </p:spPr>
        <p:txBody>
          <a:bodyPr wrap="none" rtlCol="0">
            <a:spAutoFit/>
          </a:bodyPr>
          <a:lstStyle/>
          <a:p>
            <a:r>
              <a:rPr lang="en-US" sz="1400" dirty="0">
                <a:solidFill>
                  <a:srgbClr val="969696"/>
                </a:solidFill>
              </a:rPr>
              <a:t>Not Visible</a:t>
            </a:r>
          </a:p>
        </p:txBody>
      </p:sp>
      <p:sp>
        <p:nvSpPr>
          <p:cNvPr id="2" name="Rectangle 1"/>
          <p:cNvSpPr/>
          <p:nvPr/>
        </p:nvSpPr>
        <p:spPr bwMode="auto">
          <a:xfrm>
            <a:off x="6918929" y="2743200"/>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5671364" y="1753533"/>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67260902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Graphic 2">
            <a:extLst>
              <a:ext uri="{FF2B5EF4-FFF2-40B4-BE49-F238E27FC236}">
                <a16:creationId xmlns:a16="http://schemas.microsoft.com/office/drawing/2014/main" id="{89A94147-2C91-4449-A26B-F74EBCD684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Clip</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Color surface by </a:t>
            </a:r>
            <a:r>
              <a:rPr lang="en-US" dirty="0">
                <a:latin typeface="Verdana"/>
                <a:ea typeface="ＭＳ Ｐゴシック" pitchFamily="-107" charset="-128"/>
                <a:cs typeface="Verdana"/>
              </a:rPr>
              <a:t>Pres</a:t>
            </a:r>
            <a:r>
              <a:rPr lang="en-US" dirty="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95237" name="Picture 5" descr="pqSplitViewH12"/>
          <p:cNvPicPr>
            <a:picLocks noChangeAspect="1" noChangeArrowheads="1"/>
          </p:cNvPicPr>
          <p:nvPr/>
        </p:nvPicPr>
        <p:blipFill>
          <a:blip r:embed="rId3"/>
          <a:srcRect/>
          <a:stretch>
            <a:fillRect/>
          </a:stretch>
        </p:blipFill>
        <p:spPr bwMode="auto">
          <a:xfrm>
            <a:off x="6324600" y="1600200"/>
            <a:ext cx="457200" cy="457200"/>
          </a:xfrm>
          <a:prstGeom prst="rect">
            <a:avLst/>
          </a:prstGeom>
          <a:noFill/>
          <a:ln w="9525">
            <a:noFill/>
            <a:miter lim="800000"/>
            <a:headEnd/>
            <a:tailEnd/>
          </a:ln>
        </p:spPr>
      </p:pic>
      <p:pic>
        <p:nvPicPr>
          <p:cNvPr id="5" name="Picture 4">
            <a:extLst>
              <a:ext uri="{FF2B5EF4-FFF2-40B4-BE49-F238E27FC236}">
                <a16:creationId xmlns:a16="http://schemas.microsoft.com/office/drawing/2014/main" id="{ED048B07-C76D-4C31-BE1C-6D8611137C91}"/>
              </a:ext>
            </a:extLst>
          </p:cNvPr>
          <p:cNvPicPr>
            <a:picLocks noChangeAspect="1"/>
          </p:cNvPicPr>
          <p:nvPr/>
        </p:nvPicPr>
        <p:blipFill>
          <a:blip r:embed="rId4"/>
          <a:stretch>
            <a:fillRect/>
          </a:stretch>
        </p:blipFill>
        <p:spPr>
          <a:xfrm>
            <a:off x="5029200" y="2072081"/>
            <a:ext cx="609600" cy="609600"/>
          </a:xfrm>
          <a:prstGeom prst="rect">
            <a:avLst/>
          </a:prstGeom>
        </p:spPr>
      </p:pic>
    </p:spTree>
    <p:extLst>
      <p:ext uri="{BB962C8B-B14F-4D97-AF65-F5344CB8AC3E}">
        <p14:creationId xmlns:p14="http://schemas.microsoft.com/office/powerpoint/2010/main" val="18344881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a:ea typeface="ＭＳ Ｐゴシック" pitchFamily="-107" charset="-128"/>
              </a:rPr>
              <a:t>An open-source, scalable, multi-platform visualization application.</a:t>
            </a:r>
          </a:p>
          <a:p>
            <a:pPr>
              <a:lnSpc>
                <a:spcPct val="90000"/>
              </a:lnSpc>
            </a:pPr>
            <a:r>
              <a:rPr lang="en-US" dirty="0">
                <a:ea typeface="ＭＳ Ｐゴシック" pitchFamily="-107" charset="-128"/>
              </a:rPr>
              <a:t>Support for distributed computation models to process large data sets.</a:t>
            </a:r>
          </a:p>
          <a:p>
            <a:pPr>
              <a:lnSpc>
                <a:spcPct val="90000"/>
              </a:lnSpc>
            </a:pPr>
            <a:r>
              <a:rPr lang="en-US" dirty="0">
                <a:ea typeface="ＭＳ Ｐゴシック" pitchFamily="-107" charset="-128"/>
              </a:rPr>
              <a:t>An open, flexible, and intuitive user interface.</a:t>
            </a:r>
          </a:p>
          <a:p>
            <a:pPr>
              <a:lnSpc>
                <a:spcPct val="90000"/>
              </a:lnSpc>
            </a:pPr>
            <a:r>
              <a:rPr lang="en-US" dirty="0">
                <a:ea typeface="ＭＳ Ｐゴシック" pitchFamily="-107" charset="-128"/>
              </a:rPr>
              <a:t>An extensible, modular architecture based on open standards.</a:t>
            </a:r>
          </a:p>
          <a:p>
            <a:pPr>
              <a:lnSpc>
                <a:spcPct val="90000"/>
              </a:lnSpc>
            </a:pPr>
            <a:r>
              <a:rPr lang="en-US" dirty="0">
                <a:ea typeface="ＭＳ Ｐゴシック" pitchFamily="-107" charset="-128"/>
              </a:rPr>
              <a:t>A flexible BSD 3 Clause license</a:t>
            </a:r>
          </a:p>
          <a:p>
            <a:pPr>
              <a:lnSpc>
                <a:spcPct val="90000"/>
              </a:lnSpc>
            </a:pPr>
            <a:r>
              <a:rPr lang="en-US" dirty="0">
                <a:ea typeface="ＭＳ Ｐゴシック" pitchFamily="-107" charset="-128"/>
              </a:rPr>
              <a:t>Commercial maintenance and support.</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 </a:t>
            </a:r>
          </a:p>
        </p:txBody>
      </p:sp>
      <p:pic>
        <p:nvPicPr>
          <p:cNvPr id="99333" name="Picture 5" descr="pqSplitViewH12"/>
          <p:cNvPicPr>
            <a:picLocks noChangeAspect="1" noChangeArrowheads="1"/>
          </p:cNvPicPr>
          <p:nvPr/>
        </p:nvPicPr>
        <p:blipFill>
          <a:blip r:embed="rId3"/>
          <a:srcRect/>
          <a:stretch>
            <a:fillRect/>
          </a:stretch>
        </p:blipFill>
        <p:spPr bwMode="auto">
          <a:xfrm>
            <a:off x="6324600" y="1600200"/>
            <a:ext cx="457200" cy="457200"/>
          </a:xfrm>
          <a:prstGeom prst="rect">
            <a:avLst/>
          </a:prstGeom>
          <a:noFill/>
          <a:ln w="9525">
            <a:noFill/>
            <a:miter lim="800000"/>
            <a:headEnd/>
            <a:tailEnd/>
          </a:ln>
        </p:spPr>
      </p:pic>
      <p:pic>
        <p:nvPicPr>
          <p:cNvPr id="6" name="Picture 5">
            <a:extLst>
              <a:ext uri="{FF2B5EF4-FFF2-40B4-BE49-F238E27FC236}">
                <a16:creationId xmlns:a16="http://schemas.microsoft.com/office/drawing/2014/main" id="{969415D1-F5F7-4D3A-9CF6-9D3551DD2B81}"/>
              </a:ext>
            </a:extLst>
          </p:cNvPr>
          <p:cNvPicPr>
            <a:picLocks noChangeAspect="1"/>
          </p:cNvPicPr>
          <p:nvPr/>
        </p:nvPicPr>
        <p:blipFill>
          <a:blip r:embed="rId4"/>
          <a:stretch>
            <a:fillRect/>
          </a:stretch>
        </p:blipFill>
        <p:spPr>
          <a:xfrm>
            <a:off x="5029200" y="2072081"/>
            <a:ext cx="609600" cy="609600"/>
          </a:xfrm>
          <a:prstGeom prst="rect">
            <a:avLst/>
          </a:prstGeom>
        </p:spPr>
      </p:pic>
    </p:spTree>
    <p:extLst>
      <p:ext uri="{BB962C8B-B14F-4D97-AF65-F5344CB8AC3E}">
        <p14:creationId xmlns:p14="http://schemas.microsoft.com/office/powerpoint/2010/main" val="88800951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a:xfrm>
            <a:off x="685800" y="1524000"/>
            <a:ext cx="7772400" cy="4572000"/>
          </a:xfrm>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a:t>
            </a:r>
          </a:p>
          <a:p>
            <a:pPr marL="781050" indent="-609600">
              <a:buFontTx/>
              <a:buAutoNum type="arabicPeriod" startAt="6"/>
            </a:pPr>
            <a:r>
              <a:rPr lang="en-US" dirty="0">
                <a:ea typeface="ＭＳ Ｐゴシック" pitchFamily="-107" charset="-128"/>
              </a:rPr>
              <a:t>Click         and zoom in a bit.</a:t>
            </a:r>
          </a:p>
        </p:txBody>
      </p:sp>
      <p:pic>
        <p:nvPicPr>
          <p:cNvPr id="99333" name="Picture 5" descr="pqSplitViewH12"/>
          <p:cNvPicPr>
            <a:picLocks noChangeAspect="1" noChangeArrowheads="1"/>
          </p:cNvPicPr>
          <p:nvPr/>
        </p:nvPicPr>
        <p:blipFill>
          <a:blip r:embed="rId3"/>
          <a:srcRect/>
          <a:stretch>
            <a:fillRect/>
          </a:stretch>
        </p:blipFill>
        <p:spPr bwMode="auto">
          <a:xfrm>
            <a:off x="6324600" y="1600200"/>
            <a:ext cx="457200" cy="457200"/>
          </a:xfrm>
          <a:prstGeom prst="rect">
            <a:avLst/>
          </a:prstGeom>
          <a:noFill/>
          <a:ln w="9525">
            <a:noFill/>
            <a:miter lim="800000"/>
            <a:headEnd/>
            <a:tailEnd/>
          </a:ln>
        </p:spPr>
      </p:pic>
      <p:pic>
        <p:nvPicPr>
          <p:cNvPr id="7" name="Picture 6">
            <a:extLst>
              <a:ext uri="{FF2B5EF4-FFF2-40B4-BE49-F238E27FC236}">
                <a16:creationId xmlns:a16="http://schemas.microsoft.com/office/drawing/2014/main" id="{C424EF04-2242-43CC-BB63-8CF9F2FEA42A}"/>
              </a:ext>
            </a:extLst>
          </p:cNvPr>
          <p:cNvPicPr>
            <a:picLocks noChangeAspect="1"/>
          </p:cNvPicPr>
          <p:nvPr/>
        </p:nvPicPr>
        <p:blipFill>
          <a:blip r:embed="rId4"/>
          <a:stretch>
            <a:fillRect/>
          </a:stretch>
        </p:blipFill>
        <p:spPr>
          <a:xfrm>
            <a:off x="5029200" y="2072081"/>
            <a:ext cx="609600" cy="609600"/>
          </a:xfrm>
          <a:prstGeom prst="rect">
            <a:avLst/>
          </a:prstGeom>
        </p:spPr>
      </p:pic>
      <p:pic>
        <p:nvPicPr>
          <p:cNvPr id="3" name="Picture 2">
            <a:extLst>
              <a:ext uri="{FF2B5EF4-FFF2-40B4-BE49-F238E27FC236}">
                <a16:creationId xmlns:a16="http://schemas.microsoft.com/office/drawing/2014/main" id="{F555F3FC-9544-4738-BD5D-697387D84A25}"/>
              </a:ext>
            </a:extLst>
          </p:cNvPr>
          <p:cNvPicPr>
            <a:picLocks noChangeAspect="1"/>
          </p:cNvPicPr>
          <p:nvPr/>
        </p:nvPicPr>
        <p:blipFill>
          <a:blip r:embed="rId5"/>
          <a:stretch>
            <a:fillRect/>
          </a:stretch>
        </p:blipFill>
        <p:spPr>
          <a:xfrm>
            <a:off x="2590800" y="4343400"/>
            <a:ext cx="685800" cy="685800"/>
          </a:xfrm>
          <a:prstGeom prst="rect">
            <a:avLst/>
          </a:prstGeom>
        </p:spPr>
      </p:pic>
    </p:spTree>
    <p:extLst>
      <p:ext uri="{BB962C8B-B14F-4D97-AF65-F5344CB8AC3E}">
        <p14:creationId xmlns:p14="http://schemas.microsoft.com/office/powerpoint/2010/main" val="408258608"/>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332FBEC9-39C4-44E8-AE27-18733F601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320701094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sz="2800"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sz="2800"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Uncheck </a:t>
            </a:r>
            <a:r>
              <a:rPr lang="en-US" dirty="0">
                <a:latin typeface="Verdana" panose="020B0604030504040204" pitchFamily="34" charset="0"/>
                <a:ea typeface="Verdana" panose="020B0604030504040204" pitchFamily="34" charset="0"/>
                <a:cs typeface="Verdana" panose="020B0604030504040204" pitchFamily="34" charset="0"/>
              </a:rPr>
              <a:t>Show Sphere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sz="2800"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sz="2800"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Uncheck </a:t>
            </a:r>
            <a:r>
              <a:rPr lang="en-US" dirty="0">
                <a:latin typeface="Verdana" panose="020B0604030504040204" pitchFamily="34" charset="0"/>
                <a:ea typeface="Verdana" panose="020B0604030504040204" pitchFamily="34" charset="0"/>
                <a:cs typeface="Verdana" panose="020B0604030504040204" pitchFamily="34" charset="0"/>
              </a:rPr>
              <a:t>Show Sphere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From the quick launch, select </a:t>
            </a:r>
            <a:r>
              <a:rPr lang="en-US" dirty="0">
                <a:latin typeface="Verdana"/>
                <a:ea typeface="ＭＳ Ｐゴシック" pitchFamily="-107" charset="-128"/>
                <a:cs typeface="Verdana"/>
              </a:rPr>
              <a:t>Tube</a:t>
            </a:r>
            <a:r>
              <a:rPr lang="en-US" dirty="0">
                <a:ea typeface="ＭＳ Ｐゴシック" pitchFamily="-107" charset="-128"/>
                <a:cs typeface="Verdana"/>
              </a:rPr>
              <a:t>*</a:t>
            </a:r>
            <a:endParaRPr lang="en-US" dirty="0">
              <a:latin typeface="Verdana"/>
              <a:ea typeface="ＭＳ Ｐゴシック" pitchFamily="-107" charset="-128"/>
              <a:cs typeface="Verdana"/>
            </a:endParaRP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
        <p:nvSpPr>
          <p:cNvPr id="3" name="TextBox 2">
            <a:extLst>
              <a:ext uri="{FF2B5EF4-FFF2-40B4-BE49-F238E27FC236}">
                <a16:creationId xmlns:a16="http://schemas.microsoft.com/office/drawing/2014/main" id="{DC3AC02E-40EE-4B1A-A2F7-DCD1ACFD9A4F}"/>
              </a:ext>
            </a:extLst>
          </p:cNvPr>
          <p:cNvSpPr txBox="1"/>
          <p:nvPr/>
        </p:nvSpPr>
        <p:spPr>
          <a:xfrm>
            <a:off x="2989875" y="6479967"/>
            <a:ext cx="4499950" cy="338554"/>
          </a:xfrm>
          <a:prstGeom prst="rect">
            <a:avLst/>
          </a:prstGeom>
          <a:noFill/>
        </p:spPr>
        <p:txBody>
          <a:bodyPr wrap="none" rtlCol="0">
            <a:spAutoFit/>
          </a:bodyPr>
          <a:lstStyle/>
          <a:p>
            <a:r>
              <a:rPr lang="en-US" sz="1600" dirty="0"/>
              <a:t>*Alternatively you can just render the lines as tubes.</a:t>
            </a:r>
          </a:p>
        </p:txBody>
      </p:sp>
    </p:spTree>
    <p:extLst>
      <p:ext uri="{BB962C8B-B14F-4D97-AF65-F5344CB8AC3E}">
        <p14:creationId xmlns:p14="http://schemas.microsoft.com/office/powerpoint/2010/main" val="177310830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8"/>
            </a:pPr>
            <a:r>
              <a:rPr lang="en-US" dirty="0">
                <a:ea typeface="ＭＳ Ｐゴシック" pitchFamily="-107" charset="-128"/>
              </a:rPr>
              <a:t>Select </a:t>
            </a:r>
            <a:r>
              <a:rPr lang="en-US" dirty="0">
                <a:latin typeface="Verdana"/>
                <a:ea typeface="ＭＳ Ｐゴシック" pitchFamily="-107" charset="-128"/>
                <a:cs typeface="Verdana"/>
              </a:rPr>
              <a:t>StreamTracer1</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Add </a:t>
            </a:r>
            <a:r>
              <a:rPr lang="en-US" dirty="0">
                <a:latin typeface="Verdana"/>
                <a:ea typeface="ＭＳ Ｐゴシック" pitchFamily="-107" charset="-128"/>
                <a:cs typeface="Verdana"/>
              </a:rPr>
              <a:t>Glyph</a:t>
            </a:r>
            <a:r>
              <a:rPr lang="en-US" dirty="0">
                <a:ea typeface="ＭＳ Ｐゴシック" pitchFamily="-107" charset="-128"/>
              </a:rPr>
              <a:t> filter.</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Glyph Type</a:t>
            </a:r>
            <a:r>
              <a:rPr lang="en-US" dirty="0">
                <a:ea typeface="ＭＳ Ｐゴシック" pitchFamily="-107" charset="-128"/>
              </a:rPr>
              <a:t> to </a:t>
            </a:r>
            <a:r>
              <a:rPr lang="en-US" dirty="0">
                <a:latin typeface="Verdana"/>
                <a:ea typeface="ＭＳ Ｐゴシック" pitchFamily="-107" charset="-128"/>
                <a:cs typeface="Verdana"/>
              </a:rPr>
              <a:t>Cone</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Change </a:t>
            </a:r>
            <a:r>
              <a:rPr lang="en-US" dirty="0">
                <a:latin typeface="Verdana" panose="020B0604030504040204" pitchFamily="34" charset="0"/>
                <a:ea typeface="Verdana" panose="020B0604030504040204" pitchFamily="34" charset="0"/>
                <a:cs typeface="Verdana" panose="020B0604030504040204" pitchFamily="34" charset="0"/>
              </a:rPr>
              <a:t>Scale Array</a:t>
            </a:r>
            <a:r>
              <a:rPr lang="en-US" dirty="0">
                <a:ea typeface="ＭＳ Ｐゴシック" pitchFamily="-107" charset="-128"/>
              </a:rPr>
              <a:t> to </a:t>
            </a:r>
            <a:r>
              <a:rPr lang="en-US" dirty="0">
                <a:latin typeface="Verdana" panose="020B0604030504040204" pitchFamily="34" charset="0"/>
                <a:ea typeface="Verdana" panose="020B0604030504040204" pitchFamily="34" charset="0"/>
                <a:cs typeface="Verdana" panose="020B0604030504040204" pitchFamily="34" charset="0"/>
              </a:rPr>
              <a:t>V</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Click reset     in </a:t>
            </a:r>
            <a:r>
              <a:rPr lang="en-US" dirty="0">
                <a:latin typeface="Verdana"/>
                <a:ea typeface="ＭＳ Ｐゴシック" pitchFamily="-107" charset="-128"/>
                <a:cs typeface="Verdana"/>
              </a:rPr>
              <a:t>Glyph Data Range</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Orientation Array</a:t>
            </a:r>
            <a:r>
              <a:rPr lang="en-US" dirty="0">
                <a:ea typeface="ＭＳ Ｐゴシック" pitchFamily="-107" charset="-128"/>
              </a:rPr>
              <a:t> to </a:t>
            </a:r>
            <a:r>
              <a:rPr lang="en-US" dirty="0">
                <a:latin typeface="Verdana"/>
                <a:ea typeface="ＭＳ Ｐゴシック" pitchFamily="-107" charset="-128"/>
                <a:cs typeface="Verdana"/>
              </a:rPr>
              <a:t>V</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 </a:t>
            </a:r>
          </a:p>
          <a:p>
            <a:pPr marL="781050" indent="-609600" algn="just">
              <a:buFont typeface="+mj-lt"/>
              <a:buAutoNum type="arabicPeriod" startAt="8"/>
            </a:pPr>
            <a:r>
              <a:rPr lang="en-US" dirty="0">
                <a:ea typeface="ＭＳ Ｐゴシック" pitchFamily="-107" charset="-128"/>
              </a:rPr>
              <a:t>Color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3962400"/>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a:ea typeface="ＭＳ Ｐゴシック" pitchFamily="-107" charset="-128"/>
              </a:rPr>
              <a:t>Where is the air moving the fastest?  Near the disk or away from it?  At the center of the disk or near its edges?</a:t>
            </a:r>
          </a:p>
          <a:p>
            <a:r>
              <a:rPr lang="en-US">
                <a:ea typeface="ＭＳ Ｐゴシック" pitchFamily="-107" charset="-128"/>
              </a:rPr>
              <a:t>Which way is the plate spinning?</a:t>
            </a:r>
          </a:p>
          <a:p>
            <a:r>
              <a:rPr lang="en-US">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44973207-97B3-467A-B7A1-A2E2FF1E3F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37908457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a:latin typeface="+mn-lt"/>
                </a:rPr>
                <a:t>Swiss National Supercomputing Centre</a:t>
              </a: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a:solidFill>
                    <a:srgbClr val="FFFFFF"/>
                  </a:solidFill>
                  <a:latin typeface="+mn-lt"/>
                </a:rPr>
                <a:t>Jerry Clarke, US Army Research Laboratory</a:t>
              </a: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a:latin typeface="+mn-lt"/>
                </a:rPr>
                <a:t>Renato N. Elias, NACAD/COPPE/UFRJ, Rio de </a:t>
              </a:r>
              <a:r>
                <a:rPr lang="en-US" sz="900" dirty="0" err="1">
                  <a:latin typeface="+mn-lt"/>
                </a:rPr>
                <a:t>Janerio</a:t>
              </a:r>
              <a:r>
                <a:rPr lang="en-US" sz="900" dirty="0">
                  <a:latin typeface="+mn-lt"/>
                </a:rPr>
                <a:t>, Brazil</a:t>
              </a: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a:solidFill>
                    <a:srgbClr val="000000"/>
                  </a:solidFill>
                  <a:latin typeface="+mn-lt"/>
                </a:rPr>
                <a:t>Swiss National Supercomputing Centre</a:t>
              </a: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a:t>Bill </a:t>
              </a:r>
              <a:r>
                <a:rPr lang="en-US" sz="900" dirty="0" err="1"/>
                <a:t>Daughton</a:t>
              </a:r>
              <a:r>
                <a:rPr lang="en-US" sz="900" dirty="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Analysis Filters</a:t>
            </a:r>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a:ea typeface="ＭＳ Ｐゴシック" pitchFamily="-107" charset="-128"/>
              </a:rPr>
              <a:t>Extract Selection</a:t>
            </a:r>
          </a:p>
          <a:p>
            <a:pPr>
              <a:lnSpc>
                <a:spcPct val="90000"/>
              </a:lnSpc>
              <a:spcBef>
                <a:spcPct val="100000"/>
              </a:spcBef>
              <a:buFontTx/>
              <a:buNone/>
            </a:pPr>
            <a:r>
              <a:rPr lang="en-US" sz="2800" dirty="0">
                <a:ea typeface="ＭＳ Ｐゴシック" pitchFamily="-107" charset="-128"/>
              </a:rPr>
              <a:t>Plot Global Variables Over Time</a:t>
            </a:r>
          </a:p>
          <a:p>
            <a:pPr>
              <a:lnSpc>
                <a:spcPct val="90000"/>
              </a:lnSpc>
              <a:spcBef>
                <a:spcPct val="100000"/>
              </a:spcBef>
              <a:buFontTx/>
              <a:buNone/>
            </a:pPr>
            <a:r>
              <a:rPr lang="en-US" sz="2800" dirty="0">
                <a:ea typeface="ＭＳ Ｐゴシック" pitchFamily="-107" charset="-128"/>
              </a:rPr>
              <a:t>Plot Over Line</a:t>
            </a:r>
          </a:p>
          <a:p>
            <a:pPr>
              <a:lnSpc>
                <a:spcPct val="90000"/>
              </a:lnSpc>
              <a:spcBef>
                <a:spcPct val="100000"/>
              </a:spcBef>
              <a:buFontTx/>
              <a:buNone/>
            </a:pPr>
            <a:r>
              <a:rPr lang="en-US" sz="2800" dirty="0">
                <a:ea typeface="ＭＳ Ｐゴシック" pitchFamily="-107" charset="-128"/>
              </a:rPr>
              <a:t>Plot Selection Over Time</a:t>
            </a:r>
          </a:p>
          <a:p>
            <a:pPr>
              <a:lnSpc>
                <a:spcPct val="90000"/>
              </a:lnSpc>
              <a:spcBef>
                <a:spcPct val="100000"/>
              </a:spcBef>
              <a:buFontTx/>
              <a:buNone/>
            </a:pPr>
            <a:r>
              <a:rPr lang="en-US" sz="2800" dirty="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Placing 3D Line Widget Endpoints</a:t>
            </a:r>
          </a:p>
        </p:txBody>
      </p:sp>
      <p:sp>
        <p:nvSpPr>
          <p:cNvPr id="3" name="Content Placeholder 2"/>
          <p:cNvSpPr>
            <a:spLocks noGrp="1"/>
          </p:cNvSpPr>
          <p:nvPr>
            <p:ph idx="1"/>
          </p:nvPr>
        </p:nvSpPr>
        <p:spPr/>
        <p:txBody>
          <a:bodyPr/>
          <a:lstStyle/>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p</a:t>
            </a:r>
            <a:r>
              <a:rPr lang="en-US" sz="2800" dirty="0"/>
              <a:t> key to place alternating points.</a:t>
            </a:r>
          </a:p>
          <a:p>
            <a:pPr lvl="1"/>
            <a:r>
              <a:rPr lang="en-US" sz="2800" dirty="0" err="1">
                <a:latin typeface="Verdana" panose="020B0604030504040204" pitchFamily="34" charset="0"/>
                <a:ea typeface="Verdana" panose="020B0604030504040204" pitchFamily="34" charset="0"/>
                <a:cs typeface="Verdana" panose="020B0604030504040204" pitchFamily="34" charset="0"/>
              </a:rPr>
              <a:t>Ctrl+p</a:t>
            </a:r>
            <a:r>
              <a:rPr lang="en-US" sz="2800" dirty="0"/>
              <a:t> places at nearest mesh point.</a:t>
            </a:r>
          </a:p>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2</a:t>
            </a:r>
            <a:r>
              <a:rPr lang="en-US" sz="2800" dirty="0"/>
              <a:t> key to place the start or end point.</a:t>
            </a:r>
          </a:p>
          <a:p>
            <a:pPr lvl="1"/>
            <a:r>
              <a:rPr lang="en-US" sz="2800" dirty="0">
                <a:latin typeface="Verdana" panose="020B0604030504040204" pitchFamily="34" charset="0"/>
                <a:ea typeface="Verdana" panose="020B0604030504040204" pitchFamily="34" charset="0"/>
                <a:cs typeface="Verdana" panose="020B0604030504040204" pitchFamily="34" charset="0"/>
              </a:rPr>
              <a:t>Ctrl+1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Ctrl+2</a:t>
            </a:r>
            <a:r>
              <a:rPr lang="en-US" sz="2800" dirty="0"/>
              <a:t> places at mesh point.</a:t>
            </a:r>
          </a:p>
          <a:p>
            <a:r>
              <a:rPr lang="en-US" sz="2800" dirty="0"/>
              <a:t>Drag the endpoints.</a:t>
            </a:r>
          </a:p>
          <a:p>
            <a:pPr lvl="1"/>
            <a:r>
              <a:rPr lang="en-US" sz="2800" dirty="0"/>
              <a:t>Use </a:t>
            </a:r>
            <a:r>
              <a:rPr lang="en-US" sz="2800" dirty="0">
                <a:latin typeface="Verdana" panose="020B0604030504040204" pitchFamily="34" charset="0"/>
                <a:ea typeface="Verdana" panose="020B0604030504040204" pitchFamily="34" charset="0"/>
                <a:cs typeface="Verdana" panose="020B0604030504040204" pitchFamily="34" charset="0"/>
              </a:rPr>
              <a:t>x</a:t>
            </a:r>
            <a:r>
              <a:rPr lang="en-US" sz="2800" dirty="0"/>
              <a:t>, </a:t>
            </a:r>
            <a:r>
              <a:rPr lang="en-US" sz="2800" dirty="0">
                <a:latin typeface="Verdana" panose="020B0604030504040204" pitchFamily="34" charset="0"/>
                <a:ea typeface="Verdana" panose="020B0604030504040204" pitchFamily="34" charset="0"/>
                <a:cs typeface="Verdana" panose="020B0604030504040204" pitchFamily="34" charset="0"/>
              </a:rPr>
              <a:t>y</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z</a:t>
            </a:r>
            <a:r>
              <a:rPr lang="en-US" sz="2800" dirty="0"/>
              <a:t> key to constrain to axis.</a:t>
            </a:r>
          </a:p>
          <a:p>
            <a:r>
              <a:rPr lang="en-US" sz="2800" dirty="0"/>
              <a:t>Use widgets in Properties panel</a:t>
            </a:r>
          </a:p>
          <a:p>
            <a:pPr lvl="1"/>
            <a:r>
              <a:rPr lang="en-US" sz="2800" dirty="0"/>
              <a:t>E.g. Use </a:t>
            </a:r>
            <a:r>
              <a:rPr lang="en-US" sz="2800" dirty="0">
                <a:latin typeface="Verdana" panose="020B0604030504040204" pitchFamily="34" charset="0"/>
                <a:ea typeface="Verdana" panose="020B0604030504040204" pitchFamily="34" charset="0"/>
                <a:cs typeface="Verdana" panose="020B0604030504040204" pitchFamily="34" charset="0"/>
              </a:rPr>
              <a:t>Z Axis</a:t>
            </a:r>
            <a:r>
              <a:rPr lang="en-US" sz="2800" dirty="0"/>
              <a:t> button and then edit points to place from (0,0,0) to (0, 0, 10).</a:t>
            </a:r>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a:ea typeface="ＭＳ Ｐゴシック" pitchFamily="-107" charset="-128"/>
              </a:rPr>
              <a:t>Left, middle, right buttons to pan, zoom.</a:t>
            </a:r>
          </a:p>
          <a:p>
            <a:r>
              <a:rPr lang="en-US" dirty="0">
                <a:ea typeface="ＭＳ Ｐゴシック" pitchFamily="-107" charset="-128"/>
              </a:rPr>
              <a:t>Mouse wheel to zoom.</a:t>
            </a:r>
          </a:p>
          <a:p>
            <a:r>
              <a:rPr lang="en-US" dirty="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a:ea typeface="ＭＳ Ｐゴシック" pitchFamily="-107" charset="-128"/>
              </a:rPr>
              <a:t>Move them like Views.</a:t>
            </a:r>
          </a:p>
          <a:p>
            <a:r>
              <a:rPr lang="en-US">
                <a:ea typeface="ＭＳ Ｐゴシック" pitchFamily="-107" charset="-128"/>
              </a:rPr>
              <a:t>Save screenshots.</a:t>
            </a:r>
            <a:endParaRPr lang="en-US" dirty="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In </a:t>
            </a:r>
            <a:r>
              <a:rPr lang="en-US" dirty="0">
                <a:latin typeface="Verdana"/>
                <a:ea typeface="ＭＳ Ｐゴシック" pitchFamily="-107" charset="-128"/>
                <a:cs typeface="Verdana"/>
              </a:rPr>
              <a:t>Display</a:t>
            </a:r>
            <a:r>
              <a:rPr lang="en-US" dirty="0">
                <a:ea typeface="ＭＳ Ｐゴシック" pitchFamily="-107" charset="-128"/>
              </a:rPr>
              <a:t> section of properties panel, turn off all variables except </a:t>
            </a:r>
            <a:r>
              <a:rPr lang="en-US" dirty="0">
                <a:latin typeface="Verdana"/>
                <a:ea typeface="ＭＳ Ｐゴシック" pitchFamily="-107" charset="-128"/>
                <a:cs typeface="Verdana"/>
              </a:rPr>
              <a:t>Temp</a:t>
            </a:r>
            <a:r>
              <a:rPr lang="en-US" dirty="0">
                <a:ea typeface="ＭＳ Ｐゴシック" pitchFamily="-107" charset="-128"/>
              </a:rPr>
              <a:t> and </a:t>
            </a:r>
            <a:r>
              <a:rPr lang="en-US" dirty="0">
                <a:latin typeface="Verdana"/>
                <a:ea typeface="ＭＳ Ｐゴシック" pitchFamily="-107" charset="-128"/>
                <a:cs typeface="Verdana"/>
              </a:rPr>
              <a:t>Pres</a:t>
            </a:r>
            <a:r>
              <a:rPr lang="en-US" dirty="0">
                <a:ea typeface="ＭＳ Ｐゴシック" pitchFamily="-107" charset="-128"/>
              </a:rPr>
              <a:t>.</a:t>
            </a:r>
          </a:p>
          <a:p>
            <a:pPr marL="685800" indent="-514350">
              <a:buFontTx/>
              <a:buAutoNum type="arabicPeriod"/>
            </a:pPr>
            <a:r>
              <a:rPr lang="en-US" dirty="0">
                <a:ea typeface="ＭＳ Ｐゴシック" pitchFamily="-107" charset="-128"/>
              </a:rPr>
              <a:t>Select </a:t>
            </a:r>
            <a:r>
              <a:rPr lang="en-US" dirty="0" err="1">
                <a:latin typeface="Verdana"/>
                <a:ea typeface="ＭＳ Ｐゴシック" pitchFamily="-107" charset="-128"/>
                <a:cs typeface="Verdana"/>
              </a:rPr>
              <a:t>Pres</a:t>
            </a:r>
            <a:r>
              <a:rPr lang="en-US" dirty="0">
                <a:ea typeface="ＭＳ Ｐゴシック" pitchFamily="-107" charset="-128"/>
              </a:rPr>
              <a:t> in the </a:t>
            </a:r>
            <a:r>
              <a:rPr lang="en-US" dirty="0">
                <a:latin typeface="Verdana"/>
                <a:ea typeface="ＭＳ Ｐゴシック" pitchFamily="-107" charset="-128"/>
                <a:cs typeface="Verdana"/>
              </a:rPr>
              <a:t>Display</a:t>
            </a:r>
            <a:r>
              <a:rPr lang="en-US" dirty="0">
                <a:ea typeface="ＭＳ Ｐゴシック" pitchFamily="-107" charset="-128"/>
              </a:rPr>
              <a:t> options.</a:t>
            </a:r>
          </a:p>
          <a:p>
            <a:pPr marL="685800" indent="-51435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Chart Axis</a:t>
            </a:r>
            <a:r>
              <a:rPr lang="en-US" dirty="0">
                <a:ea typeface="ＭＳ Ｐゴシック" pitchFamily="-107" charset="-128"/>
              </a:rPr>
              <a:t> to            </a:t>
            </a:r>
            <a:r>
              <a:rPr lang="en-US" dirty="0">
                <a:latin typeface="Verdana"/>
                <a:ea typeface="ＭＳ Ｐゴシック" pitchFamily="-107" charset="-128"/>
                <a:cs typeface="Verdana"/>
              </a:rPr>
              <a:t>Bottom – Right</a:t>
            </a:r>
            <a:r>
              <a:rPr lang="en-US" dirty="0">
                <a:ea typeface="ＭＳ Ｐゴシック" pitchFamily="-107" charset="-128"/>
              </a:rPr>
              <a:t>.</a:t>
            </a:r>
          </a:p>
          <a:p>
            <a:pPr marL="685800" indent="-514350">
              <a:buFontTx/>
              <a:buAutoNum type="arabicPeriod"/>
            </a:pPr>
            <a:r>
              <a:rPr lang="en-US" dirty="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latin typeface="Verdana"/>
                <a:ea typeface="ＭＳ Ｐゴシック" pitchFamily="-107" charset="-128"/>
                <a:cs typeface="Verdana"/>
              </a:rPr>
              <a:t>Filters</a:t>
            </a:r>
            <a:r>
              <a:rPr lang="en-US" dirty="0">
                <a:ea typeface="ＭＳ Ｐゴシック" pitchFamily="-107" charset="-128"/>
              </a:rPr>
              <a:t> → </a:t>
            </a:r>
            <a:r>
              <a:rPr lang="en-US" dirty="0">
                <a:latin typeface="Verdana"/>
                <a:ea typeface="ＭＳ Ｐゴシック" pitchFamily="-107" charset="-128"/>
                <a:cs typeface="Verdana"/>
              </a:rPr>
              <a:t>Data Analysis</a:t>
            </a:r>
            <a:r>
              <a:rPr lang="en-US" dirty="0">
                <a:ea typeface="ＭＳ Ｐゴシック" pitchFamily="-107" charset="-128"/>
              </a:rPr>
              <a:t> → </a:t>
            </a:r>
            <a:r>
              <a:rPr lang="en-US" dirty="0">
                <a:latin typeface="Verdana"/>
                <a:ea typeface="ＭＳ Ｐゴシック" pitchFamily="-107" charset="-128"/>
                <a:cs typeface="Verdana"/>
              </a:rPr>
              <a:t>Histogram</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Input Array</a:t>
            </a:r>
            <a:r>
              <a:rPr lang="en-US" dirty="0">
                <a:ea typeface="ＭＳ Ｐゴシック" pitchFamily="-107" charset="-128"/>
              </a:rPr>
              <a:t>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8612E868-5B80-4954-AE9E-3C0BAAB75A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6447572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a:ea typeface="ＭＳ Ｐゴシック" pitchFamily="-107" charset="-128"/>
              </a:rPr>
              <a:t>Used by academic, government, and commercial institutions worldwide.</a:t>
            </a:r>
          </a:p>
          <a:p>
            <a:r>
              <a:rPr lang="en-US" dirty="0">
                <a:ea typeface="ＭＳ Ｐゴシック" pitchFamily="-107" charset="-128"/>
              </a:rPr>
              <a:t>Downloaded ~135K times per year.</a:t>
            </a:r>
          </a:p>
          <a:p>
            <a:r>
              <a:rPr lang="en-US" dirty="0" err="1">
                <a:ea typeface="ＭＳ Ｐゴシック" pitchFamily="-107" charset="-128"/>
              </a:rPr>
              <a:t>HPCwire</a:t>
            </a:r>
            <a:r>
              <a:rPr lang="en-US" dirty="0">
                <a:ea typeface="ＭＳ Ｐゴシック" pitchFamily="-107" charset="-128"/>
              </a:rPr>
              <a:t> Editors’ Choice 2010/2016 and </a:t>
            </a:r>
            <a:r>
              <a:rPr lang="en-US" dirty="0" err="1">
                <a:ea typeface="ＭＳ Ｐゴシック" pitchFamily="-107" charset="-128"/>
              </a:rPr>
              <a:t>HPCwire</a:t>
            </a:r>
            <a:r>
              <a:rPr lang="en-US" dirty="0">
                <a:ea typeface="ＭＳ Ｐゴシック" pitchFamily="-107" charset="-128"/>
              </a:rPr>
              <a:t> Readers’ Choice 2010/2012/2015 Awards for Best Visualization Product or Technology.</a:t>
            </a:r>
          </a:p>
          <a:p>
            <a:endParaRPr lang="en-US" dirty="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a:p>
            <a:pPr marL="781050" indent="-609600">
              <a:buFontTx/>
              <a:buAutoNum type="arabicPeriod"/>
            </a:pPr>
            <a:r>
              <a:rPr lang="en-US" dirty="0">
                <a:ea typeface="ＭＳ Ｐゴシック" pitchFamily="-107" charset="-128"/>
              </a:rPr>
              <a:t>In the </a:t>
            </a:r>
            <a:r>
              <a:rPr lang="en-US" dirty="0">
                <a:latin typeface="Verdana" panose="020B0604030504040204" pitchFamily="34" charset="0"/>
                <a:ea typeface="Verdana" panose="020B0604030504040204" pitchFamily="34" charset="0"/>
                <a:cs typeface="Verdana" panose="020B0604030504040204" pitchFamily="34" charset="0"/>
              </a:rPr>
              <a:t>Are you Sure</a:t>
            </a:r>
            <a:r>
              <a:rPr lang="en-US" dirty="0">
                <a:ea typeface="ＭＳ Ｐゴシック" pitchFamily="-107" charset="-128"/>
              </a:rPr>
              <a:t> dialog box, click </a:t>
            </a:r>
            <a:r>
              <a:rPr lang="en-US" dirty="0">
                <a:latin typeface="Verdana" panose="020B0604030504040204" pitchFamily="34" charset="0"/>
                <a:ea typeface="Verdana" panose="020B0604030504040204" pitchFamily="34" charset="0"/>
                <a:cs typeface="Verdana" panose="020B0604030504040204" pitchFamily="34" charset="0"/>
              </a:rPr>
              <a:t>Yes</a:t>
            </a:r>
            <a:r>
              <a:rPr lang="en-US" dirty="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 +</a:t>
            </a:r>
            <a:br>
              <a:rPr lang="en-US" dirty="0">
                <a:ea typeface="ＭＳ Ｐゴシック" pitchFamily="-107" charset="-128"/>
              </a:rPr>
            </a:br>
            <a:r>
              <a:rPr lang="en-US" dirty="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a:latin typeface="Verdana"/>
                <a:ea typeface="ＭＳ Ｐゴシック" pitchFamily="-107" charset="-128"/>
                <a:cs typeface="Verdana"/>
              </a:rPr>
              <a:t>Tubes</a:t>
            </a:r>
            <a:r>
              <a:rPr lang="en-US" dirty="0">
                <a:ea typeface="ＭＳ Ｐゴシック" pitchFamily="-107" charset="-128"/>
              </a:rPr>
              <a:t> and </a:t>
            </a:r>
            <a:r>
              <a:rPr lang="en-US" dirty="0">
                <a:latin typeface="Verdana"/>
                <a:ea typeface="ＭＳ Ｐゴシック" pitchFamily="-107" charset="-128"/>
                <a:cs typeface="Verdana"/>
              </a:rPr>
              <a:t>Glyphs</a:t>
            </a:r>
            <a:r>
              <a:rPr lang="en-US" dirty="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Modify Transfer Function</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disk_out_ref.ex2.</a:t>
            </a:r>
          </a:p>
          <a:p>
            <a:pPr marL="685800" indent="-514350">
              <a:buFont typeface="+mj-lt"/>
              <a:buAutoNum type="arabicPeriod"/>
            </a:pPr>
            <a:r>
              <a:rPr lang="en-US" dirty="0"/>
              <a:t>Click Edit Color Map       .</a:t>
            </a:r>
          </a:p>
          <a:p>
            <a:pPr marL="685800" indent="-514350">
              <a:buFont typeface="+mj-lt"/>
              <a:buAutoNum type="arabicPeriod"/>
            </a:pPr>
            <a:r>
              <a:rPr lang="en-US" dirty="0"/>
              <a:t>Click Choose preset      .</a:t>
            </a:r>
          </a:p>
          <a:p>
            <a:pPr marL="685800" indent="-514350">
              <a:buFont typeface="+mj-lt"/>
              <a:buAutoNum type="arabicPeriod"/>
            </a:pPr>
            <a:r>
              <a:rPr lang="en-US" dirty="0"/>
              <a:t>Select </a:t>
            </a:r>
            <a:r>
              <a:rPr lang="en-US" dirty="0">
                <a:latin typeface="Verdana"/>
                <a:cs typeface="Verdana"/>
              </a:rPr>
              <a:t>Black-Body Radiation</a:t>
            </a:r>
            <a:r>
              <a:rPr lang="en-US" dirty="0"/>
              <a:t>. </a:t>
            </a:r>
            <a:r>
              <a:rPr lang="en-US" dirty="0">
                <a:latin typeface="Verdana"/>
                <a:cs typeface="Verdana"/>
              </a:rPr>
              <a:t>Apply</a:t>
            </a:r>
            <a:r>
              <a:rPr lang="en-US" dirty="0"/>
              <a:t>. </a:t>
            </a:r>
            <a:r>
              <a:rPr lang="en-US" dirty="0">
                <a:latin typeface="Verdana"/>
                <a:cs typeface="Verdana"/>
              </a:rPr>
              <a:t>Close</a:t>
            </a:r>
            <a:r>
              <a:rPr lang="en-US" dirty="0"/>
              <a:t>.</a:t>
            </a:r>
          </a:p>
          <a:p>
            <a:pPr marL="685800" indent="-514350">
              <a:buFont typeface="+mj-lt"/>
              <a:buAutoNum type="arabicPeriod"/>
            </a:pPr>
            <a:r>
              <a:rPr lang="en-US" dirty="0"/>
              <a:t>Try adding and changing control points.</a:t>
            </a:r>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a:t>Rainbow Colors: Never Use Them</a:t>
            </a:r>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a:t>Pros:</a:t>
            </a:r>
          </a:p>
          <a:p>
            <a:r>
              <a:rPr lang="en-US" dirty="0"/>
              <a:t>Pretty</a:t>
            </a:r>
          </a:p>
          <a:p>
            <a:r>
              <a:rPr lang="en-US" dirty="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a:t>Cons:</a:t>
            </a:r>
          </a:p>
          <a:p>
            <a:r>
              <a:rPr lang="en-US" dirty="0"/>
              <a:t>Garish</a:t>
            </a:r>
          </a:p>
          <a:p>
            <a:r>
              <a:rPr lang="en-US" dirty="0"/>
              <a:t>Bad for color blindness</a:t>
            </a:r>
          </a:p>
          <a:p>
            <a:r>
              <a:rPr lang="en-US" dirty="0"/>
              <a:t>No implicit order</a:t>
            </a:r>
          </a:p>
          <a:p>
            <a:r>
              <a:rPr lang="en-US" dirty="0"/>
              <a:t>Not perceptually even</a:t>
            </a:r>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Color Deficiencies</a:t>
            </a:r>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a:t>Rainbow: Perceptually Uneven</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a:t>Blue</a:t>
            </a:r>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a:t>Cyan</a:t>
            </a:r>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a:t>Green</a:t>
            </a:r>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a:t>Yellow</a:t>
            </a:r>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a:t>Orange</a:t>
            </a:r>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a:t>Red</a:t>
            </a:r>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Ranges</a:t>
            </a:r>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p>
          <a:p>
            <a:pPr lvl="1"/>
            <a:r>
              <a:rPr lang="en-US" dirty="0"/>
              <a:t>6.33 billion unstructured cells in Catalyst (2016).</a:t>
            </a:r>
          </a:p>
        </p:txBody>
      </p:sp>
    </p:spTree>
    <p:extLst>
      <p:ext uri="{BB962C8B-B14F-4D97-AF65-F5344CB8AC3E}">
        <p14:creationId xmlns:p14="http://schemas.microsoft.com/office/powerpoint/2010/main" val="3192643483"/>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CD8AC5ED-D268-463F-B7D3-07DA148C76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262578789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the file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a:p>
            <a:pPr marL="781050" indent="-609600">
              <a:buFontTx/>
              <a:buAutoNum type="arabicPeriod"/>
            </a:pPr>
            <a:r>
              <a:rPr lang="en-US" dirty="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Go to representative time and hit</a:t>
            </a:r>
          </a:p>
          <a:p>
            <a:r>
              <a:rPr lang="en-US" dirty="0"/>
              <a:t>In </a:t>
            </a:r>
            <a:r>
              <a:rPr lang="en-US" dirty="0">
                <a:latin typeface="Verdana"/>
                <a:cs typeface="Verdana"/>
              </a:rPr>
              <a:t>Settings</a:t>
            </a:r>
            <a:r>
              <a:rPr lang="en-US" dirty="0"/>
              <a:t> change </a:t>
            </a:r>
            <a:r>
              <a:rPr lang="en-US" dirty="0">
                <a:latin typeface="Verdana"/>
                <a:cs typeface="Verdana"/>
              </a:rPr>
              <a:t>On File Open </a:t>
            </a:r>
            <a:r>
              <a:rPr lang="en-US" dirty="0"/>
              <a:t>to </a:t>
            </a:r>
            <a:r>
              <a:rPr lang="en-US" dirty="0" err="1">
                <a:latin typeface="Verdana"/>
                <a:cs typeface="Verdana"/>
              </a:rPr>
              <a:t>Goto</a:t>
            </a:r>
            <a:r>
              <a:rPr lang="en-US" dirty="0">
                <a:latin typeface="Verdana"/>
                <a:cs typeface="Verdana"/>
              </a:rPr>
              <a:t> last </a:t>
            </a:r>
            <a:r>
              <a:rPr lang="en-US" dirty="0" err="1">
                <a:latin typeface="Verdana"/>
                <a:cs typeface="Verdana"/>
              </a:rPr>
              <a:t>timestep</a:t>
            </a:r>
            <a:r>
              <a:rPr lang="en-US" dirty="0"/>
              <a:t>.</a:t>
            </a:r>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Set a custom range.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38776</TotalTime>
  <Words>8332</Words>
  <Application>Microsoft Office PowerPoint</Application>
  <PresentationFormat>On-screen Show (4:3)</PresentationFormat>
  <Paragraphs>1597</Paragraphs>
  <Slides>240</Slides>
  <Notes>170</Notes>
  <HiddenSlides>9</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240</vt:i4>
      </vt:variant>
    </vt:vector>
  </HeadingPairs>
  <TitlesOfParts>
    <vt:vector size="252" baseType="lpstr">
      <vt:lpstr>ＭＳ Ｐゴシック</vt:lpstr>
      <vt:lpstr>Arial</vt:lpstr>
      <vt:lpstr>Calibri</vt:lpstr>
      <vt:lpstr>Courier</vt:lpstr>
      <vt:lpstr>Helvetica</vt:lpstr>
      <vt:lpstr>Tahoma</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Copy/Paste/Reset/Save Parameters</vt:lpstr>
      <vt:lpstr>Display Properties</vt:lpstr>
      <vt:lpstr>Change Render Properties</vt:lpstr>
      <vt:lpstr>Render View Options</vt:lpstr>
      <vt:lpstr>Change Render Properties</vt:lpstr>
      <vt:lpstr>Advanced Properties</vt:lpstr>
      <vt:lpstr>Searching Properties</vt:lpstr>
      <vt:lpstr>Searching Properties</vt:lpstr>
      <vt:lpstr>Using Auto Apply</vt:lpstr>
      <vt:lpstr>Changing the Color Palette</vt:lpstr>
      <vt:lpstr>Color Palettes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Pipeline Browser Structure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Reset ParaView</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464</cp:revision>
  <cp:lastPrinted>2016-11-07T23:36:26Z</cp:lastPrinted>
  <dcterms:created xsi:type="dcterms:W3CDTF">2010-07-16T17:07:32Z</dcterms:created>
  <dcterms:modified xsi:type="dcterms:W3CDTF">2018-10-15T21:14:56Z</dcterms:modified>
</cp:coreProperties>
</file>