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3" r:id="rId3"/>
    <p:sldId id="272" r:id="rId4"/>
    <p:sldId id="265" r:id="rId5"/>
    <p:sldId id="266" r:id="rId6"/>
    <p:sldId id="262" r:id="rId7"/>
    <p:sldId id="261" r:id="rId8"/>
    <p:sldId id="274" r:id="rId9"/>
    <p:sldId id="275" r:id="rId10"/>
    <p:sldId id="276" r:id="rId11"/>
    <p:sldId id="277" r:id="rId12"/>
    <p:sldId id="263" r:id="rId13"/>
    <p:sldId id="264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7" d="100"/>
          <a:sy n="107" d="100"/>
        </p:scale>
        <p:origin x="-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Code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SLOC (logical)</c:v>
                </c:pt>
                <c:pt idx="1">
                  <c:v>Exec. Instructions</c:v>
                </c:pt>
                <c:pt idx="2">
                  <c:v>Data Declarations</c:v>
                </c:pt>
                <c:pt idx="3">
                  <c:v>Comments</c:v>
                </c:pt>
                <c:pt idx="4">
                  <c:v>Blank Lines</c:v>
                </c:pt>
                <c:pt idx="5">
                  <c:v>Files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198635.0</c:v>
                </c:pt>
                <c:pt idx="1">
                  <c:v>132602.0</c:v>
                </c:pt>
                <c:pt idx="2">
                  <c:v>44632.0</c:v>
                </c:pt>
                <c:pt idx="3">
                  <c:v>149605.0</c:v>
                </c:pt>
                <c:pt idx="4">
                  <c:v>72766.0</c:v>
                </c:pt>
                <c:pt idx="5">
                  <c:v>2707.0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Testing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SLOC (logical)</c:v>
                </c:pt>
                <c:pt idx="1">
                  <c:v>Exec. Instructions</c:v>
                </c:pt>
                <c:pt idx="2">
                  <c:v>Data Declarations</c:v>
                </c:pt>
                <c:pt idx="3">
                  <c:v>Comments</c:v>
                </c:pt>
                <c:pt idx="4">
                  <c:v>Blank Lines</c:v>
                </c:pt>
                <c:pt idx="5">
                  <c:v>Files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109750.0</c:v>
                </c:pt>
                <c:pt idx="1">
                  <c:v>84117.0</c:v>
                </c:pt>
                <c:pt idx="2">
                  <c:v>14856.0</c:v>
                </c:pt>
                <c:pt idx="3">
                  <c:v>37150.0</c:v>
                </c:pt>
                <c:pt idx="4">
                  <c:v>39994.0</c:v>
                </c:pt>
                <c:pt idx="5">
                  <c:v>1195.0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Examples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SLOC (logical)</c:v>
                </c:pt>
                <c:pt idx="1">
                  <c:v>Exec. Instructions</c:v>
                </c:pt>
                <c:pt idx="2">
                  <c:v>Data Declarations</c:v>
                </c:pt>
                <c:pt idx="3">
                  <c:v>Comments</c:v>
                </c:pt>
                <c:pt idx="4">
                  <c:v>Blank Lines</c:v>
                </c:pt>
                <c:pt idx="5">
                  <c:v>Files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22918.0</c:v>
                </c:pt>
                <c:pt idx="1">
                  <c:v>15301.0</c:v>
                </c:pt>
                <c:pt idx="2">
                  <c:v>4189.0</c:v>
                </c:pt>
                <c:pt idx="3">
                  <c:v>39776.0</c:v>
                </c:pt>
                <c:pt idx="4">
                  <c:v>15013.0</c:v>
                </c:pt>
                <c:pt idx="5">
                  <c:v>331.0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770520"/>
        <c:axId val="391219880"/>
      </c:barChart>
      <c:catAx>
        <c:axId val="391770520"/>
        <c:scaling>
          <c:orientation val="minMax"/>
        </c:scaling>
        <c:delete val="0"/>
        <c:axPos val="l"/>
        <c:majorTickMark val="out"/>
        <c:minorTickMark val="none"/>
        <c:tickLblPos val="nextTo"/>
        <c:crossAx val="391219880"/>
        <c:crosses val="autoZero"/>
        <c:auto val="1"/>
        <c:lblAlgn val="ctr"/>
        <c:lblOffset val="100"/>
        <c:noMultiLvlLbl val="0"/>
      </c:catAx>
      <c:valAx>
        <c:axId val="3912198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1770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5042A-1B1A-7343-B88F-3D9B59393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7BBD-1C75-7F45-9901-B1963919A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6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9405-6920-E342-B42F-9E76231E7C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33945-B156-0F46-8C20-DB891111AA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AA77-36D8-3044-9892-CBDEA7347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E7578-F816-A54C-9FEE-B4C96F2B58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E2279-8888-DA4B-80EE-B588C7C746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F4483-AC1F-D447-818B-1FB288A4A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2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E983-3374-5143-B045-C7F0980D1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63F9-CB31-0E45-89EA-C616B45669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3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CC22A-4F20-0E4D-A23E-B66E2732D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4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9B7894FA-90AB-A146-B00D-1E3A65AFDF0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91000" y="5257800"/>
            <a:ext cx="4737100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the ITK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Hans J.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Keyword Prevalence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6864"/>
              </p:ext>
            </p:extLst>
          </p:nvPr>
        </p:nvGraphicFramePr>
        <p:xfrm>
          <a:off x="533400" y="1981200"/>
          <a:ext cx="7924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117600"/>
                <a:gridCol w="1295400"/>
                <a:gridCol w="914400"/>
                <a:gridCol w="1955800"/>
                <a:gridCol w="13208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Compiler Directives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Data Keywords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Executable Keywords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#define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dynamic_cast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#error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const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25898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reinterpret_cast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#pragma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1532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const_cast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8000"/>
                          </a:solidFill>
                        </a:rPr>
                        <a:t>typeid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400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#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undef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explicit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goto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#include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static_cast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#using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register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cout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(Code)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volatile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cerr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(Code)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virtual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4228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cin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(Code)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17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since ITKv4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981074"/>
              </p:ext>
            </p:extLst>
          </p:nvPr>
        </p:nvGraphicFramePr>
        <p:xfrm>
          <a:off x="1066800" y="1981200"/>
          <a:ext cx="739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Lines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Deleted</a:t>
                      </a:r>
                      <a:r>
                        <a:rPr lang="en-US" baseline="0" dirty="0" smtClean="0"/>
                        <a:t>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28260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73807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Unmodified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111742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14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772400" cy="1143000"/>
          </a:xfrm>
        </p:spPr>
        <p:txBody>
          <a:bodyPr/>
          <a:lstStyle/>
          <a:p>
            <a:r>
              <a:rPr lang="en-US" dirty="0" smtClean="0"/>
              <a:t>When?  </a:t>
            </a:r>
            <a:r>
              <a:rPr lang="en-US" dirty="0" err="1" smtClean="0"/>
              <a:t>Git</a:t>
            </a:r>
            <a:r>
              <a:rPr lang="en-US" dirty="0" smtClean="0"/>
              <a:t> 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148590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87183"/>
            <a:ext cx="310791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76551"/>
            <a:ext cx="8305800" cy="52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895600"/>
            <a:ext cx="56896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816" y="1371600"/>
            <a:ext cx="7401984" cy="9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45674"/>
            <a:ext cx="2413000" cy="242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1752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Time Zones were not configured properly, so this is shifted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6400"/>
            <a:ext cx="2578100" cy="335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01" y="1686642"/>
            <a:ext cx="2298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400"/>
            <a:ext cx="9144000" cy="3758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04800"/>
            <a:ext cx="271182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Inactive Dormant</a:t>
            </a:r>
            <a:endParaRPr lang="en-US" dirty="0"/>
          </a:p>
        </p:txBody>
      </p:sp>
      <p:pic>
        <p:nvPicPr>
          <p:cNvPr id="4" name="Content Placeholder 3" descr="Screen shot 2010-11-07 at 1.34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16627" r="2966" b="11022"/>
          <a:stretch/>
        </p:blipFill>
        <p:spPr>
          <a:xfrm>
            <a:off x="304800" y="1676400"/>
            <a:ext cx="3388478" cy="2743200"/>
          </a:xfrm>
        </p:spPr>
      </p:pic>
      <p:sp>
        <p:nvSpPr>
          <p:cNvPr id="5" name="TextBox 4"/>
          <p:cNvSpPr txBox="1"/>
          <p:nvPr/>
        </p:nvSpPr>
        <p:spPr>
          <a:xfrm>
            <a:off x="3886200" y="1752600"/>
            <a:ext cx="5105400" cy="461664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                  :     : mean : 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mean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Who               : How :  days: 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days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                  :many :  open: 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inactive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==========================================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Jim Miller        :  14 : 1604 : 1004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Bill </a:t>
            </a:r>
            <a:r>
              <a:rPr lang="en-US" sz="1400" dirty="0" err="1" smtClean="0">
                <a:latin typeface="Courier New"/>
                <a:cs typeface="Courier New"/>
              </a:rPr>
              <a:t>Lorensen</a:t>
            </a:r>
            <a:r>
              <a:rPr lang="en-US" sz="1400" dirty="0" smtClean="0">
                <a:latin typeface="Courier New"/>
                <a:cs typeface="Courier New"/>
              </a:rPr>
              <a:t>     :  10 :  774 :  717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Luis Ibanez       : 115 : 1075 :  633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Gaetan</a:t>
            </a:r>
            <a:r>
              <a:rPr lang="en-US" sz="1400" dirty="0" smtClean="0">
                <a:latin typeface="Courier New"/>
                <a:cs typeface="Courier New"/>
              </a:rPr>
              <a:t> Lehman     :  14 :  589 :  385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Not assigned      :  34 :  340 :  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318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Matthew McCormick :  25 :  556 :   81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Bradley </a:t>
            </a:r>
            <a:r>
              <a:rPr lang="en-US" sz="1400" dirty="0" err="1" smtClean="0">
                <a:latin typeface="Courier New"/>
                <a:cs typeface="Courier New"/>
              </a:rPr>
              <a:t>Lowekamp</a:t>
            </a:r>
            <a:r>
              <a:rPr lang="en-US" sz="1400" dirty="0" smtClean="0">
                <a:latin typeface="Courier New"/>
                <a:cs typeface="Courier New"/>
              </a:rPr>
              <a:t>  :  12 :  300 :   74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Hans Johnson      :  13 :  295 :   17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Xiaoxiao</a:t>
            </a:r>
            <a:r>
              <a:rPr lang="en-US" sz="1400" dirty="0" smtClean="0">
                <a:latin typeface="Courier New"/>
                <a:cs typeface="Courier New"/>
              </a:rPr>
              <a:t>          :   8 : 1108 :   14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Bill Hoffman      :   1 :   49 :   10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Alex </a:t>
            </a:r>
            <a:r>
              <a:rPr lang="en-US" sz="1400" dirty="0" err="1" smtClean="0">
                <a:latin typeface="Courier New"/>
                <a:cs typeface="Courier New"/>
              </a:rPr>
              <a:t>Gouaillard</a:t>
            </a:r>
            <a:r>
              <a:rPr lang="en-US" sz="1400" dirty="0" smtClean="0">
                <a:latin typeface="Courier New"/>
                <a:cs typeface="Courier New"/>
              </a:rPr>
              <a:t>   :   8 :  291 :    9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Brian </a:t>
            </a:r>
            <a:r>
              <a:rPr lang="en-US" sz="1400" dirty="0" err="1" smtClean="0">
                <a:latin typeface="Courier New"/>
                <a:cs typeface="Courier New"/>
              </a:rPr>
              <a:t>Avants</a:t>
            </a:r>
            <a:r>
              <a:rPr lang="en-US" sz="1400" dirty="0" smtClean="0">
                <a:latin typeface="Courier New"/>
                <a:cs typeface="Courier New"/>
              </a:rPr>
              <a:t>      :   5 :  501 :    5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Stephen </a:t>
            </a:r>
            <a:r>
              <a:rPr lang="en-US" sz="1400" dirty="0" err="1" smtClean="0">
                <a:latin typeface="Courier New"/>
                <a:cs typeface="Courier New"/>
              </a:rPr>
              <a:t>Aylward</a:t>
            </a:r>
            <a:r>
              <a:rPr lang="en-US" sz="1400" dirty="0" smtClean="0">
                <a:latin typeface="Courier New"/>
                <a:cs typeface="Courier New"/>
              </a:rPr>
              <a:t>   :   5 :  824 :    4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Gabe Hart         :   8 :  318 :    3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Kentwilliams</a:t>
            </a:r>
            <a:r>
              <a:rPr lang="en-US" sz="1400" dirty="0" smtClean="0">
                <a:latin typeface="Courier New"/>
                <a:cs typeface="Courier New"/>
              </a:rPr>
              <a:t>      :  24 :  443 :    2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Nick </a:t>
            </a:r>
            <a:r>
              <a:rPr lang="en-US" sz="1400" dirty="0" err="1" smtClean="0">
                <a:latin typeface="Courier New"/>
                <a:cs typeface="Courier New"/>
              </a:rPr>
              <a:t>Tustison</a:t>
            </a:r>
            <a:r>
              <a:rPr lang="en-US" sz="1400" dirty="0" smtClean="0">
                <a:latin typeface="Courier New"/>
                <a:cs typeface="Courier New"/>
              </a:rPr>
              <a:t>     :   1 :  140 :    2</a:t>
            </a:r>
          </a:p>
          <a:p>
            <a:r>
              <a:rPr lang="en-US" sz="1400" dirty="0" err="1" smtClean="0">
                <a:latin typeface="Courier New"/>
                <a:cs typeface="Courier New"/>
              </a:rPr>
              <a:t>Mariusstaring</a:t>
            </a:r>
            <a:r>
              <a:rPr lang="en-US" sz="1400" dirty="0" smtClean="0">
                <a:latin typeface="Courier New"/>
                <a:cs typeface="Courier New"/>
              </a:rPr>
              <a:t>     :   1 :  134 :    2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1061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How?  </a:t>
            </a:r>
            <a:r>
              <a:rPr lang="en-US" dirty="0" err="1" smtClean="0"/>
              <a:t>Git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328961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00200"/>
            <a:ext cx="2819400" cy="3766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600200"/>
            <a:ext cx="1295400" cy="1719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57" y="3352800"/>
            <a:ext cx="5487043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8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How? </a:t>
            </a:r>
            <a:r>
              <a:rPr lang="en-US" dirty="0" err="1" smtClean="0"/>
              <a:t>Gerrit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017" y="1524000"/>
            <a:ext cx="3546383" cy="4081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14600"/>
            <a:ext cx="4953000" cy="221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763000" cy="3810000"/>
          </a:xfrm>
        </p:spPr>
        <p:txBody>
          <a:bodyPr numCol="1"/>
          <a:lstStyle/>
          <a:p>
            <a:r>
              <a:rPr lang="en-US" dirty="0" smtClean="0"/>
              <a:t>Unified logins and Integrated systems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Gerrit</a:t>
            </a:r>
            <a:endParaRPr lang="en-US" dirty="0" smtClean="0"/>
          </a:p>
          <a:p>
            <a:pPr lvl="1"/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Mantis</a:t>
            </a:r>
          </a:p>
          <a:p>
            <a:pPr lvl="1"/>
            <a:r>
              <a:rPr lang="en-US" dirty="0" smtClean="0"/>
              <a:t>?Midas?</a:t>
            </a:r>
          </a:p>
          <a:p>
            <a:r>
              <a:rPr lang="en-US" dirty="0" smtClean="0"/>
              <a:t>These tools need to be less distinct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3622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GitHub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NITRC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NAMIC  (Sandbox)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NAMIC  (Wiki)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Slicer3/4 (Wiki)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Slicer3/4 (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svn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8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0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311602"/>
            <a:ext cx="4015426" cy="112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88" y="1600200"/>
            <a:ext cx="190322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456954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6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5308600" cy="450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73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ourier New"/>
                <a:cs typeface="Courier New"/>
              </a:rPr>
              <a:t>./</a:t>
            </a:r>
            <a:r>
              <a:rPr lang="fr-FR" sz="1200" dirty="0" err="1" smtClean="0">
                <a:latin typeface="Courier New"/>
                <a:cs typeface="Courier New"/>
              </a:rPr>
              <a:t>gitstats</a:t>
            </a:r>
            <a:r>
              <a:rPr lang="fr-FR" sz="1200" dirty="0" smtClean="0">
                <a:latin typeface="Courier New"/>
                <a:cs typeface="Courier New"/>
              </a:rPr>
              <a:t>/</a:t>
            </a:r>
            <a:r>
              <a:rPr lang="fr-FR" sz="1200" dirty="0" err="1" smtClean="0">
                <a:latin typeface="Courier New"/>
                <a:cs typeface="Courier New"/>
              </a:rPr>
              <a:t>gitstats</a:t>
            </a:r>
            <a:r>
              <a:rPr lang="fr-FR" sz="1200" dirty="0" smtClean="0">
                <a:latin typeface="Courier New"/>
                <a:cs typeface="Courier New"/>
              </a:rPr>
              <a:t> -c </a:t>
            </a:r>
            <a:r>
              <a:rPr lang="fr-FR" sz="1200" dirty="0" err="1" smtClean="0">
                <a:latin typeface="Courier New"/>
                <a:cs typeface="Courier New"/>
              </a:rPr>
              <a:t>commit_begin</a:t>
            </a:r>
            <a:r>
              <a:rPr lang="fr-FR" sz="1200" dirty="0" smtClean="0">
                <a:latin typeface="Courier New"/>
                <a:cs typeface="Courier New"/>
              </a:rPr>
              <a:t>=5f6b8ec8de1967a364a0bb2d476455b1e99564c9 \</a:t>
            </a:r>
          </a:p>
          <a:p>
            <a:r>
              <a:rPr lang="fr-FR" sz="1200" dirty="0">
                <a:latin typeface="Courier New"/>
                <a:cs typeface="Courier New"/>
              </a:rPr>
              <a:t> </a:t>
            </a:r>
            <a:r>
              <a:rPr lang="fr-FR" sz="1200" dirty="0" smtClean="0">
                <a:latin typeface="Courier New"/>
                <a:cs typeface="Courier New"/>
              </a:rPr>
              <a:t>                   -c </a:t>
            </a:r>
            <a:r>
              <a:rPr lang="fr-FR" sz="1200" dirty="0" err="1" smtClean="0">
                <a:latin typeface="Courier New"/>
                <a:cs typeface="Courier New"/>
              </a:rPr>
              <a:t>commit_end</a:t>
            </a:r>
            <a:r>
              <a:rPr lang="fr-FR" sz="1200" dirty="0" smtClean="0">
                <a:latin typeface="Courier New"/>
                <a:cs typeface="Courier New"/>
              </a:rPr>
              <a:t>=HEAD ~/Dashboard/</a:t>
            </a:r>
            <a:r>
              <a:rPr lang="fr-FR" sz="1200" dirty="0" err="1" smtClean="0">
                <a:latin typeface="Courier New"/>
                <a:cs typeface="Courier New"/>
              </a:rPr>
              <a:t>src</a:t>
            </a:r>
            <a:r>
              <a:rPr lang="fr-FR" sz="1200" dirty="0" smtClean="0">
                <a:latin typeface="Courier New"/>
                <a:cs typeface="Courier New"/>
              </a:rPr>
              <a:t>/ITK ITKv4_Report</a:t>
            </a:r>
          </a:p>
          <a:p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5576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807354" cy="487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" t="176" r="-3793" b="33642"/>
          <a:stretch/>
        </p:blipFill>
        <p:spPr>
          <a:xfrm>
            <a:off x="153638" y="6626285"/>
            <a:ext cx="9142762" cy="1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1728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6001"/>
            <a:ext cx="4724400" cy="13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6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 File Types (All of ITK)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" r="-662"/>
          <a:stretch/>
        </p:blipFill>
        <p:spPr>
          <a:xfrm>
            <a:off x="825500" y="2144946"/>
            <a:ext cx="7064494" cy="3341453"/>
          </a:xfrm>
        </p:spPr>
      </p:pic>
      <p:sp>
        <p:nvSpPr>
          <p:cNvPr id="5" name="TextBox 4"/>
          <p:cNvSpPr txBox="1"/>
          <p:nvPr/>
        </p:nvSpPr>
        <p:spPr>
          <a:xfrm>
            <a:off x="4648200" y="27268"/>
            <a:ext cx="420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produced by </a:t>
            </a:r>
            <a:r>
              <a:rPr lang="en-US" dirty="0" err="1" smtClean="0"/>
              <a:t>gitstats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17526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smtClean="0"/>
              <a:t>Total lines of text in Git1,152,146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027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4081"/>
              </p:ext>
            </p:extLst>
          </p:nvPr>
        </p:nvGraphicFramePr>
        <p:xfrm>
          <a:off x="457200" y="1905000"/>
          <a:ext cx="8153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39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ITK Code by the Numbers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1220"/>
              </p:ext>
            </p:extLst>
          </p:nvPr>
        </p:nvGraphicFramePr>
        <p:xfrm>
          <a:off x="1066800" y="1981200"/>
          <a:ext cx="7391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562100"/>
                <a:gridCol w="1847850"/>
                <a:gridCol w="18478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SLOC (logical)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198635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22918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Exec. Instructions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132602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84117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15301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Declarations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39776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Blank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72766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4648200"/>
            <a:ext cx="463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Numbers generated with</a:t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USC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Unified 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CodeCount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(UCC)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6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465</Words>
  <Application>Microsoft Macintosh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Status of the ITK Toolkit</vt:lpstr>
      <vt:lpstr>Where are We?</vt:lpstr>
      <vt:lpstr>Where are We?</vt:lpstr>
      <vt:lpstr>PowerPoint Presentation</vt:lpstr>
      <vt:lpstr>Who?</vt:lpstr>
      <vt:lpstr>Who?  </vt:lpstr>
      <vt:lpstr>What? File Types (All of ITK)</vt:lpstr>
      <vt:lpstr>Source Code Chart</vt:lpstr>
      <vt:lpstr>ITK Code by the Numbers</vt:lpstr>
      <vt:lpstr>Interesting Keyword Prevalence</vt:lpstr>
      <vt:lpstr>Difference since ITKv4</vt:lpstr>
      <vt:lpstr>When?  Git Commits</vt:lpstr>
      <vt:lpstr>Where?</vt:lpstr>
      <vt:lpstr>Why?  </vt:lpstr>
      <vt:lpstr>Days Inactive Dormant</vt:lpstr>
      <vt:lpstr>How?  Git</vt:lpstr>
      <vt:lpstr>How? Gerrit</vt:lpstr>
      <vt:lpstr>Discussion Points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ITK Toolkit</dc:title>
  <dc:creator>University Relations</dc:creator>
  <cp:lastModifiedBy>Hans Johnson</cp:lastModifiedBy>
  <cp:revision>21</cp:revision>
  <dcterms:created xsi:type="dcterms:W3CDTF">2004-06-18T17:08:09Z</dcterms:created>
  <dcterms:modified xsi:type="dcterms:W3CDTF">2010-11-09T16:29:33Z</dcterms:modified>
</cp:coreProperties>
</file>