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Default Extension="emf" ContentType="image/x-emf"/>
  <Override PartName="/ppt/slides/slide86.xml" ContentType="application/vnd.openxmlformats-officedocument.presentationml.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docx" ContentType="application/vnd.openxmlformats-officedocument.wordprocessingml.document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414" r:id="rId3"/>
    <p:sldId id="259" r:id="rId4"/>
    <p:sldId id="260" r:id="rId5"/>
    <p:sldId id="261" r:id="rId6"/>
    <p:sldId id="268" r:id="rId7"/>
    <p:sldId id="263" r:id="rId8"/>
    <p:sldId id="267" r:id="rId9"/>
    <p:sldId id="266" r:id="rId10"/>
    <p:sldId id="265" r:id="rId11"/>
    <p:sldId id="264" r:id="rId12"/>
    <p:sldId id="271" r:id="rId13"/>
    <p:sldId id="269" r:id="rId14"/>
    <p:sldId id="270" r:id="rId15"/>
    <p:sldId id="257" r:id="rId16"/>
    <p:sldId id="272" r:id="rId17"/>
    <p:sldId id="273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74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76" r:id="rId49"/>
    <p:sldId id="308" r:id="rId50"/>
    <p:sldId id="309" r:id="rId51"/>
    <p:sldId id="310" r:id="rId52"/>
    <p:sldId id="311" r:id="rId53"/>
    <p:sldId id="312" r:id="rId54"/>
    <p:sldId id="313" r:id="rId55"/>
    <p:sldId id="275" r:id="rId56"/>
    <p:sldId id="398" r:id="rId57"/>
    <p:sldId id="399" r:id="rId58"/>
    <p:sldId id="400" r:id="rId59"/>
    <p:sldId id="401" r:id="rId60"/>
    <p:sldId id="402" r:id="rId61"/>
    <p:sldId id="403" r:id="rId62"/>
    <p:sldId id="404" r:id="rId63"/>
    <p:sldId id="405" r:id="rId64"/>
    <p:sldId id="406" r:id="rId65"/>
    <p:sldId id="407" r:id="rId66"/>
    <p:sldId id="408" r:id="rId67"/>
    <p:sldId id="409" r:id="rId68"/>
    <p:sldId id="410" r:id="rId69"/>
    <p:sldId id="411" r:id="rId70"/>
    <p:sldId id="412" r:id="rId71"/>
    <p:sldId id="413" r:id="rId72"/>
    <p:sldId id="278" r:id="rId73"/>
    <p:sldId id="363" r:id="rId74"/>
    <p:sldId id="364" r:id="rId75"/>
    <p:sldId id="365" r:id="rId76"/>
    <p:sldId id="366" r:id="rId77"/>
    <p:sldId id="367" r:id="rId78"/>
    <p:sldId id="368" r:id="rId79"/>
    <p:sldId id="369" r:id="rId80"/>
    <p:sldId id="370" r:id="rId81"/>
    <p:sldId id="371" r:id="rId82"/>
    <p:sldId id="372" r:id="rId83"/>
    <p:sldId id="373" r:id="rId84"/>
    <p:sldId id="374" r:id="rId85"/>
    <p:sldId id="375" r:id="rId86"/>
    <p:sldId id="376" r:id="rId87"/>
    <p:sldId id="377" r:id="rId88"/>
    <p:sldId id="378" r:id="rId89"/>
    <p:sldId id="379" r:id="rId90"/>
    <p:sldId id="380" r:id="rId91"/>
    <p:sldId id="381" r:id="rId92"/>
    <p:sldId id="382" r:id="rId93"/>
    <p:sldId id="383" r:id="rId94"/>
    <p:sldId id="277" r:id="rId95"/>
    <p:sldId id="384" r:id="rId96"/>
    <p:sldId id="385" r:id="rId97"/>
    <p:sldId id="386" r:id="rId98"/>
    <p:sldId id="387" r:id="rId99"/>
    <p:sldId id="388" r:id="rId100"/>
    <p:sldId id="389" r:id="rId101"/>
    <p:sldId id="390" r:id="rId102"/>
    <p:sldId id="391" r:id="rId103"/>
    <p:sldId id="392" r:id="rId104"/>
    <p:sldId id="393" r:id="rId105"/>
    <p:sldId id="394" r:id="rId106"/>
    <p:sldId id="395" r:id="rId107"/>
    <p:sldId id="396" r:id="rId108"/>
    <p:sldId id="397" r:id="rId109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68A8A"/>
    <a:srgbClr val="D71614"/>
    <a:srgbClr val="D30AA5"/>
    <a:srgbClr val="A2AB00"/>
    <a:srgbClr val="730000"/>
    <a:srgbClr val="043504"/>
    <a:srgbClr val="0099CC"/>
    <a:srgbClr val="423174"/>
    <a:srgbClr val="00279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144" autoAdjust="0"/>
    <p:restoredTop sz="83243" autoAdjust="0"/>
  </p:normalViewPr>
  <p:slideViewPr>
    <p:cSldViewPr>
      <p:cViewPr varScale="1">
        <p:scale>
          <a:sx n="100" d="100"/>
          <a:sy n="100" d="100"/>
        </p:scale>
        <p:origin x="-1000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eopard%20OS%20X:Users:kmorel:Documents:Projects:ParaView-PI:Milestones:FY10-Joint:Artifacts:KitwareData:2010-08-11:Intrepid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eopard%20OS%20X:Users:kmorel:Documents:Projects:ParaView-PI:Milestones:FY10-Joint:Artifacts:KitwareData:2010-08-11:Intrepid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scatterChart>
        <c:scatterStyle val="lineMarker"/>
        <c:ser>
          <c:idx val="0"/>
          <c:order val="0"/>
          <c:tx>
            <c:v>Slice Time</c:v>
          </c:tx>
          <c:errBars>
            <c:errDir val="y"/>
            <c:errBarType val="both"/>
            <c:errValType val="cust"/>
            <c:plus>
              <c:numRef>
                <c:f>Slice!$O$2:$O$5</c:f>
                <c:numCache>
                  <c:formatCode>General</c:formatCode>
                  <c:ptCount val="4"/>
                  <c:pt idx="0">
                    <c:v>0.000626000000000001</c:v>
                  </c:pt>
                  <c:pt idx="1">
                    <c:v>0.000363111111111113</c:v>
                  </c:pt>
                  <c:pt idx="2">
                    <c:v>0.000246333333333334</c:v>
                  </c:pt>
                  <c:pt idx="3">
                    <c:v>0.000254888888888888</c:v>
                  </c:pt>
                </c:numCache>
              </c:numRef>
            </c:plus>
            <c:minus>
              <c:numRef>
                <c:f>Slice!$N$2:$N$5</c:f>
                <c:numCache>
                  <c:formatCode>General</c:formatCode>
                  <c:ptCount val="4"/>
                  <c:pt idx="0">
                    <c:v>0.000418000000000002</c:v>
                  </c:pt>
                  <c:pt idx="1">
                    <c:v>0.000607888888888887</c:v>
                  </c:pt>
                  <c:pt idx="2">
                    <c:v>0.00091066666666667</c:v>
                  </c:pt>
                  <c:pt idx="3">
                    <c:v>0.000313111111111111</c:v>
                  </c:pt>
                </c:numCache>
              </c:numRef>
            </c:minus>
          </c:errBars>
          <c:xVal>
            <c:numRef>
              <c:f>Slice!$A$2:$A$5</c:f>
              <c:numCache>
                <c:formatCode>General</c:formatCode>
                <c:ptCount val="4"/>
                <c:pt idx="0">
                  <c:v>4096.0</c:v>
                </c:pt>
                <c:pt idx="1">
                  <c:v>8192.0</c:v>
                </c:pt>
                <c:pt idx="2">
                  <c:v>16384.0</c:v>
                </c:pt>
                <c:pt idx="3">
                  <c:v>32768.0</c:v>
                </c:pt>
              </c:numCache>
            </c:numRef>
          </c:xVal>
          <c:yVal>
            <c:numRef>
              <c:f>Slice!$K$2:$K$5</c:f>
              <c:numCache>
                <c:formatCode>General</c:formatCode>
                <c:ptCount val="4"/>
                <c:pt idx="0">
                  <c:v>0.09548</c:v>
                </c:pt>
                <c:pt idx="1">
                  <c:v>0.0562068888888889</c:v>
                </c:pt>
                <c:pt idx="2">
                  <c:v>0.0366196666666667</c:v>
                </c:pt>
                <c:pt idx="3">
                  <c:v>0.0237071111111111</c:v>
                </c:pt>
              </c:numCache>
            </c:numRef>
          </c:yVal>
        </c:ser>
        <c:ser>
          <c:idx val="1"/>
          <c:order val="1"/>
          <c:tx>
            <c:strRef>
              <c:f>Slice!$K$29</c:f>
              <c:strCache>
                <c:ptCount val="1"/>
                <c:pt idx="0">
                  <c:v>Ideal Time</c:v>
                </c:pt>
              </c:strCache>
            </c:strRef>
          </c:tx>
          <c:spPr>
            <a:ln w="12700" cmpd="sng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Slice!$A$30:$A$54</c:f>
              <c:numCache>
                <c:formatCode>General</c:formatCode>
                <c:ptCount val="25"/>
                <c:pt idx="0">
                  <c:v>4096.0</c:v>
                </c:pt>
                <c:pt idx="1">
                  <c:v>4466.719672996895</c:v>
                </c:pt>
                <c:pt idx="2">
                  <c:v>4870.992343051145</c:v>
                </c:pt>
                <c:pt idx="3">
                  <c:v>5311.854815850535</c:v>
                </c:pt>
                <c:pt idx="4">
                  <c:v>5792.618751480197</c:v>
                </c:pt>
                <c:pt idx="5">
                  <c:v>6316.895540870928</c:v>
                </c:pt>
                <c:pt idx="6">
                  <c:v>6888.62343375843</c:v>
                </c:pt>
                <c:pt idx="7">
                  <c:v>7512.097121932667</c:v>
                </c:pt>
                <c:pt idx="8">
                  <c:v>8192.000000000001</c:v>
                </c:pt>
                <c:pt idx="9">
                  <c:v>8933.439345993793</c:v>
                </c:pt>
                <c:pt idx="10">
                  <c:v>9741.984686102294</c:v>
                </c:pt>
                <c:pt idx="11">
                  <c:v>10623.70963170107</c:v>
                </c:pt>
                <c:pt idx="12">
                  <c:v>11585.2375029604</c:v>
                </c:pt>
                <c:pt idx="13">
                  <c:v>12633.79108174186</c:v>
                </c:pt>
                <c:pt idx="14">
                  <c:v>13777.24686751686</c:v>
                </c:pt>
                <c:pt idx="15">
                  <c:v>15024.19424386534</c:v>
                </c:pt>
                <c:pt idx="16">
                  <c:v>16384.00000000001</c:v>
                </c:pt>
                <c:pt idx="17">
                  <c:v>17866.87869198759</c:v>
                </c:pt>
                <c:pt idx="18">
                  <c:v>19483.9693722046</c:v>
                </c:pt>
                <c:pt idx="19">
                  <c:v>21247.41926340215</c:v>
                </c:pt>
                <c:pt idx="20">
                  <c:v>23170.4750059208</c:v>
                </c:pt>
                <c:pt idx="21">
                  <c:v>25267.58216348372</c:v>
                </c:pt>
                <c:pt idx="22">
                  <c:v>27554.49373503373</c:v>
                </c:pt>
                <c:pt idx="23">
                  <c:v>30048.38848773068</c:v>
                </c:pt>
                <c:pt idx="24">
                  <c:v>32768.00000000002</c:v>
                </c:pt>
              </c:numCache>
            </c:numRef>
          </c:xVal>
          <c:yVal>
            <c:numRef>
              <c:f>Slice!$K$30:$K$54</c:f>
              <c:numCache>
                <c:formatCode>General</c:formatCode>
                <c:ptCount val="25"/>
                <c:pt idx="0">
                  <c:v>0.09548</c:v>
                </c:pt>
                <c:pt idx="1">
                  <c:v>0.087555546045182</c:v>
                </c:pt>
                <c:pt idx="2">
                  <c:v>0.0802887897284247</c:v>
                </c:pt>
                <c:pt idx="3">
                  <c:v>0.0736251448049751</c:v>
                </c:pt>
                <c:pt idx="4">
                  <c:v>0.0675145554676915</c:v>
                </c:pt>
                <c:pt idx="5">
                  <c:v>0.0619111203390392</c:v>
                </c:pt>
                <c:pt idx="6">
                  <c:v>0.0567727476702299</c:v>
                </c:pt>
                <c:pt idx="7">
                  <c:v>0.0520608391574394</c:v>
                </c:pt>
                <c:pt idx="8">
                  <c:v>0.04774</c:v>
                </c:pt>
                <c:pt idx="9">
                  <c:v>0.043777773022591</c:v>
                </c:pt>
                <c:pt idx="10">
                  <c:v>0.0401443948642123</c:v>
                </c:pt>
                <c:pt idx="11">
                  <c:v>0.0368125724024875</c:v>
                </c:pt>
                <c:pt idx="12">
                  <c:v>0.0337572777338458</c:v>
                </c:pt>
                <c:pt idx="13">
                  <c:v>0.0309555601695196</c:v>
                </c:pt>
                <c:pt idx="14">
                  <c:v>0.0283863738351149</c:v>
                </c:pt>
                <c:pt idx="15">
                  <c:v>0.0260304195787197</c:v>
                </c:pt>
                <c:pt idx="16">
                  <c:v>0.02387</c:v>
                </c:pt>
                <c:pt idx="17">
                  <c:v>0.0218888865112955</c:v>
                </c:pt>
                <c:pt idx="18">
                  <c:v>0.0200721974321061</c:v>
                </c:pt>
                <c:pt idx="19">
                  <c:v>0.0184062862012438</c:v>
                </c:pt>
                <c:pt idx="20">
                  <c:v>0.0168786388669229</c:v>
                </c:pt>
                <c:pt idx="21">
                  <c:v>0.0154777800847598</c:v>
                </c:pt>
                <c:pt idx="22">
                  <c:v>0.0141931869175575</c:v>
                </c:pt>
                <c:pt idx="23">
                  <c:v>0.0130152097893598</c:v>
                </c:pt>
                <c:pt idx="24">
                  <c:v>0.011935</c:v>
                </c:pt>
              </c:numCache>
            </c:numRef>
          </c:yVal>
        </c:ser>
        <c:axId val="485579320"/>
        <c:axId val="485586504"/>
      </c:scatterChart>
      <c:valAx>
        <c:axId val="485579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Cores</a:t>
                </a:r>
              </a:p>
            </c:rich>
          </c:tx>
        </c:title>
        <c:numFmt formatCode="General" sourceLinked="1"/>
        <c:minorTickMark val="out"/>
        <c:tickLblPos val="nextTo"/>
        <c:crossAx val="485586504"/>
        <c:crosses val="autoZero"/>
        <c:crossBetween val="midCat"/>
      </c:valAx>
      <c:valAx>
        <c:axId val="485586504"/>
        <c:scaling>
          <c:orientation val="minMax"/>
          <c:max val="0.1"/>
        </c:scaling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Slice Time (sec)</a:t>
                </a:r>
              </a:p>
            </c:rich>
          </c:tx>
        </c:title>
        <c:numFmt formatCode="General" sourceLinked="1"/>
        <c:tickLblPos val="nextTo"/>
        <c:crossAx val="485579320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lineMarker"/>
        <c:ser>
          <c:idx val="0"/>
          <c:order val="0"/>
          <c:tx>
            <c:v>Decimate Time</c:v>
          </c:tx>
          <c:errBars>
            <c:errDir val="y"/>
            <c:errBarType val="both"/>
            <c:errValType val="cust"/>
            <c:plus>
              <c:numRef>
                <c:f>Decimate!$O$2:$O$5</c:f>
                <c:numCache>
                  <c:formatCode>General</c:formatCode>
                  <c:ptCount val="4"/>
                  <c:pt idx="0">
                    <c:v>0.0124702222222222</c:v>
                  </c:pt>
                  <c:pt idx="1">
                    <c:v>0.004861</c:v>
                  </c:pt>
                  <c:pt idx="2">
                    <c:v>0.00135666666666667</c:v>
                  </c:pt>
                  <c:pt idx="3">
                    <c:v>0.00172700000000001</c:v>
                  </c:pt>
                </c:numCache>
              </c:numRef>
            </c:plus>
            <c:minus>
              <c:numRef>
                <c:f>Decimate!$N$2:$N$5</c:f>
                <c:numCache>
                  <c:formatCode>General</c:formatCode>
                  <c:ptCount val="4"/>
                  <c:pt idx="0">
                    <c:v>0.0106907777777778</c:v>
                  </c:pt>
                  <c:pt idx="1">
                    <c:v>0.00598799999999999</c:v>
                  </c:pt>
                  <c:pt idx="2">
                    <c:v>0.00264533333333333</c:v>
                  </c:pt>
                  <c:pt idx="3">
                    <c:v>0.001425</c:v>
                  </c:pt>
                </c:numCache>
              </c:numRef>
            </c:minus>
          </c:errBars>
          <c:xVal>
            <c:numRef>
              <c:f>Decimate!$A$2:$A$5</c:f>
              <c:numCache>
                <c:formatCode>General</c:formatCode>
                <c:ptCount val="4"/>
                <c:pt idx="0">
                  <c:v>4096.0</c:v>
                </c:pt>
                <c:pt idx="1">
                  <c:v>8192.0</c:v>
                </c:pt>
                <c:pt idx="2">
                  <c:v>16384.0</c:v>
                </c:pt>
                <c:pt idx="3">
                  <c:v>32768.0</c:v>
                </c:pt>
              </c:numCache>
            </c:numRef>
          </c:xVal>
          <c:yVal>
            <c:numRef>
              <c:f>Decimate!$K$2:$K$5</c:f>
              <c:numCache>
                <c:formatCode>General</c:formatCode>
                <c:ptCount val="4"/>
                <c:pt idx="0">
                  <c:v>0.419406777777778</c:v>
                </c:pt>
                <c:pt idx="1">
                  <c:v>0.246905</c:v>
                </c:pt>
                <c:pt idx="2">
                  <c:v>0.150343333333333</c:v>
                </c:pt>
                <c:pt idx="3">
                  <c:v>0.096634</c:v>
                </c:pt>
              </c:numCache>
            </c:numRef>
          </c:yVal>
        </c:ser>
        <c:ser>
          <c:idx val="1"/>
          <c:order val="1"/>
          <c:tx>
            <c:strRef>
              <c:f>Decimate!$K$30</c:f>
              <c:strCache>
                <c:ptCount val="1"/>
                <c:pt idx="0">
                  <c:v>Ideal Time</c:v>
                </c:pt>
              </c:strCache>
            </c:strRef>
          </c:tx>
          <c:spPr>
            <a:ln w="12700" cmpd="sng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Decimate!$A$31:$A$55</c:f>
              <c:numCache>
                <c:formatCode>General</c:formatCode>
                <c:ptCount val="25"/>
                <c:pt idx="0">
                  <c:v>4096.0</c:v>
                </c:pt>
                <c:pt idx="1">
                  <c:v>4466.719672996895</c:v>
                </c:pt>
                <c:pt idx="2">
                  <c:v>4870.992343051145</c:v>
                </c:pt>
                <c:pt idx="3">
                  <c:v>5311.854815850535</c:v>
                </c:pt>
                <c:pt idx="4">
                  <c:v>5792.618751480197</c:v>
                </c:pt>
                <c:pt idx="5">
                  <c:v>6316.895540870928</c:v>
                </c:pt>
                <c:pt idx="6">
                  <c:v>6888.62343375843</c:v>
                </c:pt>
                <c:pt idx="7">
                  <c:v>7512.097121932667</c:v>
                </c:pt>
                <c:pt idx="8">
                  <c:v>8192.000000000001</c:v>
                </c:pt>
                <c:pt idx="9">
                  <c:v>8933.439345993793</c:v>
                </c:pt>
                <c:pt idx="10">
                  <c:v>9741.984686102294</c:v>
                </c:pt>
                <c:pt idx="11">
                  <c:v>10623.70963170107</c:v>
                </c:pt>
                <c:pt idx="12">
                  <c:v>11585.2375029604</c:v>
                </c:pt>
                <c:pt idx="13">
                  <c:v>12633.79108174186</c:v>
                </c:pt>
                <c:pt idx="14">
                  <c:v>13777.24686751686</c:v>
                </c:pt>
                <c:pt idx="15">
                  <c:v>15024.19424386534</c:v>
                </c:pt>
                <c:pt idx="16">
                  <c:v>16384.00000000001</c:v>
                </c:pt>
                <c:pt idx="17">
                  <c:v>17866.87869198759</c:v>
                </c:pt>
                <c:pt idx="18">
                  <c:v>19483.9693722046</c:v>
                </c:pt>
                <c:pt idx="19">
                  <c:v>21247.41926340215</c:v>
                </c:pt>
                <c:pt idx="20">
                  <c:v>23170.4750059208</c:v>
                </c:pt>
                <c:pt idx="21">
                  <c:v>25267.58216348372</c:v>
                </c:pt>
                <c:pt idx="22">
                  <c:v>27554.49373503373</c:v>
                </c:pt>
                <c:pt idx="23">
                  <c:v>30048.38848773068</c:v>
                </c:pt>
                <c:pt idx="24">
                  <c:v>32768.00000000002</c:v>
                </c:pt>
              </c:numCache>
            </c:numRef>
          </c:xVal>
          <c:yVal>
            <c:numRef>
              <c:f>Decimate!$K$31:$K$55</c:f>
              <c:numCache>
                <c:formatCode>General</c:formatCode>
                <c:ptCount val="25"/>
                <c:pt idx="0">
                  <c:v>0.419406777777778</c:v>
                </c:pt>
                <c:pt idx="1">
                  <c:v>0.384597710969665</c:v>
                </c:pt>
                <c:pt idx="2">
                  <c:v>0.352677655966445</c:v>
                </c:pt>
                <c:pt idx="3">
                  <c:v>0.323406836469176</c:v>
                </c:pt>
                <c:pt idx="4">
                  <c:v>0.296565376642266</c:v>
                </c:pt>
                <c:pt idx="5">
                  <c:v>0.271951649455474</c:v>
                </c:pt>
                <c:pt idx="6">
                  <c:v>0.249380762106849</c:v>
                </c:pt>
                <c:pt idx="7">
                  <c:v>0.228683167149443</c:v>
                </c:pt>
                <c:pt idx="8">
                  <c:v>0.209703388888889</c:v>
                </c:pt>
                <c:pt idx="9">
                  <c:v>0.192298855484833</c:v>
                </c:pt>
                <c:pt idx="10">
                  <c:v>0.176338827983222</c:v>
                </c:pt>
                <c:pt idx="11">
                  <c:v>0.161703418234588</c:v>
                </c:pt>
                <c:pt idx="12">
                  <c:v>0.148282688321133</c:v>
                </c:pt>
                <c:pt idx="13">
                  <c:v>0.135975824727737</c:v>
                </c:pt>
                <c:pt idx="14">
                  <c:v>0.124690381053425</c:v>
                </c:pt>
                <c:pt idx="15">
                  <c:v>0.114341583574721</c:v>
                </c:pt>
                <c:pt idx="16">
                  <c:v>0.104851694444444</c:v>
                </c:pt>
                <c:pt idx="17">
                  <c:v>0.0961494277424163</c:v>
                </c:pt>
                <c:pt idx="18">
                  <c:v>0.0881694139916111</c:v>
                </c:pt>
                <c:pt idx="19">
                  <c:v>0.0808517091172939</c:v>
                </c:pt>
                <c:pt idx="20">
                  <c:v>0.0741413441605665</c:v>
                </c:pt>
                <c:pt idx="21">
                  <c:v>0.0679879123638685</c:v>
                </c:pt>
                <c:pt idx="22">
                  <c:v>0.0623451905267123</c:v>
                </c:pt>
                <c:pt idx="23">
                  <c:v>0.0571707917873607</c:v>
                </c:pt>
                <c:pt idx="24">
                  <c:v>0.0524258472222222</c:v>
                </c:pt>
              </c:numCache>
            </c:numRef>
          </c:yVal>
          <c:smooth val="1"/>
        </c:ser>
        <c:axId val="477930376"/>
        <c:axId val="477937256"/>
      </c:scatterChart>
      <c:valAx>
        <c:axId val="477930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Cores</a:t>
                </a:r>
              </a:p>
            </c:rich>
          </c:tx>
        </c:title>
        <c:numFmt formatCode="General" sourceLinked="1"/>
        <c:tickLblPos val="nextTo"/>
        <c:crossAx val="477937256"/>
        <c:crosses val="autoZero"/>
        <c:crossBetween val="midCat"/>
      </c:valAx>
      <c:valAx>
        <c:axId val="477937256"/>
        <c:scaling>
          <c:orientation val="minMax"/>
        </c:scaling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Decimate Time (sec)</a:t>
                </a:r>
              </a:p>
            </c:rich>
          </c:tx>
        </c:title>
        <c:numFmt formatCode="General" sourceLinked="1"/>
        <c:tickLblPos val="nextTo"/>
        <c:crossAx val="477930376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3413"/>
            <a:ext cx="5100637" cy="42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6912" rIns="92206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marR="0" lvl="0" indent="0" algn="l" defTabSz="90487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As we progress, please feel free to interrupt with questions.</a:t>
            </a:r>
          </a:p>
          <a:p>
            <a:endParaRPr lang="en-US" dirty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Another advantage is that you can use the ParaView application to guide</a:t>
            </a:r>
            <a:r>
              <a:rPr lang="en-US" baseline="0" dirty="0" smtClean="0"/>
              <a:t> the coprocessing analysis.</a:t>
            </a:r>
          </a:p>
          <a:p>
            <a:pPr>
              <a:buFontTx/>
              <a:buChar char="•"/>
            </a:pPr>
            <a:r>
              <a:rPr lang="en-US" baseline="0" dirty="0" smtClean="0"/>
              <a:t>From the ParaView application you can load a proxy geometry, define a desired analysis, and automatically generate a script understood by the ParaView Coprocessing Library.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Thus,</a:t>
            </a:r>
            <a:r>
              <a:rPr lang="en-US" baseline="0" dirty="0" smtClean="0"/>
              <a:t> for your end user, using the ParaView Coprocessing Library only a tiny step from using the ParaView application.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We will be demonstrating that today.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en-US" baseline="0" dirty="0" smtClean="0"/>
              <a:t>To add coprocessing to a simulation solver, one writes an adaptor.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The adaptor is the only thing that has to be created to use </a:t>
            </a:r>
            <a:r>
              <a:rPr lang="en-US" baseline="0" dirty="0" err="1" smtClean="0"/>
              <a:t>coprocessing</a:t>
            </a:r>
            <a:r>
              <a:rPr lang="en-US" baseline="0" dirty="0" smtClean="0"/>
              <a:t> in a new piece of code.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The amount of code required for the adaptor is very small.</a:t>
            </a:r>
          </a:p>
          <a:p>
            <a:pPr lvl="0">
              <a:buFont typeface="Arial"/>
              <a:buChar char="•"/>
            </a:pPr>
            <a:r>
              <a:rPr lang="en-US" baseline="0" dirty="0" smtClean="0"/>
              <a:t>A significant portion of this tutorial is in creating adaptors.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lIns="91330" tIns="45665" rIns="91330" bIns="45665"/>
          <a:lstStyle/>
          <a:p>
            <a:pPr>
              <a:defRPr/>
            </a:pPr>
            <a:fld id="{8561A065-12CA-472B-94B7-D68CE689B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lIns="91330" tIns="45665" rIns="91330" bIns="45665"/>
          <a:lstStyle/>
          <a:p>
            <a:pPr>
              <a:defRPr/>
            </a:pPr>
            <a:fld id="{8561A065-12CA-472B-94B7-D68CE689BD1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lIns="91330" tIns="45665" rIns="91330" bIns="45665"/>
          <a:lstStyle/>
          <a:p>
            <a:pPr>
              <a:defRPr/>
            </a:pPr>
            <a:fld id="{8561A065-12CA-472B-94B7-D68CE689BD1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lIns="91330" tIns="45665" rIns="91330" bIns="45665"/>
          <a:lstStyle/>
          <a:p>
            <a:pPr>
              <a:defRPr/>
            </a:pPr>
            <a:fld id="{8561A065-12CA-472B-94B7-D68CE689BD1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lIns="91330" tIns="45665" rIns="91330" bIns="45665"/>
          <a:lstStyle/>
          <a:p>
            <a:pPr>
              <a:defRPr/>
            </a:pPr>
            <a:fld id="{8561A065-12CA-472B-94B7-D68CE689BD1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C6BD0443-7C1E-F44B-AE1D-57A3B94BBD6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aseline="0" dirty="0" smtClean="0"/>
              <a:t>ParaView is a general-purpose scientific-visualization application.</a:t>
            </a:r>
          </a:p>
          <a:p>
            <a:pPr>
              <a:buFont typeface="Arial"/>
              <a:buChar char="•"/>
            </a:pPr>
            <a:r>
              <a:rPr lang="en-US" baseline="0" dirty="0" smtClean="0"/>
              <a:t>The function of visualization: take your data and provide visual representations.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Here: geometry rendering, </a:t>
            </a:r>
            <a:r>
              <a:rPr lang="en-US" baseline="0" dirty="0" err="1" smtClean="0"/>
              <a:t>pseudocoloring</a:t>
            </a:r>
            <a:r>
              <a:rPr lang="en-US" baseline="0" dirty="0" smtClean="0"/>
              <a:t> by field, contours, and streamlines.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ParaView has a flexible interface: specify</a:t>
            </a:r>
            <a:r>
              <a:rPr lang="en-US" baseline="0" dirty="0" smtClean="0"/>
              <a:t> “visualization pipeline”, shows results in view.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Open source…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Extensible, modular architecture.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Commercial maintenance and support.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 existing</a:t>
            </a:r>
            <a:r>
              <a:rPr lang="en-US" baseline="0" dirty="0" smtClean="0"/>
              <a:t> initialization routines and toss in </a:t>
            </a:r>
            <a:r>
              <a:rPr lang="en-US" baseline="0" dirty="0" err="1" smtClean="0"/>
              <a:t>coprocessorinitialize</a:t>
            </a:r>
            <a:r>
              <a:rPr lang="en-US" baseline="0" dirty="0" smtClean="0"/>
              <a:t> (currently simplified to find “</a:t>
            </a:r>
            <a:r>
              <a:rPr lang="en-US" baseline="0" dirty="0" err="1" smtClean="0"/>
              <a:t>script.py</a:t>
            </a:r>
            <a:r>
              <a:rPr lang="en-US" baseline="0" dirty="0" smtClean="0"/>
              <a:t>”)</a:t>
            </a:r>
          </a:p>
          <a:p>
            <a:r>
              <a:rPr lang="en-US" baseline="0" dirty="0" smtClean="0"/>
              <a:t>Where the output goes there goes the </a:t>
            </a:r>
            <a:r>
              <a:rPr lang="en-US" baseline="0" dirty="0" err="1" smtClean="0"/>
              <a:t>insitu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C6BD0443-7C1E-F44B-AE1D-57A3B94BBD6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C6BD0443-7C1E-F44B-AE1D-57A3B94BBD6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C6BD0443-7C1E-F44B-AE1D-57A3B94BBD6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C6BD0443-7C1E-F44B-AE1D-57A3B94BBD6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C6BD0443-7C1E-F44B-AE1D-57A3B94BBD6E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fld id="{C6BD0443-7C1E-F44B-AE1D-57A3B94BBD6E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ParaView client</a:t>
            </a:r>
            <a:r>
              <a:rPr lang="en-US" baseline="0" dirty="0" smtClean="0"/>
              <a:t> you may already be familiar with actually on a tall stack of software.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root problem is that rate of hard drive access is not growing at the</a:t>
            </a:r>
            <a:r>
              <a:rPr lang="en-US" baseline="0" dirty="0" smtClean="0"/>
              <a:t> same speed as computational rate.</a:t>
            </a:r>
          </a:p>
          <a:p>
            <a:pPr lvl="1">
              <a:buFontTx/>
              <a:buChar char="•"/>
            </a:pPr>
            <a:r>
              <a:rPr lang="en-US" baseline="0" dirty="0" err="1" smtClean="0"/>
              <a:t>W.r.t</a:t>
            </a:r>
            <a:r>
              <a:rPr lang="en-US" baseline="0" dirty="0" smtClean="0"/>
              <a:t>. the amount of data computed, we are writing proportionally less data to disk.</a:t>
            </a:r>
          </a:p>
          <a:p>
            <a:pPr lvl="0">
              <a:buFontTx/>
              <a:buChar char="•"/>
            </a:pPr>
            <a:r>
              <a:rPr lang="en-US" baseline="0" dirty="0" smtClean="0"/>
              <a:t>For a “hero-sized” </a:t>
            </a:r>
            <a:r>
              <a:rPr lang="en-US" baseline="0" dirty="0" err="1" smtClean="0"/>
              <a:t>petascale</a:t>
            </a:r>
            <a:r>
              <a:rPr lang="en-US" baseline="0" dirty="0" smtClean="0"/>
              <a:t> simulation run, we may not be able to write out or store enough data to do proper analysis.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intension</a:t>
            </a:r>
            <a:r>
              <a:rPr lang="en-US" baseline="0" dirty="0" smtClean="0"/>
              <a:t> of the ParaView Coprocessing Library is to more directly couple analysis with the solver during simulation.</a:t>
            </a:r>
          </a:p>
          <a:p>
            <a:pPr>
              <a:buFontTx/>
              <a:buChar char="•"/>
            </a:pPr>
            <a:r>
              <a:rPr lang="en-US" baseline="0" dirty="0" smtClean="0"/>
              <a:t>The ParaView Coprocessing Library is subservient to a running simulation that can make calls to do analysis while it runs.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ParaView</a:t>
            </a:r>
            <a:r>
              <a:rPr lang="en-US" baseline="0" dirty="0" smtClean="0"/>
              <a:t> Coprocessing library outputs the results of its analysis.</a:t>
            </a:r>
          </a:p>
          <a:p>
            <a:pPr>
              <a:buFontTx/>
              <a:buChar char="•"/>
            </a:pPr>
            <a:r>
              <a:rPr lang="en-US" baseline="0" dirty="0" smtClean="0"/>
              <a:t>A common desire is to render images of prepackaged visualizations.</a:t>
            </a:r>
          </a:p>
          <a:p>
            <a:pPr lvl="1">
              <a:buFontTx/>
              <a:buChar char="•"/>
            </a:pPr>
            <a:r>
              <a:rPr lang="en-US" baseline="0" dirty="0" smtClean="0"/>
              <a:t>Known as </a:t>
            </a:r>
            <a:r>
              <a:rPr lang="en-US" i="1" baseline="0" dirty="0" smtClean="0"/>
              <a:t>in-situ</a:t>
            </a:r>
            <a:r>
              <a:rPr lang="en-US" i="0" baseline="0" dirty="0" smtClean="0"/>
              <a:t> visualization.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But there are many more options when using the coprocessing</a:t>
            </a:r>
            <a:r>
              <a:rPr lang="en-US" baseline="0" dirty="0" smtClean="0"/>
              <a:t> library.</a:t>
            </a:r>
          </a:p>
          <a:p>
            <a:pPr>
              <a:buFontTx/>
              <a:buChar char="•"/>
            </a:pPr>
            <a:r>
              <a:rPr lang="en-US" baseline="0" dirty="0" smtClean="0"/>
              <a:t>You can extract information in other ways that preserve the most relevant information but keep in a form that can still be interacted with.</a:t>
            </a:r>
          </a:p>
          <a:p>
            <a:pPr>
              <a:buFontTx/>
              <a:buChar char="•"/>
            </a:pPr>
            <a:r>
              <a:rPr lang="en-US" baseline="0" dirty="0" smtClean="0"/>
              <a:t>For example, you could extract relevant polygonal surfaces.  They are a fraction the size of the full mesh.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You</a:t>
            </a:r>
            <a:r>
              <a:rPr lang="en-US" baseline="0" dirty="0" smtClean="0"/>
              <a:t> could also generate more statistical information for later charting.</a:t>
            </a:r>
          </a:p>
          <a:p>
            <a:pPr>
              <a:buFontTx/>
              <a:buChar char="•"/>
            </a:pPr>
            <a:r>
              <a:rPr lang="en-US" baseline="0" dirty="0" smtClean="0"/>
              <a:t>One of the main advantages of the ParaView Coprocessing Library is that the algorithms available in the ParaView application are also available while coprocessing.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 sz="300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54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752600" y="914400"/>
            <a:ext cx="5562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1752600" y="5181600"/>
            <a:ext cx="5562600" cy="9906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charset="0"/>
              <a:buChar char="•"/>
              <a:tabLst/>
              <a:defRPr sz="1400" baseline="0"/>
            </a:lvl1pPr>
          </a:lstStyle>
          <a:p>
            <a:pPr lvl="0"/>
            <a:r>
              <a:rPr lang="en-US" dirty="0" smtClean="0"/>
              <a:t>Image Captions (Bullet)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Image Captions (Bullet)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Image Captions (Bullet)</a:t>
            </a:r>
          </a:p>
          <a:p>
            <a:pPr lvl="0"/>
            <a:endParaRPr 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792288" y="152400"/>
            <a:ext cx="5486400" cy="566738"/>
          </a:xfrm>
        </p:spPr>
        <p:txBody>
          <a:bodyPr anchor="b"/>
          <a:lstStyle>
            <a:lvl1pPr algn="ctr">
              <a:defRPr sz="2800" b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df"/><Relationship Id="rId17" Type="http://schemas.openxmlformats.org/officeDocument/2006/relationships/image" Target="../media/image311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aViewLogoBlackMuted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96200" y="0"/>
            <a:ext cx="1371600" cy="914400"/>
          </a:xfrm>
          <a:prstGeom prst="rect">
            <a:avLst/>
          </a:prstGeom>
        </p:spPr>
      </p:pic>
      <p:pic>
        <p:nvPicPr>
          <p:cNvPr id="7" name="Picture 6" descr="stackedblk [Converted]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7924800" y="6324600"/>
            <a:ext cx="1143000" cy="4613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6200" y="6400800"/>
            <a:ext cx="1371600" cy="375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9" descr="SnSCornerBlack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2286000" cy="1306286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6800"/>
            <a:ext cx="80772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Subtitle 24 pt</a:t>
            </a:r>
          </a:p>
          <a:p>
            <a:pPr lvl="1"/>
            <a:r>
              <a:rPr lang="en-US" dirty="0"/>
              <a:t>Second level 22 pt</a:t>
            </a:r>
          </a:p>
          <a:p>
            <a:pPr lvl="2"/>
            <a:r>
              <a:rPr lang="en-US" dirty="0"/>
              <a:t>Third level 20 pt</a:t>
            </a:r>
          </a:p>
          <a:p>
            <a:pPr lvl="3"/>
            <a:r>
              <a:rPr lang="en-US" dirty="0"/>
              <a:t>Fourth level 18pt</a:t>
            </a:r>
          </a:p>
          <a:p>
            <a:pPr lvl="4"/>
            <a:r>
              <a:rPr lang="en-US" dirty="0"/>
              <a:t>Fifth level 18pt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63246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- 28 Point Helvetica </a:t>
            </a:r>
            <a:r>
              <a:rPr lang="en-US" dirty="0" smtClean="0"/>
              <a:t>Bold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0">
          <a:solidFill>
            <a:schemeClr val="tx1"/>
          </a:solidFill>
          <a:latin typeface="+mn-lt"/>
          <a:ea typeface="ＭＳ Ｐゴシック" charset="-128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0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0">
          <a:solidFill>
            <a:schemeClr val="tx1"/>
          </a:solidFill>
          <a:latin typeface="+mn-lt"/>
          <a:ea typeface="ＭＳ Ｐゴシック" charset="-128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0">
          <a:solidFill>
            <a:schemeClr val="tx1"/>
          </a:solidFill>
          <a:latin typeface="+mn-lt"/>
          <a:ea typeface="ＭＳ Ｐゴシック" charset="-128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df"/><Relationship Id="rId6" Type="http://schemas.openxmlformats.org/officeDocument/2006/relationships/image" Target="../media/image71.png"/><Relationship Id="rId7" Type="http://schemas.openxmlformats.org/officeDocument/2006/relationships/image" Target="../media/image2.pdf"/><Relationship Id="rId8" Type="http://schemas.openxmlformats.org/officeDocument/2006/relationships/image" Target="../media/image311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aview.org/Wiki/SC10_Coprocessing_Tutorial" TargetMode="External"/><Relationship Id="rId3" Type="http://schemas.openxmlformats.org/officeDocument/2006/relationships/hyperlink" Target="http://www.paraview.org/Wiki/The_ParaView_Tutoria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2.docx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araViewLogoBlackMu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371600" cy="914400"/>
          </a:xfrm>
          <a:prstGeom prst="rect">
            <a:avLst/>
          </a:prstGeom>
        </p:spPr>
      </p:pic>
      <p:pic>
        <p:nvPicPr>
          <p:cNvPr id="8" name="Picture 7" descr="SnSCornerBla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86000" cy="1306286"/>
          </a:xfrm>
          <a:prstGeom prst="rect">
            <a:avLst/>
          </a:prstGeom>
        </p:spPr>
      </p:pic>
      <p:pic>
        <p:nvPicPr>
          <p:cNvPr id="17" name="Picture 16" descr="NNSAclr [Converted]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924800" y="6019800"/>
            <a:ext cx="932065" cy="274320"/>
          </a:xfrm>
          <a:prstGeom prst="rect">
            <a:avLst/>
          </a:prstGeom>
        </p:spPr>
      </p:pic>
      <p:pic>
        <p:nvPicPr>
          <p:cNvPr id="13" name="Picture 12" descr="stackedblk [Converted]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7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924800" y="6324600"/>
            <a:ext cx="1143000" cy="461300"/>
          </a:xfrm>
          <a:prstGeom prst="rect">
            <a:avLst/>
          </a:prstGeom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838200"/>
          </a:xfrm>
          <a:noFill/>
        </p:spPr>
        <p:txBody>
          <a:bodyPr/>
          <a:lstStyle/>
          <a:p>
            <a:r>
              <a:rPr lang="en-US" sz="3200" i="1" dirty="0" smtClean="0">
                <a:solidFill>
                  <a:schemeClr val="tx1"/>
                </a:solidFill>
                <a:latin typeface="Helvetica"/>
                <a:cs typeface="Helvetica"/>
              </a:rPr>
              <a:t>In-Situ 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Visualization with the ParaView </a:t>
            </a:r>
            <a:r>
              <a:rPr lang="en-US" sz="3200" dirty="0" smtClean="0"/>
              <a:t>C</a:t>
            </a:r>
            <a:r>
              <a:rPr lang="en-US" sz="3200" dirty="0" smtClean="0">
                <a:solidFill>
                  <a:schemeClr val="tx1"/>
                </a:solidFill>
                <a:latin typeface="Helvetica"/>
                <a:cs typeface="Helvetica"/>
              </a:rPr>
              <a:t>oprocessing Library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6553200" cy="3810000"/>
          </a:xfrm>
        </p:spPr>
        <p:txBody>
          <a:bodyPr/>
          <a:lstStyle/>
          <a:p>
            <a:pPr marL="342900" indent="-171450">
              <a:defRPr/>
            </a:pPr>
            <a:r>
              <a:rPr lang="en-US" sz="2000" dirty="0" smtClean="0"/>
              <a:t>November 14, 2010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42900" indent="-171450">
              <a:defRPr/>
            </a:pP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42900" indent="-171450">
              <a:lnSpc>
                <a:spcPts val="2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Kenneth Moreland		Nathan Fabian</a:t>
            </a:r>
          </a:p>
          <a:p>
            <a:pPr marL="342900" indent="-171450">
              <a:lnSpc>
                <a:spcPts val="2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Sandia National Laboratories</a:t>
            </a:r>
          </a:p>
          <a:p>
            <a:pPr marL="342900" indent="-171450">
              <a:lnSpc>
                <a:spcPts val="2000"/>
              </a:lnSpc>
              <a:defRPr/>
            </a:pPr>
            <a:endParaRPr lang="en-US" sz="2000" dirty="0" smtClean="0"/>
          </a:p>
          <a:p>
            <a:pPr marL="342900" indent="-171450">
              <a:lnSpc>
                <a:spcPts val="2000"/>
              </a:lnSpc>
              <a:defRPr/>
            </a:pPr>
            <a:r>
              <a:rPr lang="en-US" sz="2000" dirty="0" smtClean="0"/>
              <a:t>Andrew Bauer	Pat Marion</a:t>
            </a:r>
          </a:p>
          <a:p>
            <a:pPr marL="342900" indent="-171450">
              <a:lnSpc>
                <a:spcPts val="2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Kitware Inc.</a:t>
            </a:r>
          </a:p>
          <a:p>
            <a:pPr marL="342900" indent="-171450">
              <a:lnSpc>
                <a:spcPts val="2000"/>
              </a:lnSpc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171450">
              <a:lnSpc>
                <a:spcPts val="2000"/>
              </a:lnSpc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171450">
              <a:lnSpc>
                <a:spcPts val="2000"/>
              </a:lnSpc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171450">
              <a:lnSpc>
                <a:spcPts val="2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SAND 2010-6270P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976438" y="6283325"/>
            <a:ext cx="5236089" cy="505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dirty="0">
                <a:latin typeface="Helvetica" charset="0"/>
              </a:rPr>
              <a:t>Sandia is a </a:t>
            </a:r>
            <a:r>
              <a:rPr lang="en-US" sz="900" dirty="0" err="1">
                <a:latin typeface="Helvetica" charset="0"/>
              </a:rPr>
              <a:t>multiprogram</a:t>
            </a:r>
            <a:r>
              <a:rPr lang="en-US" sz="900" dirty="0">
                <a:latin typeface="Helvetica" charset="0"/>
              </a:rPr>
              <a:t> laboratory operated by Sandia Corporation, a Lockheed Martin Company,</a:t>
            </a:r>
            <a:br>
              <a:rPr lang="en-US" sz="900" dirty="0">
                <a:latin typeface="Helvetica" charset="0"/>
              </a:rPr>
            </a:br>
            <a:r>
              <a:rPr lang="en-US" sz="900" dirty="0">
                <a:latin typeface="Helvetica" charset="0"/>
              </a:rPr>
              <a:t>for the United States Department of Energy’s National Nuclear Security Administration</a:t>
            </a:r>
            <a:br>
              <a:rPr lang="en-US" sz="900" dirty="0">
                <a:latin typeface="Helvetica" charset="0"/>
              </a:rPr>
            </a:br>
            <a:r>
              <a:rPr lang="en-US" sz="900" dirty="0">
                <a:latin typeface="Helvetica" charset="0"/>
              </a:rPr>
              <a:t> under contract DE-AC04-94AL85000.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" y="6400800"/>
            <a:ext cx="1371600" cy="375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591300" y="1028700"/>
            <a:ext cx="2286000" cy="182880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</a:gradFill>
          <a:ln>
            <a:solidFill>
              <a:srgbClr val="4A7EBB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457200" eaLnBrk="1" hangingPunct="1"/>
            <a:r>
              <a:rPr lang="en-US" dirty="0" smtClean="0">
                <a:latin typeface="Times New Roman"/>
                <a:cs typeface="Times New Roman"/>
              </a:rPr>
              <a:t>Simulation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781800" y="1943100"/>
            <a:ext cx="1981200" cy="838200"/>
          </a:xfrm>
          <a:prstGeom prst="round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</a:gradFill>
          <a:ln>
            <a:solidFill>
              <a:srgbClr val="BE4B48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 defTabSz="457200"/>
            <a:r>
              <a:rPr lang="en-US" dirty="0">
                <a:solidFill>
                  <a:schemeClr val="dk1"/>
                </a:solidFill>
                <a:latin typeface="Times New Roman"/>
                <a:cs typeface="Times New Roman"/>
              </a:rPr>
              <a:t>ParaView</a:t>
            </a:r>
            <a:r>
              <a:rPr lang="en-US" dirty="0" smtClean="0">
                <a:solidFill>
                  <a:schemeClr val="dk1"/>
                </a:solidFill>
                <a:latin typeface="Times New Roman"/>
                <a:cs typeface="Times New Roman"/>
              </a:rPr>
              <a:t> Coprocessing</a:t>
            </a:r>
            <a:endParaRPr lang="en-US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pic>
        <p:nvPicPr>
          <p:cNvPr id="23560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848100"/>
            <a:ext cx="1371600" cy="175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5" name="TextBox 18"/>
          <p:cNvSpPr txBox="1">
            <a:spLocks noChangeArrowheads="1"/>
          </p:cNvSpPr>
          <p:nvPr/>
        </p:nvSpPr>
        <p:spPr bwMode="auto">
          <a:xfrm>
            <a:off x="2030097" y="5537200"/>
            <a:ext cx="740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/>
              <a:t>Statistics</a:t>
            </a:r>
            <a:endParaRPr lang="en-US" sz="1200" dirty="0"/>
          </a:p>
        </p:txBody>
      </p:sp>
      <p:cxnSp>
        <p:nvCxnSpPr>
          <p:cNvPr id="23568" name="Straight Arrow Connector 28"/>
          <p:cNvCxnSpPr>
            <a:cxnSpLocks noChangeShapeType="1"/>
          </p:cNvCxnSpPr>
          <p:nvPr/>
        </p:nvCxnSpPr>
        <p:spPr bwMode="auto">
          <a:xfrm rot="10800000" flipV="1">
            <a:off x="3086100" y="2781300"/>
            <a:ext cx="4267200" cy="10668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0" name="Picture 29" descr="CTHPolyDa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695115"/>
            <a:ext cx="1828800" cy="1410285"/>
          </a:xfrm>
          <a:prstGeom prst="rect">
            <a:avLst/>
          </a:prstGeom>
        </p:spPr>
      </p:pic>
      <p:sp>
        <p:nvSpPr>
          <p:cNvPr id="23563" name="TextBox 16"/>
          <p:cNvSpPr txBox="1">
            <a:spLocks noChangeArrowheads="1"/>
          </p:cNvSpPr>
          <p:nvPr/>
        </p:nvSpPr>
        <p:spPr bwMode="auto">
          <a:xfrm>
            <a:off x="5676900" y="4834235"/>
            <a:ext cx="1287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Polygonal Output</a:t>
            </a:r>
          </a:p>
          <a:p>
            <a:r>
              <a:rPr lang="en-US" sz="1200" dirty="0"/>
              <a:t>with Field Data</a:t>
            </a:r>
          </a:p>
        </p:txBody>
      </p:sp>
      <p:cxnSp>
        <p:nvCxnSpPr>
          <p:cNvPr id="23570" name="Straight Arrow Connector 32"/>
          <p:cNvCxnSpPr>
            <a:cxnSpLocks noChangeShapeType="1"/>
          </p:cNvCxnSpPr>
          <p:nvPr/>
        </p:nvCxnSpPr>
        <p:spPr bwMode="auto">
          <a:xfrm rot="5400000">
            <a:off x="7029450" y="2838450"/>
            <a:ext cx="952500" cy="8382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3559" name="Picture 12" descr="Picture 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700" y="4914900"/>
            <a:ext cx="1828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6248550" y="5857101"/>
            <a:ext cx="1257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Rendered Images</a:t>
            </a:r>
          </a:p>
        </p:txBody>
      </p:sp>
      <p:cxnSp>
        <p:nvCxnSpPr>
          <p:cNvPr id="23571" name="Straight Arrow Connector 34"/>
          <p:cNvCxnSpPr>
            <a:cxnSpLocks noChangeShapeType="1"/>
          </p:cNvCxnSpPr>
          <p:nvPr/>
        </p:nvCxnSpPr>
        <p:spPr bwMode="auto">
          <a:xfrm rot="5400000">
            <a:off x="7010400" y="3810000"/>
            <a:ext cx="2133600" cy="762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74" name="TextBox 37"/>
          <p:cNvSpPr txBox="1">
            <a:spLocks noChangeArrowheads="1"/>
          </p:cNvSpPr>
          <p:nvPr/>
        </p:nvSpPr>
        <p:spPr bwMode="auto">
          <a:xfrm>
            <a:off x="8039100" y="30099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Output Processed Data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</a:t>
            </a:r>
            <a:br>
              <a:rPr lang="en-US" dirty="0" smtClean="0"/>
            </a:br>
            <a:r>
              <a:rPr lang="en-US" dirty="0" smtClean="0"/>
              <a:t>ParaView Coprocessing Library?</a:t>
            </a:r>
            <a:endParaRPr lang="en-US" dirty="0"/>
          </a:p>
        </p:txBody>
      </p:sp>
      <p:sp>
        <p:nvSpPr>
          <p:cNvPr id="23564" name="TextBox 17"/>
          <p:cNvSpPr txBox="1">
            <a:spLocks noChangeArrowheads="1"/>
          </p:cNvSpPr>
          <p:nvPr/>
        </p:nvSpPr>
        <p:spPr bwMode="auto">
          <a:xfrm>
            <a:off x="4038600" y="5715000"/>
            <a:ext cx="889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/>
              <a:t>Series Data</a:t>
            </a:r>
            <a:endParaRPr lang="en-US" sz="1200" dirty="0"/>
          </a:p>
        </p:txBody>
      </p:sp>
      <p:cxnSp>
        <p:nvCxnSpPr>
          <p:cNvPr id="23569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4953000" y="2781300"/>
            <a:ext cx="2628900" cy="16383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602" y="4343400"/>
            <a:ext cx="1306727" cy="91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402" y="4953000"/>
            <a:ext cx="940398" cy="80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ython_scri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886200"/>
            <a:ext cx="1928924" cy="1895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Or, run </a:t>
            </a:r>
            <a:r>
              <a:rPr lang="en-US" dirty="0" err="1" smtClean="0"/>
              <a:t>paraview</a:t>
            </a:r>
            <a:r>
              <a:rPr lang="en-US" dirty="0" smtClean="0"/>
              <a:t> python client (</a:t>
            </a:r>
            <a:r>
              <a:rPr lang="en-US" dirty="0" err="1" smtClean="0"/>
              <a:t>pvpython</a:t>
            </a:r>
            <a:r>
              <a:rPr lang="en-US" dirty="0" smtClean="0"/>
              <a:t>) directly on </a:t>
            </a:r>
            <a:r>
              <a:rPr lang="en-US" dirty="0" err="1" smtClean="0"/>
              <a:t>vis</a:t>
            </a:r>
            <a:r>
              <a:rPr lang="en-US" dirty="0" smtClean="0"/>
              <a:t> cluster</a:t>
            </a:r>
          </a:p>
          <a:p>
            <a:r>
              <a:rPr lang="en-US" dirty="0" smtClean="0"/>
              <a:t>Python client issues commands to </a:t>
            </a:r>
            <a:r>
              <a:rPr lang="en-US" dirty="0" err="1" smtClean="0"/>
              <a:t>pvserver</a:t>
            </a:r>
            <a:endParaRPr lang="en-US" dirty="0" smtClean="0"/>
          </a:p>
          <a:p>
            <a:r>
              <a:rPr lang="en-US" dirty="0" smtClean="0"/>
              <a:t>For example: write data to disk whenever new data arrives</a:t>
            </a:r>
          </a:p>
        </p:txBody>
      </p:sp>
      <p:grpSp>
        <p:nvGrpSpPr>
          <p:cNvPr id="4" name="Group 27"/>
          <p:cNvGrpSpPr/>
          <p:nvPr/>
        </p:nvGrpSpPr>
        <p:grpSpPr>
          <a:xfrm>
            <a:off x="1295400" y="3124200"/>
            <a:ext cx="4152521" cy="2768346"/>
            <a:chOff x="609600" y="990600"/>
            <a:chExt cx="7848600" cy="5486400"/>
          </a:xfrm>
        </p:grpSpPr>
        <p:sp>
          <p:nvSpPr>
            <p:cNvPr id="10" name="Flowchart: Multidocument 9"/>
            <p:cNvSpPr/>
            <p:nvPr/>
          </p:nvSpPr>
          <p:spPr bwMode="auto">
            <a:xfrm>
              <a:off x="4572000" y="990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Flowchart: Multidocument 10"/>
            <p:cNvSpPr/>
            <p:nvPr/>
          </p:nvSpPr>
          <p:spPr bwMode="auto">
            <a:xfrm>
              <a:off x="4191000" y="1295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Flowchart: Multidocument 11"/>
            <p:cNvSpPr/>
            <p:nvPr/>
          </p:nvSpPr>
          <p:spPr bwMode="auto">
            <a:xfrm>
              <a:off x="3810000" y="1600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Flowchart: Multidocument 12"/>
            <p:cNvSpPr/>
            <p:nvPr/>
          </p:nvSpPr>
          <p:spPr bwMode="auto">
            <a:xfrm>
              <a:off x="3429000" y="1905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Flowchart: Multidocument 13"/>
            <p:cNvSpPr/>
            <p:nvPr/>
          </p:nvSpPr>
          <p:spPr bwMode="auto">
            <a:xfrm>
              <a:off x="5715000" y="39624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Up-Down Arrow 14"/>
            <p:cNvSpPr/>
            <p:nvPr/>
          </p:nvSpPr>
          <p:spPr bwMode="auto">
            <a:xfrm rot="17157783">
              <a:off x="3639376" y="4989996"/>
              <a:ext cx="304800" cy="1143000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Flowchart: Multidocument 15"/>
            <p:cNvSpPr/>
            <p:nvPr/>
          </p:nvSpPr>
          <p:spPr bwMode="auto">
            <a:xfrm>
              <a:off x="3048000" y="2209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Flowchart: Multidocument 16"/>
            <p:cNvSpPr/>
            <p:nvPr/>
          </p:nvSpPr>
          <p:spPr bwMode="auto">
            <a:xfrm>
              <a:off x="5181600" y="44958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Flowchart: Multidocument 17"/>
            <p:cNvSpPr/>
            <p:nvPr/>
          </p:nvSpPr>
          <p:spPr bwMode="auto">
            <a:xfrm>
              <a:off x="2667000" y="2514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Flowchart: Multidocument 18"/>
            <p:cNvSpPr/>
            <p:nvPr/>
          </p:nvSpPr>
          <p:spPr bwMode="auto">
            <a:xfrm>
              <a:off x="2362200" y="2819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Flowchart: Multidocument 19"/>
            <p:cNvSpPr/>
            <p:nvPr/>
          </p:nvSpPr>
          <p:spPr bwMode="auto">
            <a:xfrm>
              <a:off x="1981200" y="3124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Flowchart: Multidocument 20"/>
            <p:cNvSpPr/>
            <p:nvPr/>
          </p:nvSpPr>
          <p:spPr bwMode="auto">
            <a:xfrm>
              <a:off x="1600200" y="3429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Flowchart: Multidocument 21"/>
            <p:cNvSpPr/>
            <p:nvPr/>
          </p:nvSpPr>
          <p:spPr bwMode="auto">
            <a:xfrm>
              <a:off x="1219200" y="3733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Flowchart: Multidocument 22"/>
            <p:cNvSpPr/>
            <p:nvPr/>
          </p:nvSpPr>
          <p:spPr bwMode="auto">
            <a:xfrm>
              <a:off x="914400" y="4038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Flowchart: Multidocument 23"/>
            <p:cNvSpPr/>
            <p:nvPr/>
          </p:nvSpPr>
          <p:spPr bwMode="auto">
            <a:xfrm>
              <a:off x="609600" y="4343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5" name="Down Arrow 24"/>
            <p:cNvSpPr/>
            <p:nvPr/>
          </p:nvSpPr>
          <p:spPr bwMode="auto">
            <a:xfrm rot="19433049">
              <a:off x="5159948" y="2773136"/>
              <a:ext cx="319832" cy="97702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 rot="20318237">
              <a:off x="5889980" y="2309177"/>
              <a:ext cx="319832" cy="102103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" name="Down Arrow 26"/>
            <p:cNvSpPr/>
            <p:nvPr/>
          </p:nvSpPr>
          <p:spPr bwMode="auto">
            <a:xfrm rot="18547337">
              <a:off x="4528046" y="3364672"/>
              <a:ext cx="319832" cy="102103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8" name="Down Arrow 27"/>
            <p:cNvSpPr/>
            <p:nvPr/>
          </p:nvSpPr>
          <p:spPr bwMode="auto">
            <a:xfrm rot="17369113">
              <a:off x="4038007" y="4121462"/>
              <a:ext cx="319832" cy="1153935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Paraview</a:t>
            </a:r>
            <a:r>
              <a:rPr lang="en-US" dirty="0" smtClean="0"/>
              <a:t> can apply additional visualization, rendering, animation to staged data</a:t>
            </a:r>
          </a:p>
        </p:txBody>
      </p:sp>
      <p:pic>
        <p:nvPicPr>
          <p:cNvPr id="27" name="Picture 26" descr="32pr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6186">
            <a:off x="1447800" y="2064860"/>
            <a:ext cx="1161216" cy="3893945"/>
          </a:xfrm>
          <a:prstGeom prst="rect">
            <a:avLst/>
          </a:prstGeom>
        </p:spPr>
      </p:pic>
      <p:grpSp>
        <p:nvGrpSpPr>
          <p:cNvPr id="4" name="Group 59"/>
          <p:cNvGrpSpPr/>
          <p:nvPr/>
        </p:nvGrpSpPr>
        <p:grpSpPr>
          <a:xfrm>
            <a:off x="2613838" y="3134874"/>
            <a:ext cx="3322637" cy="2322620"/>
            <a:chOff x="609600" y="990600"/>
            <a:chExt cx="7848600" cy="5486400"/>
          </a:xfrm>
        </p:grpSpPr>
        <p:sp>
          <p:nvSpPr>
            <p:cNvPr id="30" name="Flowchart: Multidocument 29"/>
            <p:cNvSpPr/>
            <p:nvPr/>
          </p:nvSpPr>
          <p:spPr bwMode="auto">
            <a:xfrm>
              <a:off x="4572000" y="990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1" name="Flowchart: Multidocument 30"/>
            <p:cNvSpPr/>
            <p:nvPr/>
          </p:nvSpPr>
          <p:spPr bwMode="auto">
            <a:xfrm>
              <a:off x="4191000" y="1295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2" name="Flowchart: Multidocument 31"/>
            <p:cNvSpPr/>
            <p:nvPr/>
          </p:nvSpPr>
          <p:spPr bwMode="auto">
            <a:xfrm>
              <a:off x="3810000" y="1600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3" name="Flowchart: Multidocument 32"/>
            <p:cNvSpPr/>
            <p:nvPr/>
          </p:nvSpPr>
          <p:spPr bwMode="auto">
            <a:xfrm>
              <a:off x="3429000" y="1905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Flowchart: Multidocument 33"/>
            <p:cNvSpPr/>
            <p:nvPr/>
          </p:nvSpPr>
          <p:spPr bwMode="auto">
            <a:xfrm>
              <a:off x="5715000" y="39624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5" name="Up-Down Arrow 34"/>
            <p:cNvSpPr/>
            <p:nvPr/>
          </p:nvSpPr>
          <p:spPr bwMode="auto">
            <a:xfrm rot="17157783">
              <a:off x="3639376" y="4989996"/>
              <a:ext cx="304800" cy="1143000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6" name="Flowchart: Multidocument 35"/>
            <p:cNvSpPr/>
            <p:nvPr/>
          </p:nvSpPr>
          <p:spPr bwMode="auto">
            <a:xfrm>
              <a:off x="3048000" y="2209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Flowchart: Multidocument 36"/>
            <p:cNvSpPr/>
            <p:nvPr/>
          </p:nvSpPr>
          <p:spPr bwMode="auto">
            <a:xfrm>
              <a:off x="5181600" y="44958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8" name="Flowchart: Multidocument 37"/>
            <p:cNvSpPr/>
            <p:nvPr/>
          </p:nvSpPr>
          <p:spPr bwMode="auto">
            <a:xfrm>
              <a:off x="2667000" y="2514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9" name="Flowchart: Multidocument 38"/>
            <p:cNvSpPr/>
            <p:nvPr/>
          </p:nvSpPr>
          <p:spPr bwMode="auto">
            <a:xfrm>
              <a:off x="2362200" y="2819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Flowchart: Multidocument 39"/>
            <p:cNvSpPr/>
            <p:nvPr/>
          </p:nvSpPr>
          <p:spPr bwMode="auto">
            <a:xfrm>
              <a:off x="1981200" y="3124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Flowchart: Multidocument 40"/>
            <p:cNvSpPr/>
            <p:nvPr/>
          </p:nvSpPr>
          <p:spPr bwMode="auto">
            <a:xfrm>
              <a:off x="1600200" y="3429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Flowchart: Multidocument 41"/>
            <p:cNvSpPr/>
            <p:nvPr/>
          </p:nvSpPr>
          <p:spPr bwMode="auto">
            <a:xfrm>
              <a:off x="1219200" y="3733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Flowchart: Multidocument 42"/>
            <p:cNvSpPr/>
            <p:nvPr/>
          </p:nvSpPr>
          <p:spPr bwMode="auto">
            <a:xfrm>
              <a:off x="914400" y="4038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4" name="Flowchart: Multidocument 43"/>
            <p:cNvSpPr/>
            <p:nvPr/>
          </p:nvSpPr>
          <p:spPr bwMode="auto">
            <a:xfrm>
              <a:off x="609600" y="4343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5" name="Down Arrow 44"/>
            <p:cNvSpPr/>
            <p:nvPr/>
          </p:nvSpPr>
          <p:spPr bwMode="auto">
            <a:xfrm rot="19433049">
              <a:off x="5159948" y="2773136"/>
              <a:ext cx="319832" cy="97702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6" name="Down Arrow 45"/>
            <p:cNvSpPr/>
            <p:nvPr/>
          </p:nvSpPr>
          <p:spPr bwMode="auto">
            <a:xfrm rot="20318237">
              <a:off x="5889980" y="2309177"/>
              <a:ext cx="319832" cy="102103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7" name="Down Arrow 46"/>
            <p:cNvSpPr/>
            <p:nvPr/>
          </p:nvSpPr>
          <p:spPr bwMode="auto">
            <a:xfrm rot="18547337">
              <a:off x="4528046" y="3364672"/>
              <a:ext cx="319832" cy="102103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8" name="Down Arrow 47"/>
            <p:cNvSpPr/>
            <p:nvPr/>
          </p:nvSpPr>
          <p:spPr bwMode="auto">
            <a:xfrm rot="17369113">
              <a:off x="4038007" y="4121462"/>
              <a:ext cx="319832" cy="1153935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9" name="Picture 48" descr="32pro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6186">
            <a:off x="5814518" y="2521536"/>
            <a:ext cx="1161216" cy="38939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Paraview</a:t>
            </a:r>
            <a:r>
              <a:rPr lang="en-US" dirty="0" smtClean="0"/>
              <a:t> can apply additional visualization, rendering, animation to staged data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1447800" y="2064860"/>
            <a:ext cx="5610485" cy="4345191"/>
            <a:chOff x="870250" y="916914"/>
            <a:chExt cx="7178635" cy="5559687"/>
          </a:xfrm>
        </p:grpSpPr>
        <p:pic>
          <p:nvPicPr>
            <p:cNvPr id="27" name="Picture 26" descr="32proc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76186">
              <a:off x="870250" y="916914"/>
              <a:ext cx="1485780" cy="4982316"/>
            </a:xfrm>
            <a:prstGeom prst="rect">
              <a:avLst/>
            </a:prstGeom>
          </p:spPr>
        </p:pic>
        <p:pic>
          <p:nvPicPr>
            <p:cNvPr id="28" name="Picture 27" descr="4pro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1524000"/>
              <a:ext cx="1495685" cy="4952601"/>
            </a:xfrm>
            <a:prstGeom prst="rect">
              <a:avLst/>
            </a:prstGeom>
          </p:spPr>
        </p:pic>
        <p:grpSp>
          <p:nvGrpSpPr>
            <p:cNvPr id="5" name="Group 59"/>
            <p:cNvGrpSpPr/>
            <p:nvPr/>
          </p:nvGrpSpPr>
          <p:grpSpPr>
            <a:xfrm>
              <a:off x="2362200" y="2286000"/>
              <a:ext cx="4251325" cy="2971800"/>
              <a:chOff x="609600" y="990600"/>
              <a:chExt cx="7848600" cy="5486400"/>
            </a:xfrm>
          </p:grpSpPr>
          <p:sp>
            <p:nvSpPr>
              <p:cNvPr id="30" name="Flowchart: Multidocument 29"/>
              <p:cNvSpPr/>
              <p:nvPr/>
            </p:nvSpPr>
            <p:spPr bwMode="auto">
              <a:xfrm>
                <a:off x="4572000" y="9906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Flowchart: Multidocument 30"/>
              <p:cNvSpPr/>
              <p:nvPr/>
            </p:nvSpPr>
            <p:spPr bwMode="auto">
              <a:xfrm>
                <a:off x="4191000" y="12954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2" name="Flowchart: Multidocument 31"/>
              <p:cNvSpPr/>
              <p:nvPr/>
            </p:nvSpPr>
            <p:spPr bwMode="auto">
              <a:xfrm>
                <a:off x="3810000" y="16002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Flowchart: Multidocument 32"/>
              <p:cNvSpPr/>
              <p:nvPr/>
            </p:nvSpPr>
            <p:spPr bwMode="auto">
              <a:xfrm>
                <a:off x="3429000" y="19050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4" name="Flowchart: Multidocument 33"/>
              <p:cNvSpPr/>
              <p:nvPr/>
            </p:nvSpPr>
            <p:spPr bwMode="auto">
              <a:xfrm>
                <a:off x="5715000" y="3962400"/>
                <a:ext cx="2743200" cy="1981200"/>
              </a:xfrm>
              <a:prstGeom prst="flowChartMultidocumen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5" name="Up-Down Arrow 34"/>
              <p:cNvSpPr/>
              <p:nvPr/>
            </p:nvSpPr>
            <p:spPr bwMode="auto">
              <a:xfrm rot="17157783">
                <a:off x="3639376" y="4989996"/>
                <a:ext cx="304800" cy="1143000"/>
              </a:xfrm>
              <a:prstGeom prst="up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Flowchart: Multidocument 35"/>
              <p:cNvSpPr/>
              <p:nvPr/>
            </p:nvSpPr>
            <p:spPr bwMode="auto">
              <a:xfrm>
                <a:off x="3048000" y="22098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" name="Flowchart: Multidocument 36"/>
              <p:cNvSpPr/>
              <p:nvPr/>
            </p:nvSpPr>
            <p:spPr bwMode="auto">
              <a:xfrm>
                <a:off x="5181600" y="4495800"/>
                <a:ext cx="2743200" cy="1981200"/>
              </a:xfrm>
              <a:prstGeom prst="flowChartMultidocumen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8" name="Flowchart: Multidocument 37"/>
              <p:cNvSpPr/>
              <p:nvPr/>
            </p:nvSpPr>
            <p:spPr bwMode="auto">
              <a:xfrm>
                <a:off x="2667000" y="25146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Flowchart: Multidocument 38"/>
              <p:cNvSpPr/>
              <p:nvPr/>
            </p:nvSpPr>
            <p:spPr bwMode="auto">
              <a:xfrm>
                <a:off x="2362200" y="28194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0" name="Flowchart: Multidocument 39"/>
              <p:cNvSpPr/>
              <p:nvPr/>
            </p:nvSpPr>
            <p:spPr bwMode="auto">
              <a:xfrm>
                <a:off x="1981200" y="31242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1" name="Flowchart: Multidocument 40"/>
              <p:cNvSpPr/>
              <p:nvPr/>
            </p:nvSpPr>
            <p:spPr bwMode="auto">
              <a:xfrm>
                <a:off x="1600200" y="34290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2" name="Flowchart: Multidocument 41"/>
              <p:cNvSpPr/>
              <p:nvPr/>
            </p:nvSpPr>
            <p:spPr bwMode="auto">
              <a:xfrm>
                <a:off x="1219200" y="37338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3" name="Flowchart: Multidocument 42"/>
              <p:cNvSpPr/>
              <p:nvPr/>
            </p:nvSpPr>
            <p:spPr bwMode="auto">
              <a:xfrm>
                <a:off x="914400" y="40386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4" name="Flowchart: Multidocument 43"/>
              <p:cNvSpPr/>
              <p:nvPr/>
            </p:nvSpPr>
            <p:spPr bwMode="auto">
              <a:xfrm>
                <a:off x="609600" y="43434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5" name="Down Arrow 44"/>
              <p:cNvSpPr/>
              <p:nvPr/>
            </p:nvSpPr>
            <p:spPr bwMode="auto">
              <a:xfrm rot="19433049">
                <a:off x="5159948" y="2773136"/>
                <a:ext cx="319832" cy="977024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 bwMode="auto">
              <a:xfrm rot="20318237">
                <a:off x="5889980" y="2309177"/>
                <a:ext cx="319832" cy="1021034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7" name="Down Arrow 46"/>
              <p:cNvSpPr/>
              <p:nvPr/>
            </p:nvSpPr>
            <p:spPr bwMode="auto">
              <a:xfrm rot="18547337">
                <a:off x="4528046" y="3364672"/>
                <a:ext cx="319832" cy="1021034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8" name="Down Arrow 47"/>
              <p:cNvSpPr/>
              <p:nvPr/>
            </p:nvSpPr>
            <p:spPr bwMode="auto">
              <a:xfrm rot="17369113">
                <a:off x="4038007" y="4121462"/>
                <a:ext cx="319832" cy="1153935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Initiating the connection between</a:t>
            </a:r>
          </a:p>
          <a:p>
            <a:pPr>
              <a:buNone/>
            </a:pPr>
            <a:r>
              <a:rPr lang="en-US" dirty="0" smtClean="0"/>
              <a:t>                      the coprocessor and </a:t>
            </a:r>
            <a:r>
              <a:rPr lang="en-US" dirty="0" err="1" smtClean="0"/>
              <a:t>pvserver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Coprocessor method </a:t>
            </a:r>
            <a:r>
              <a:rPr lang="en-US" dirty="0" err="1" smtClean="0"/>
              <a:t>RequestDataDescription</a:t>
            </a:r>
            <a:r>
              <a:rPr lang="en-US" dirty="0" smtClean="0"/>
              <a:t> is called each </a:t>
            </a:r>
            <a:r>
              <a:rPr lang="en-US" dirty="0" err="1" smtClean="0"/>
              <a:t>timestep</a:t>
            </a:r>
            <a:endParaRPr lang="en-US" dirty="0" smtClean="0"/>
          </a:p>
          <a:p>
            <a:r>
              <a:rPr lang="en-US" dirty="0" smtClean="0"/>
              <a:t>Coprocessor (process 0 only) tries to initiate a connection to </a:t>
            </a:r>
            <a:r>
              <a:rPr lang="en-US" dirty="0" err="1" smtClean="0"/>
              <a:t>pvserver</a:t>
            </a:r>
            <a:endParaRPr lang="en-US" dirty="0" smtClean="0"/>
          </a:p>
          <a:p>
            <a:pPr lvl="1"/>
            <a:r>
              <a:rPr lang="en-US" dirty="0" smtClean="0"/>
              <a:t>Check socket using hardcoded </a:t>
            </a:r>
            <a:r>
              <a:rPr lang="en-US" dirty="0" err="1" smtClean="0"/>
              <a:t>host:port</a:t>
            </a:r>
            <a:endParaRPr lang="en-US" dirty="0" smtClean="0"/>
          </a:p>
          <a:p>
            <a:pPr lvl="1"/>
            <a:r>
              <a:rPr lang="en-US" dirty="0" smtClean="0"/>
              <a:t>Check existence of a file containing </a:t>
            </a:r>
            <a:r>
              <a:rPr lang="en-US" dirty="0" err="1" smtClean="0"/>
              <a:t>host:port</a:t>
            </a:r>
            <a:endParaRPr lang="en-US" dirty="0" smtClean="0"/>
          </a:p>
          <a:p>
            <a:r>
              <a:rPr lang="en-US" dirty="0" smtClean="0"/>
              <a:t>If no connection is made, no </a:t>
            </a:r>
            <a:r>
              <a:rPr lang="en-US" dirty="0" err="1" smtClean="0"/>
              <a:t>coprocessing</a:t>
            </a:r>
            <a:r>
              <a:rPr lang="en-US" dirty="0" smtClean="0"/>
              <a:t> is required for this </a:t>
            </a:r>
            <a:r>
              <a:rPr lang="en-US" dirty="0" err="1" smtClean="0"/>
              <a:t>timestep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Initiating the connection between</a:t>
            </a:r>
          </a:p>
          <a:p>
            <a:pPr>
              <a:buNone/>
            </a:pPr>
            <a:r>
              <a:rPr lang="en-US" dirty="0" smtClean="0"/>
              <a:t>                      the coprocessor and </a:t>
            </a:r>
            <a:r>
              <a:rPr lang="en-US" dirty="0" err="1" smtClean="0"/>
              <a:t>pvserver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Process 0 of coprocessor successfully connects to process 0 of </a:t>
            </a:r>
            <a:r>
              <a:rPr lang="en-US" dirty="0" err="1" smtClean="0"/>
              <a:t>pvserver</a:t>
            </a:r>
            <a:r>
              <a:rPr lang="en-US" dirty="0" smtClean="0"/>
              <a:t> on </a:t>
            </a:r>
            <a:r>
              <a:rPr lang="en-US" dirty="0" err="1" smtClean="0"/>
              <a:t>vis</a:t>
            </a:r>
            <a:r>
              <a:rPr lang="en-US" dirty="0" smtClean="0"/>
              <a:t> cluster</a:t>
            </a:r>
          </a:p>
          <a:p>
            <a:r>
              <a:rPr lang="en-US" dirty="0" smtClean="0"/>
              <a:t>Coprocessor discovers number of </a:t>
            </a:r>
            <a:r>
              <a:rPr lang="en-US" dirty="0" err="1" smtClean="0"/>
              <a:t>pvserver</a:t>
            </a:r>
            <a:r>
              <a:rPr lang="en-US" dirty="0" smtClean="0"/>
              <a:t> processes and </a:t>
            </a:r>
            <a:r>
              <a:rPr lang="en-US" dirty="0" err="1" smtClean="0"/>
              <a:t>host:port</a:t>
            </a:r>
            <a:r>
              <a:rPr lang="en-US" dirty="0" smtClean="0"/>
              <a:t> information for each</a:t>
            </a:r>
          </a:p>
          <a:p>
            <a:r>
              <a:rPr lang="en-US" dirty="0" smtClean="0"/>
              <a:t>Coprocessor initiates multiple socket connections to </a:t>
            </a:r>
            <a:r>
              <a:rPr lang="en-US" dirty="0" err="1" smtClean="0"/>
              <a:t>pvserver</a:t>
            </a:r>
            <a:endParaRPr lang="en-US" dirty="0" smtClean="0"/>
          </a:p>
          <a:p>
            <a:pPr lvl="1"/>
            <a:r>
              <a:rPr lang="en-US" dirty="0" smtClean="0"/>
              <a:t>Multiple strategies here</a:t>
            </a:r>
          </a:p>
          <a:p>
            <a:pPr lvl="1"/>
            <a:r>
              <a:rPr lang="en-US" dirty="0" smtClean="0"/>
              <a:t>Want to saturate network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Coprocessor method </a:t>
            </a:r>
            <a:r>
              <a:rPr lang="en-US" dirty="0" err="1" smtClean="0"/>
              <a:t>DoCoProcessing</a:t>
            </a:r>
            <a:r>
              <a:rPr lang="en-US" dirty="0" smtClean="0"/>
              <a:t> is called</a:t>
            </a:r>
          </a:p>
          <a:p>
            <a:r>
              <a:rPr lang="en-US" dirty="0" smtClean="0"/>
              <a:t>After executing the pipeline the pipeline sinks (data extracts) are sent to </a:t>
            </a:r>
            <a:r>
              <a:rPr lang="en-US" dirty="0" err="1" smtClean="0"/>
              <a:t>pvserver</a:t>
            </a:r>
            <a:endParaRPr lang="en-US" dirty="0" smtClean="0"/>
          </a:p>
          <a:p>
            <a:r>
              <a:rPr lang="en-US" dirty="0" smtClean="0"/>
              <a:t>Replace writers with socket sends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 state description (xml) is sent to </a:t>
            </a:r>
            <a:r>
              <a:rPr lang="en-US" dirty="0" err="1" smtClean="0"/>
              <a:t>pvserver</a:t>
            </a:r>
            <a:endParaRPr lang="en-US" dirty="0" smtClean="0"/>
          </a:p>
          <a:p>
            <a:r>
              <a:rPr lang="en-US" dirty="0" smtClean="0"/>
              <a:t>XML is forwarded to </a:t>
            </a:r>
            <a:r>
              <a:rPr lang="en-US" dirty="0" err="1" smtClean="0"/>
              <a:t>paraview</a:t>
            </a:r>
            <a:r>
              <a:rPr lang="en-US" dirty="0" smtClean="0"/>
              <a:t> client</a:t>
            </a:r>
          </a:p>
          <a:p>
            <a:r>
              <a:rPr lang="en-US" dirty="0" smtClean="0"/>
              <a:t>User can manipulate the state using standard object inspector panels &amp; widgets</a:t>
            </a:r>
          </a:p>
          <a:p>
            <a:r>
              <a:rPr lang="en-US" dirty="0" smtClean="0"/>
              <a:t>Modified state is sent to coprocessor (via </a:t>
            </a:r>
            <a:r>
              <a:rPr lang="en-US" dirty="0" err="1" smtClean="0"/>
              <a:t>pvserver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Next time coprocessor is executed it receives and uses the modified state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timestep</a:t>
            </a:r>
            <a:r>
              <a:rPr lang="en-US" dirty="0" smtClean="0"/>
              <a:t> new data accumulates on </a:t>
            </a:r>
            <a:r>
              <a:rPr lang="en-US" dirty="0" err="1" smtClean="0"/>
              <a:t>pvserver</a:t>
            </a:r>
            <a:endParaRPr lang="en-US" dirty="0" smtClean="0"/>
          </a:p>
          <a:p>
            <a:r>
              <a:rPr lang="en-US" dirty="0" smtClean="0"/>
              <a:t>The Live Data Source presents the data as a time series</a:t>
            </a:r>
          </a:p>
          <a:p>
            <a:r>
              <a:rPr lang="en-US" dirty="0" smtClean="0"/>
              <a:t>Can use animation controls to step forward and back</a:t>
            </a:r>
          </a:p>
          <a:p>
            <a:r>
              <a:rPr lang="en-US" dirty="0" smtClean="0"/>
              <a:t>Can specify limit on the number of cached </a:t>
            </a:r>
            <a:r>
              <a:rPr lang="en-US" dirty="0" err="1" smtClean="0"/>
              <a:t>timesteps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strategies for </a:t>
            </a:r>
            <a:r>
              <a:rPr lang="en-US" dirty="0" smtClean="0">
                <a:sym typeface="Wingdings" pitchFamily="2" charset="2"/>
              </a:rPr>
              <a:t>data transfer</a:t>
            </a:r>
          </a:p>
          <a:p>
            <a:pPr>
              <a:buNone/>
            </a:pPr>
            <a:r>
              <a:rPr lang="en-US" dirty="0" smtClean="0"/>
              <a:t>    coprocessor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pvserver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Data aggregation on coprocessor before sends</a:t>
            </a:r>
          </a:p>
          <a:p>
            <a:r>
              <a:rPr lang="en-US" dirty="0" smtClean="0">
                <a:sym typeface="Wingdings" pitchFamily="2" charset="2"/>
              </a:rPr>
              <a:t>Threads to listen on multiple sockets per </a:t>
            </a:r>
            <a:r>
              <a:rPr lang="en-US" dirty="0" err="1" smtClean="0">
                <a:sym typeface="Wingdings" pitchFamily="2" charset="2"/>
              </a:rPr>
              <a:t>pvserver</a:t>
            </a:r>
            <a:r>
              <a:rPr lang="en-US" dirty="0" smtClean="0">
                <a:sym typeface="Wingdings" pitchFamily="2" charset="2"/>
              </a:rPr>
              <a:t> process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GLEAN library from Argonne National Laboratory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591300" y="1028700"/>
            <a:ext cx="2286000" cy="182880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</a:gradFill>
          <a:ln>
            <a:solidFill>
              <a:srgbClr val="4A7EBB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457200" eaLnBrk="1" hangingPunct="1"/>
            <a:r>
              <a:rPr lang="en-US" dirty="0" smtClean="0">
                <a:latin typeface="Times New Roman"/>
                <a:cs typeface="Times New Roman"/>
              </a:rPr>
              <a:t>Simulation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781800" y="1943100"/>
            <a:ext cx="1981200" cy="838200"/>
          </a:xfrm>
          <a:prstGeom prst="round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</a:gradFill>
          <a:ln>
            <a:solidFill>
              <a:srgbClr val="BE4B48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 defTabSz="457200"/>
            <a:r>
              <a:rPr lang="en-US" dirty="0">
                <a:solidFill>
                  <a:schemeClr val="dk1"/>
                </a:solidFill>
                <a:latin typeface="Times New Roman"/>
                <a:cs typeface="Times New Roman"/>
              </a:rPr>
              <a:t>ParaView</a:t>
            </a:r>
            <a:r>
              <a:rPr lang="en-US" dirty="0" smtClean="0">
                <a:solidFill>
                  <a:schemeClr val="dk1"/>
                </a:solidFill>
                <a:latin typeface="Times New Roman"/>
                <a:cs typeface="Times New Roman"/>
              </a:rPr>
              <a:t> Coprocessing</a:t>
            </a:r>
            <a:endParaRPr lang="en-US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90500" y="1227138"/>
            <a:ext cx="2286000" cy="1431925"/>
            <a:chOff x="152400" y="533400"/>
            <a:chExt cx="9144000" cy="5721350"/>
          </a:xfrm>
        </p:grpSpPr>
        <p:pic>
          <p:nvPicPr>
            <p:cNvPr id="23575" name="Picture 2" descr="ExampleScreensho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400" y="533400"/>
              <a:ext cx="9144000" cy="572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Picture 3" descr="LargeAM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6065" y="808634"/>
              <a:ext cx="7696200" cy="528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581400" y="1066800"/>
            <a:ext cx="1905000" cy="1752600"/>
          </a:xfrm>
          <a:prstGeom prst="rect">
            <a:avLst/>
          </a:prstGeom>
          <a:ln>
            <a:solidFill>
              <a:schemeClr val="bg2"/>
            </a:solidFill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B050"/>
                </a:solidFill>
                <a:ea typeface="ＭＳ Ｐゴシック" charset="-128"/>
                <a:cs typeface="ＭＳ Ｐゴシック" charset="-128"/>
              </a:rPr>
              <a:t># Create the reader and set the filename.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reader = servermanager.sources.Reader(FileNames=path)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view = servermanager.CreateRenderView()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repr = servermanager.CreateRepresentation(reader, view)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reader.UpdatePipeline()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dataInfo = reader.GetDataInformation()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pDinfo = dataInfo.GetPointDataInformation()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arrayInfo = pDInfo.GetArrayInformation("displacement9")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if arrayInfo: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</a:t>
            </a:r>
            <a:r>
              <a:rPr sz="500" noProof="1">
                <a:solidFill>
                  <a:srgbClr val="00B050"/>
                </a:solidFill>
                <a:ea typeface="ＭＳ Ｐゴシック" charset="-128"/>
                <a:cs typeface="ＭＳ Ｐゴシック" charset="-128"/>
              </a:rPr>
              <a:t># get the range for the magnitude of displacement9</a:t>
            </a: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range = arrayInfo.GetComponentRange(-1)</a:t>
            </a:r>
            <a:endParaRPr sz="500" noProof="1">
              <a:solidFill>
                <a:srgbClr val="00B050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lut = servermanager.rendering.PVLookupTable()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lut.RGBPoints  = [range[0], 0.0, 0.0, 1.0,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                  range[1], 1.0, 0.0, 0.0]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lut.VectorMode = "Magnitude"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repr.LookupTable = lut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repr.ColorArrayName = "displacement9"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CB9745"/>
              </a:buClr>
            </a:pPr>
            <a:r>
              <a:rPr sz="500" noProof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  repr.ColorAttributeType = "POINT_DATA"</a:t>
            </a:r>
          </a:p>
        </p:txBody>
      </p:sp>
      <p:cxnSp>
        <p:nvCxnSpPr>
          <p:cNvPr id="23566" name="Straight Arrow Connector 23"/>
          <p:cNvCxnSpPr>
            <a:cxnSpLocks noChangeShapeType="1"/>
            <a:endCxn id="8" idx="1"/>
          </p:cNvCxnSpPr>
          <p:nvPr/>
        </p:nvCxnSpPr>
        <p:spPr bwMode="auto">
          <a:xfrm flipV="1">
            <a:off x="2468563" y="1943100"/>
            <a:ext cx="1112837" cy="14288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7" name="Straight Arrow Connector 25"/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5486400" y="1943100"/>
            <a:ext cx="1295400" cy="4191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3560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3848100"/>
            <a:ext cx="1371600" cy="175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5" name="TextBox 18"/>
          <p:cNvSpPr txBox="1">
            <a:spLocks noChangeArrowheads="1"/>
          </p:cNvSpPr>
          <p:nvPr/>
        </p:nvSpPr>
        <p:spPr bwMode="auto">
          <a:xfrm>
            <a:off x="2030097" y="5537200"/>
            <a:ext cx="740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/>
              <a:t>Statistics</a:t>
            </a:r>
            <a:endParaRPr lang="en-US" sz="1200" dirty="0"/>
          </a:p>
        </p:txBody>
      </p:sp>
      <p:cxnSp>
        <p:nvCxnSpPr>
          <p:cNvPr id="23568" name="Straight Arrow Connector 28"/>
          <p:cNvCxnSpPr>
            <a:cxnSpLocks noChangeShapeType="1"/>
          </p:cNvCxnSpPr>
          <p:nvPr/>
        </p:nvCxnSpPr>
        <p:spPr bwMode="auto">
          <a:xfrm rot="10800000" flipV="1">
            <a:off x="3086100" y="2781300"/>
            <a:ext cx="4267200" cy="10668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0" name="Picture 29" descr="CTHPolyDat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695115"/>
            <a:ext cx="1828800" cy="1410285"/>
          </a:xfrm>
          <a:prstGeom prst="rect">
            <a:avLst/>
          </a:prstGeom>
        </p:spPr>
      </p:pic>
      <p:sp>
        <p:nvSpPr>
          <p:cNvPr id="23563" name="TextBox 16"/>
          <p:cNvSpPr txBox="1">
            <a:spLocks noChangeArrowheads="1"/>
          </p:cNvSpPr>
          <p:nvPr/>
        </p:nvSpPr>
        <p:spPr bwMode="auto">
          <a:xfrm>
            <a:off x="5676900" y="4834235"/>
            <a:ext cx="1287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Polygonal Output</a:t>
            </a:r>
          </a:p>
          <a:p>
            <a:r>
              <a:rPr lang="en-US" sz="1200" dirty="0"/>
              <a:t>with Field Data</a:t>
            </a:r>
          </a:p>
        </p:txBody>
      </p:sp>
      <p:cxnSp>
        <p:nvCxnSpPr>
          <p:cNvPr id="23570" name="Straight Arrow Connector 32"/>
          <p:cNvCxnSpPr>
            <a:cxnSpLocks noChangeShapeType="1"/>
          </p:cNvCxnSpPr>
          <p:nvPr/>
        </p:nvCxnSpPr>
        <p:spPr bwMode="auto">
          <a:xfrm rot="5400000">
            <a:off x="7029450" y="2838450"/>
            <a:ext cx="952500" cy="8382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72" name="TextBox 35"/>
          <p:cNvSpPr txBox="1">
            <a:spLocks noChangeArrowheads="1"/>
          </p:cNvSpPr>
          <p:nvPr/>
        </p:nvSpPr>
        <p:spPr bwMode="auto">
          <a:xfrm>
            <a:off x="2400300" y="1742301"/>
            <a:ext cx="10182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Script Export</a:t>
            </a:r>
          </a:p>
        </p:txBody>
      </p:sp>
      <p:sp>
        <p:nvSpPr>
          <p:cNvPr id="23573" name="TextBox 36"/>
          <p:cNvSpPr txBox="1">
            <a:spLocks noChangeArrowheads="1"/>
          </p:cNvSpPr>
          <p:nvPr/>
        </p:nvSpPr>
        <p:spPr bwMode="auto">
          <a:xfrm>
            <a:off x="5448300" y="1372969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Augmented script in input deck.</a:t>
            </a:r>
          </a:p>
        </p:txBody>
      </p:sp>
      <p:pic>
        <p:nvPicPr>
          <p:cNvPr id="23559" name="Picture 12" descr="Picture 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24700" y="4914900"/>
            <a:ext cx="1828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6248550" y="5857101"/>
            <a:ext cx="1257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Rendered Images</a:t>
            </a:r>
          </a:p>
        </p:txBody>
      </p:sp>
      <p:cxnSp>
        <p:nvCxnSpPr>
          <p:cNvPr id="23571" name="Straight Arrow Connector 34"/>
          <p:cNvCxnSpPr>
            <a:cxnSpLocks noChangeShapeType="1"/>
          </p:cNvCxnSpPr>
          <p:nvPr/>
        </p:nvCxnSpPr>
        <p:spPr bwMode="auto">
          <a:xfrm rot="5400000">
            <a:off x="7010400" y="3810000"/>
            <a:ext cx="2133600" cy="762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74" name="TextBox 37"/>
          <p:cNvSpPr txBox="1">
            <a:spLocks noChangeArrowheads="1"/>
          </p:cNvSpPr>
          <p:nvPr/>
        </p:nvSpPr>
        <p:spPr bwMode="auto">
          <a:xfrm>
            <a:off x="8039100" y="30099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Output Processed Data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</a:t>
            </a:r>
            <a:br>
              <a:rPr lang="en-US" dirty="0" smtClean="0"/>
            </a:br>
            <a:r>
              <a:rPr lang="en-US" dirty="0" smtClean="0"/>
              <a:t>ParaView Coprocessing Library?</a:t>
            </a:r>
            <a:endParaRPr lang="en-US" dirty="0"/>
          </a:p>
        </p:txBody>
      </p:sp>
      <p:sp>
        <p:nvSpPr>
          <p:cNvPr id="23564" name="TextBox 17"/>
          <p:cNvSpPr txBox="1">
            <a:spLocks noChangeArrowheads="1"/>
          </p:cNvSpPr>
          <p:nvPr/>
        </p:nvSpPr>
        <p:spPr bwMode="auto">
          <a:xfrm>
            <a:off x="4038600" y="5715000"/>
            <a:ext cx="889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 smtClean="0"/>
              <a:t>Series Data</a:t>
            </a:r>
            <a:endParaRPr lang="en-US" sz="1200" dirty="0"/>
          </a:p>
        </p:txBody>
      </p:sp>
      <p:cxnSp>
        <p:nvCxnSpPr>
          <p:cNvPr id="23569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4953000" y="2781300"/>
            <a:ext cx="2628900" cy="16383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602" y="4343400"/>
            <a:ext cx="1306727" cy="91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7402" y="4953000"/>
            <a:ext cx="940398" cy="80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br>
              <a:rPr lang="en-US" dirty="0" smtClean="0"/>
            </a:br>
            <a:r>
              <a:rPr lang="en-US" dirty="0" smtClean="0"/>
              <a:t>ParaView Coprocessing Library?</a:t>
            </a:r>
            <a:endParaRPr lang="en-US" dirty="0"/>
          </a:p>
        </p:txBody>
      </p:sp>
      <p:pic>
        <p:nvPicPr>
          <p:cNvPr id="8" name="Content Placeholder 7" descr="Shuttle2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340" b="-4340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Scaling Performance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572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Coprocessing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762000" y="1828800"/>
            <a:ext cx="2362200" cy="4114800"/>
          </a:xfrm>
          <a:prstGeom prst="round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</a:gradFill>
          <a:ln>
            <a:solidFill>
              <a:srgbClr val="4A7EBB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indent="0" algn="ctr" defTabSz="4572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Solver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477000" y="1828800"/>
            <a:ext cx="1905000" cy="2133600"/>
          </a:xfrm>
          <a:prstGeom prst="round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</a:gradFill>
          <a:ln>
            <a:solidFill>
              <a:srgbClr val="BE4B48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indent="0" algn="ctr" defTabSz="4572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</a:rPr>
              <a:t>ParaView Server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943600" y="3048000"/>
            <a:ext cx="1524000" cy="762000"/>
          </a:xfrm>
          <a:prstGeom prst="round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</a:gradFill>
          <a:ln>
            <a:solidFill>
              <a:srgbClr val="BE4B48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defTabSz="457200"/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</a:rPr>
              <a:t>Coprocessing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</a:rPr>
              <a:t> API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733800" y="3124200"/>
            <a:ext cx="1600200" cy="609600"/>
          </a:xfrm>
          <a:prstGeom prst="round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</a:gradFill>
          <a:ln>
            <a:solidFill>
              <a:srgbClr val="98B954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4572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</a:rPr>
              <a:t>Adaptor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3810000"/>
            <a:ext cx="358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dirty="0" smtClean="0">
                <a:latin typeface="Times New Roman"/>
                <a:cs typeface="Times New Roman"/>
              </a:rPr>
              <a:t>Initialize</a:t>
            </a:r>
            <a:r>
              <a:rPr lang="en-US" sz="1400" dirty="0" smtClean="0">
                <a:latin typeface="Times New Roman"/>
                <a:cs typeface="Times New Roman"/>
              </a:rPr>
              <a:t>()</a:t>
            </a:r>
          </a:p>
          <a:p>
            <a:r>
              <a:rPr lang="en-US" sz="1400" cap="small" dirty="0" err="1" smtClean="0">
                <a:latin typeface="Times New Roman"/>
                <a:cs typeface="Times New Roman"/>
              </a:rPr>
              <a:t>AddPipeline</a:t>
            </a:r>
            <a:r>
              <a:rPr lang="en-US" sz="1400" dirty="0" err="1" smtClean="0">
                <a:latin typeface="Times New Roman"/>
                <a:cs typeface="Times New Roman"/>
              </a:rPr>
              <a:t>(in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i="1" dirty="0" smtClean="0">
                <a:latin typeface="Times New Roman"/>
                <a:cs typeface="Times New Roman"/>
              </a:rPr>
              <a:t>pipeline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cap="small" dirty="0" err="1" smtClean="0">
                <a:latin typeface="Times New Roman"/>
                <a:cs typeface="Times New Roman"/>
              </a:rPr>
              <a:t>RequestDataDescription</a:t>
            </a:r>
            <a:r>
              <a:rPr lang="en-US" sz="1400" dirty="0" err="1" smtClean="0">
                <a:latin typeface="Times New Roman"/>
                <a:cs typeface="Times New Roman"/>
              </a:rPr>
              <a:t>(in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i="1" dirty="0" smtClean="0">
                <a:latin typeface="Times New Roman"/>
                <a:cs typeface="Times New Roman"/>
              </a:rPr>
              <a:t>time</a:t>
            </a:r>
            <a:r>
              <a:rPr lang="en-US" sz="1400" dirty="0" smtClean="0">
                <a:latin typeface="Times New Roman"/>
                <a:cs typeface="Times New Roman"/>
              </a:rPr>
              <a:t>, out </a:t>
            </a:r>
            <a:r>
              <a:rPr lang="en-US" sz="1400" i="1" dirty="0" smtClean="0">
                <a:latin typeface="Times New Roman"/>
                <a:cs typeface="Times New Roman"/>
              </a:rPr>
              <a:t>fields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en-US" sz="1400" cap="small" dirty="0" err="1" smtClean="0">
                <a:latin typeface="Times New Roman"/>
                <a:cs typeface="Times New Roman"/>
              </a:rPr>
              <a:t>CoProcess</a:t>
            </a:r>
            <a:r>
              <a:rPr lang="en-US" sz="1400" dirty="0" err="1" smtClean="0">
                <a:latin typeface="Times New Roman"/>
                <a:cs typeface="Times New Roman"/>
              </a:rPr>
              <a:t>(in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i="1" dirty="0" err="1" smtClean="0">
                <a:latin typeface="Times New Roman"/>
                <a:cs typeface="Times New Roman"/>
              </a:rPr>
              <a:t>vtkDataSet</a:t>
            </a:r>
            <a:r>
              <a:rPr lang="en-US" sz="1400" dirty="0" smtClean="0">
                <a:latin typeface="Times New Roman"/>
                <a:cs typeface="Times New Roman"/>
              </a:rPr>
              <a:t>)</a:t>
            </a:r>
          </a:p>
          <a:p>
            <a:endParaRPr lang="en-US" sz="1400" dirty="0" smtClean="0">
              <a:latin typeface="Times New Roman"/>
              <a:cs typeface="Times New Roman"/>
            </a:endParaRPr>
          </a:p>
          <a:p>
            <a:r>
              <a:rPr lang="en-US" sz="1400" cap="small" dirty="0" smtClean="0">
                <a:latin typeface="Times New Roman"/>
                <a:cs typeface="Times New Roman"/>
              </a:rPr>
              <a:t>Finalize</a:t>
            </a:r>
            <a:r>
              <a:rPr lang="en-US" sz="1400" dirty="0" smtClean="0">
                <a:latin typeface="Times New Roman"/>
                <a:cs typeface="Times New Roman"/>
              </a:rPr>
              <a:t>()</a:t>
            </a:r>
            <a:endParaRPr lang="en-US" sz="1400" dirty="0">
              <a:latin typeface="Times New Roman"/>
              <a:cs typeface="Times New Roman"/>
            </a:endParaRPr>
          </a:p>
        </p:txBody>
      </p:sp>
      <p:cxnSp>
        <p:nvCxnSpPr>
          <p:cNvPr id="18" name="Straight Connector 17"/>
          <p:cNvCxnSpPr>
            <a:endCxn id="15" idx="1"/>
          </p:cNvCxnSpPr>
          <p:nvPr/>
        </p:nvCxnSpPr>
        <p:spPr bwMode="auto">
          <a:xfrm>
            <a:off x="3124200" y="3429000"/>
            <a:ext cx="6096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5" idx="3"/>
            <a:endCxn id="14" idx="1"/>
          </p:cNvCxnSpPr>
          <p:nvPr/>
        </p:nvCxnSpPr>
        <p:spPr bwMode="auto">
          <a:xfrm>
            <a:off x="5334000" y="3429000"/>
            <a:ext cx="6096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189811" y="3124200"/>
            <a:ext cx="543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+mn-lt"/>
              </a:rPr>
              <a:t>function</a:t>
            </a:r>
          </a:p>
          <a:p>
            <a:pPr algn="ctr"/>
            <a:r>
              <a:rPr lang="en-US" sz="800" dirty="0" smtClean="0">
                <a:latin typeface="+mn-lt"/>
              </a:rPr>
              <a:t>calls</a:t>
            </a:r>
            <a:endParaRPr lang="en-US" sz="80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3124200"/>
            <a:ext cx="543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latin typeface="+mn-lt"/>
              </a:rPr>
              <a:t>function</a:t>
            </a:r>
          </a:p>
          <a:p>
            <a:pPr algn="ctr"/>
            <a:r>
              <a:rPr lang="en-US" sz="800" dirty="0" smtClean="0">
                <a:latin typeface="+mn-lt"/>
              </a:rPr>
              <a:t>calls</a:t>
            </a:r>
            <a:endParaRPr lang="en-US" sz="8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Quick Introduction to ParaView</a:t>
            </a:r>
          </a:p>
          <a:p>
            <a:r>
              <a:rPr lang="en-US" dirty="0" smtClean="0"/>
              <a:t>The Coprocessing API</a:t>
            </a:r>
          </a:p>
          <a:p>
            <a:r>
              <a:rPr lang="en-US" dirty="0" smtClean="0"/>
              <a:t>Creating VTK Data Objects</a:t>
            </a:r>
          </a:p>
          <a:p>
            <a:r>
              <a:rPr lang="en-US" dirty="0" smtClean="0"/>
              <a:t>Binding to Fortran and C</a:t>
            </a:r>
          </a:p>
          <a:p>
            <a:r>
              <a:rPr lang="en-US" dirty="0" smtClean="0"/>
              <a:t>Creating Pipelines</a:t>
            </a:r>
          </a:p>
          <a:p>
            <a:pPr lvl="1"/>
            <a:r>
              <a:rPr lang="en-US" dirty="0" smtClean="0"/>
              <a:t>Python Scripts, Coprocessing Plugin, C++</a:t>
            </a:r>
          </a:p>
          <a:p>
            <a:r>
              <a:rPr lang="en-US" dirty="0" smtClean="0"/>
              <a:t>Compiling Fun</a:t>
            </a:r>
          </a:p>
          <a:p>
            <a:pPr lvl="1"/>
            <a:r>
              <a:rPr lang="en-US" dirty="0" smtClean="0"/>
              <a:t>Cross compiling, with/without shared libraries, with/without Python, minimizing memory footprint</a:t>
            </a:r>
          </a:p>
          <a:p>
            <a:r>
              <a:rPr lang="en-US" dirty="0" smtClean="0"/>
              <a:t>Data Staging and Live Visualization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Quick Introduction to ParaView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Coprocessing API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list: paraview@paraview.org.</a:t>
            </a:r>
          </a:p>
          <a:p>
            <a:r>
              <a:rPr lang="en-US" dirty="0" err="1" smtClean="0"/>
              <a:t>Doxygen</a:t>
            </a:r>
            <a:r>
              <a:rPr lang="en-US" dirty="0" smtClean="0"/>
              <a:t>: </a:t>
            </a:r>
            <a:r>
              <a:rPr lang="en-US" sz="2000" dirty="0" smtClean="0"/>
              <a:t>http://www.paraview.org/ParaView3/Doc/Nightly/html/classes.html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Wiki: http://paraview.org/Wiki/CoProcessing.</a:t>
            </a:r>
          </a:p>
          <a:p>
            <a:pPr lvl="1"/>
            <a:r>
              <a:rPr lang="en-US" dirty="0" smtClean="0"/>
              <a:t>C++ example: http://paraview.org/Wiki/Coprocessing_example.</a:t>
            </a:r>
          </a:p>
          <a:p>
            <a:pPr lvl="1"/>
            <a:r>
              <a:rPr lang="en-US" dirty="0" smtClean="0"/>
              <a:t>Python example: http://paraview.org/Wiki/Python_coprocessing_example. 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coprocessing at end of time steps</a:t>
            </a:r>
          </a:p>
          <a:p>
            <a:r>
              <a:rPr lang="en-US" dirty="0" smtClean="0"/>
              <a:t>CoProcessing should be as inexpensive as possible </a:t>
            </a:r>
          </a:p>
          <a:p>
            <a:pPr lvl="1"/>
            <a:r>
              <a:rPr lang="en-US" dirty="0" smtClean="0"/>
              <a:t>Use shallow copies/reference counting of objects</a:t>
            </a:r>
          </a:p>
          <a:p>
            <a:pPr lvl="1"/>
            <a:r>
              <a:rPr lang="en-US" dirty="0" smtClean="0"/>
              <a:t>Use existing arrays/memory</a:t>
            </a:r>
          </a:p>
          <a:p>
            <a:pPr lvl="1"/>
            <a:r>
              <a:rPr lang="en-US" dirty="0" smtClean="0"/>
              <a:t>If no coprocessing is desired at end of time step then don’t bother creating/updating VTK data objects</a:t>
            </a:r>
          </a:p>
          <a:p>
            <a:r>
              <a:rPr lang="en-US" dirty="0" smtClean="0"/>
              <a:t>May have multiple input grids/data objects</a:t>
            </a:r>
          </a:p>
          <a:p>
            <a:r>
              <a:rPr lang="en-US" dirty="0" smtClean="0"/>
              <a:t>For users</a:t>
            </a:r>
          </a:p>
          <a:p>
            <a:pPr lvl="1"/>
            <a:r>
              <a:rPr lang="en-US" dirty="0" smtClean="0"/>
              <a:t>Don’t know/care about internals</a:t>
            </a:r>
          </a:p>
          <a:p>
            <a:pPr lvl="1"/>
            <a:r>
              <a:rPr lang="en-US" dirty="0" smtClean="0"/>
              <a:t>Nearly same complexity as using </a:t>
            </a:r>
            <a:r>
              <a:rPr lang="en-US" dirty="0" err="1" smtClean="0"/>
              <a:t>ParaView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SC10 Tutorial USB Memory Stick</a:t>
            </a:r>
          </a:p>
          <a:p>
            <a:r>
              <a:rPr lang="en-US" sz="3600" dirty="0" smtClean="0"/>
              <a:t>SC10 </a:t>
            </a:r>
            <a:r>
              <a:rPr lang="en-US" sz="3600" dirty="0" err="1" smtClean="0"/>
              <a:t>ParaView</a:t>
            </a:r>
            <a:r>
              <a:rPr lang="en-US" sz="3600" dirty="0" smtClean="0"/>
              <a:t> </a:t>
            </a:r>
            <a:r>
              <a:rPr lang="en-US" sz="3600" dirty="0" err="1" smtClean="0"/>
              <a:t>Coprocessing</a:t>
            </a:r>
            <a:r>
              <a:rPr lang="en-US" sz="3600" dirty="0" smtClean="0"/>
              <a:t> Tutorial Wiki Page</a:t>
            </a:r>
          </a:p>
          <a:p>
            <a:pPr lvl="1"/>
            <a:r>
              <a:rPr lang="en-US" sz="2000" dirty="0" smtClean="0">
                <a:hlinkClick r:id="rId2"/>
              </a:rPr>
              <a:t>http://www.paraview.org/Wiki/</a:t>
            </a:r>
            <a:r>
              <a:rPr lang="en-US" sz="2000" dirty="0" smtClean="0">
                <a:hlinkClick r:id="rId2"/>
              </a:rPr>
              <a:t>SC10_Coprocessing_Tutorial</a:t>
            </a:r>
            <a:endParaRPr lang="en-US" sz="2000" dirty="0" smtClean="0"/>
          </a:p>
          <a:p>
            <a:r>
              <a:rPr lang="en-US" sz="3600" dirty="0" smtClean="0"/>
              <a:t>The </a:t>
            </a:r>
            <a:r>
              <a:rPr lang="en-US" sz="3600" dirty="0" err="1" smtClean="0"/>
              <a:t>ParaView</a:t>
            </a:r>
            <a:r>
              <a:rPr lang="en-US" sz="3600" dirty="0" smtClean="0"/>
              <a:t> Application Tutorial Wiki Page</a:t>
            </a:r>
          </a:p>
          <a:p>
            <a:pPr lvl="1"/>
            <a:r>
              <a:rPr lang="en-US" sz="2400" dirty="0" smtClean="0">
                <a:hlinkClick r:id="rId3"/>
              </a:rPr>
              <a:t>http://www.paraview.org/Wiki/</a:t>
            </a:r>
            <a:r>
              <a:rPr lang="en-US" sz="2400" dirty="0" smtClean="0">
                <a:hlinkClick r:id="rId3"/>
              </a:rPr>
              <a:t>The_ParaView_Tutorial</a:t>
            </a:r>
            <a:endParaRPr lang="en-US" sz="2400" dirty="0" smtClean="0"/>
          </a:p>
          <a:p>
            <a:pPr lvl="1"/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CoProcessing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Initialize</a:t>
            </a:r>
          </a:p>
          <a:p>
            <a:endParaRPr lang="en-US" dirty="0" smtClean="0"/>
          </a:p>
          <a:p>
            <a:r>
              <a:rPr lang="en-US" dirty="0" smtClean="0"/>
              <a:t>Check with the python script if coprocessing is necessary.</a:t>
            </a:r>
          </a:p>
          <a:p>
            <a:pPr lvl="1"/>
            <a:r>
              <a:rPr lang="en-US" dirty="0" smtClean="0"/>
              <a:t>Input is simulation time and time step</a:t>
            </a:r>
          </a:p>
          <a:p>
            <a:pPr lvl="1"/>
            <a:r>
              <a:rPr lang="en-US" dirty="0" smtClean="0"/>
              <a:t>Output is if coprocessing is needed along with needed grids and fields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Execute the coprocessing pipeline</a:t>
            </a:r>
          </a:p>
          <a:p>
            <a:pPr lvl="1"/>
            <a:r>
              <a:rPr lang="en-US" dirty="0" smtClean="0"/>
              <a:t>Input the grid and field information</a:t>
            </a:r>
          </a:p>
          <a:p>
            <a:pPr lvl="1"/>
            <a:r>
              <a:rPr lang="en-US" dirty="0" smtClean="0"/>
              <a:t>Execute the pipeline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Finalize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</a:t>
            </a:r>
          </a:p>
          <a:p>
            <a:pPr lvl="1"/>
            <a:r>
              <a:rPr lang="en-US" dirty="0" err="1" smtClean="0"/>
              <a:t>vtkCPProcessor</a:t>
            </a:r>
            <a:endParaRPr lang="en-US" dirty="0" smtClean="0"/>
          </a:p>
          <a:p>
            <a:pPr lvl="2"/>
            <a:r>
              <a:rPr lang="en-US" dirty="0" smtClean="0"/>
              <a:t>Can contain multiple coprocessing pipelines to be executed</a:t>
            </a:r>
          </a:p>
          <a:p>
            <a:pPr lvl="1"/>
            <a:r>
              <a:rPr lang="en-US" dirty="0" err="1" smtClean="0"/>
              <a:t>vtkCPPythonScriptPipeline</a:t>
            </a:r>
            <a:endParaRPr lang="en-US" dirty="0" smtClean="0"/>
          </a:p>
          <a:p>
            <a:pPr lvl="2"/>
            <a:r>
              <a:rPr lang="en-US" dirty="0" smtClean="0"/>
              <a:t>A specific coprocessing pipeline to execute</a:t>
            </a:r>
          </a:p>
          <a:p>
            <a:pPr lvl="2"/>
            <a:r>
              <a:rPr lang="en-US" dirty="0" smtClean="0"/>
              <a:t>Initialize(const char* </a:t>
            </a:r>
            <a:r>
              <a:rPr lang="en-US" dirty="0" err="1" smtClean="0"/>
              <a:t>pythonFileName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PYTHONPATH</a:t>
            </a:r>
          </a:p>
          <a:p>
            <a:pPr lvl="1"/>
            <a:r>
              <a:rPr lang="en-US" dirty="0" smtClean="0"/>
              <a:t>LD_LIBRARY_PATH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if CoProcessing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vtkCPDataDescription</a:t>
            </a:r>
            <a:endParaRPr lang="en-US" dirty="0" smtClean="0"/>
          </a:p>
          <a:p>
            <a:pPr lvl="1"/>
            <a:r>
              <a:rPr lang="en-US" dirty="0" smtClean="0"/>
              <a:t>Set simulation time and time step</a:t>
            </a:r>
          </a:p>
          <a:p>
            <a:pPr lvl="2"/>
            <a:r>
              <a:rPr lang="en-US" dirty="0" err="1" smtClean="0"/>
              <a:t>SetTime</a:t>
            </a:r>
            <a:r>
              <a:rPr lang="en-US" dirty="0" smtClean="0"/>
              <a:t>(double t)</a:t>
            </a:r>
          </a:p>
          <a:p>
            <a:pPr lvl="2"/>
            <a:r>
              <a:rPr lang="en-US" dirty="0" err="1" smtClean="0"/>
              <a:t>SetTimeStep</a:t>
            </a:r>
            <a:r>
              <a:rPr lang="en-US" dirty="0" smtClean="0"/>
              <a:t>(</a:t>
            </a:r>
            <a:r>
              <a:rPr lang="en-US" dirty="0" err="1" smtClean="0"/>
              <a:t>vtkIdType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vtkCPProcessor</a:t>
            </a:r>
            <a:r>
              <a:rPr lang="en-US" dirty="0" smtClean="0"/>
              <a:t>::</a:t>
            </a:r>
            <a:r>
              <a:rPr lang="en-US" dirty="0" err="1" smtClean="0"/>
              <a:t>RequestDataDescription</a:t>
            </a:r>
            <a:r>
              <a:rPr lang="en-US" dirty="0" smtClean="0"/>
              <a:t>(</a:t>
            </a:r>
            <a:r>
              <a:rPr lang="en-US" dirty="0" err="1" smtClean="0"/>
              <a:t>vtkCPDataDescription</a:t>
            </a:r>
            <a:r>
              <a:rPr lang="en-US" dirty="0" smtClean="0"/>
              <a:t>*)</a:t>
            </a:r>
          </a:p>
          <a:p>
            <a:pPr lvl="1"/>
            <a:r>
              <a:rPr lang="en-US" dirty="0" smtClean="0"/>
              <a:t>Return value indicates if coprocessing is needed</a:t>
            </a:r>
          </a:p>
          <a:p>
            <a:pPr lvl="1"/>
            <a:r>
              <a:rPr lang="en-US" dirty="0" smtClean="0"/>
              <a:t>Query </a:t>
            </a:r>
            <a:r>
              <a:rPr lang="en-US" dirty="0" err="1" smtClean="0"/>
              <a:t>vtkCPDataDescription</a:t>
            </a:r>
            <a:r>
              <a:rPr lang="en-US" dirty="0" smtClean="0"/>
              <a:t> for grid and field information needed for this coprocessing step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CoProcessing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486400"/>
          </a:xfrm>
        </p:spPr>
        <p:txBody>
          <a:bodyPr/>
          <a:lstStyle/>
          <a:p>
            <a:r>
              <a:rPr lang="en-US" dirty="0" smtClean="0"/>
              <a:t>Create/update VTK data objects in the adaptor</a:t>
            </a:r>
          </a:p>
          <a:p>
            <a:r>
              <a:rPr lang="en-US" dirty="0" smtClean="0"/>
              <a:t>Must map VTK data objects to string key entered in </a:t>
            </a:r>
            <a:r>
              <a:rPr lang="en-US" dirty="0" err="1" smtClean="0"/>
              <a:t>ParaView</a:t>
            </a:r>
            <a:r>
              <a:rPr lang="en-US" dirty="0" smtClean="0"/>
              <a:t> coprocessing script creator </a:t>
            </a:r>
            <a:r>
              <a:rPr lang="en-US" dirty="0" err="1" smtClean="0"/>
              <a:t>plugin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Convention – “input” for single data objects</a:t>
            </a:r>
          </a:p>
          <a:p>
            <a:pPr lvl="1"/>
            <a:r>
              <a:rPr lang="en-US" dirty="0" err="1" smtClean="0"/>
              <a:t>vtkCPDataDescription</a:t>
            </a:r>
            <a:r>
              <a:rPr lang="en-US" dirty="0" smtClean="0"/>
              <a:t>::</a:t>
            </a:r>
            <a:r>
              <a:rPr lang="en-US" dirty="0" err="1" smtClean="0"/>
              <a:t>GetInputDescriptionByName</a:t>
            </a:r>
            <a:r>
              <a:rPr lang="en-US" dirty="0" smtClean="0"/>
              <a:t>(“input”)</a:t>
            </a:r>
          </a:p>
          <a:p>
            <a:r>
              <a:rPr lang="en-US" dirty="0" err="1" smtClean="0"/>
              <a:t>vtkCPInputDataDescription</a:t>
            </a:r>
            <a:r>
              <a:rPr lang="en-US" dirty="0" smtClean="0"/>
              <a:t>::</a:t>
            </a:r>
            <a:r>
              <a:rPr lang="en-US" dirty="0" err="1" smtClean="0"/>
              <a:t>SetGrid</a:t>
            </a:r>
            <a:r>
              <a:rPr lang="en-US" dirty="0" smtClean="0"/>
              <a:t>(</a:t>
            </a:r>
            <a:r>
              <a:rPr lang="en-US" dirty="0" err="1" smtClean="0"/>
              <a:t>vtkDataObject</a:t>
            </a:r>
            <a:r>
              <a:rPr lang="en-US" dirty="0" smtClean="0"/>
              <a:t>*)</a:t>
            </a:r>
          </a:p>
          <a:p>
            <a:pPr lvl="1"/>
            <a:r>
              <a:rPr lang="en-US" dirty="0" smtClean="0"/>
              <a:t>Adaptor is responsible for creating and deleting the grids</a:t>
            </a:r>
          </a:p>
          <a:p>
            <a:r>
              <a:rPr lang="en-US" dirty="0" smtClean="0"/>
              <a:t>Advanced</a:t>
            </a:r>
          </a:p>
          <a:p>
            <a:pPr lvl="1"/>
            <a:r>
              <a:rPr lang="en-US" dirty="0" err="1" smtClean="0"/>
              <a:t>vtkCPInputDescription</a:t>
            </a:r>
            <a:r>
              <a:rPr lang="en-US" dirty="0" smtClean="0"/>
              <a:t> can contain which information to pass to the coprocessor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http://paraview.org/Wiki/Coprocessing_example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905000"/>
          <a:ext cx="8015287" cy="3925887"/>
        </p:xfrm>
        <a:graphic>
          <a:graphicData uri="http://schemas.openxmlformats.org/presentationml/2006/ole">
            <p:oleObj spid="_x0000_s56322" name="Document" r:id="rId3" imgW="5981700" imgH="2933700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Example (2)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1143000"/>
          <a:ext cx="8015287" cy="4854575"/>
        </p:xfrm>
        <a:graphic>
          <a:graphicData uri="http://schemas.openxmlformats.org/presentationml/2006/ole">
            <p:oleObj spid="_x0000_s57346" name="Document" r:id="rId3" imgW="5981700" imgH="3619500" progId="Word.Document.12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096000"/>
            <a:ext cx="2057400" cy="76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86600" y="6096000"/>
            <a:ext cx="2057400" cy="76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486400"/>
          </a:xfrm>
        </p:spPr>
        <p:txBody>
          <a:bodyPr/>
          <a:lstStyle/>
          <a:p>
            <a:r>
              <a:rPr lang="en-US" dirty="0" smtClean="0"/>
              <a:t>http://paraview.org/Wiki/Python_coprocessing_example</a:t>
            </a:r>
          </a:p>
          <a:p>
            <a:r>
              <a:rPr lang="en-US" dirty="0" smtClean="0"/>
              <a:t>PYTHONPATH</a:t>
            </a:r>
          </a:p>
          <a:p>
            <a:pPr lvl="1"/>
            <a:r>
              <a:rPr lang="en-US" sz="2000" dirty="0" smtClean="0"/>
              <a:t>&lt;PARAVIEWDIR&gt;/bin</a:t>
            </a:r>
          </a:p>
          <a:p>
            <a:pPr lvl="1"/>
            <a:r>
              <a:rPr lang="en-US" sz="2000" dirty="0" smtClean="0"/>
              <a:t>&lt;PARAVIEWDIR&gt;/Utilities/</a:t>
            </a:r>
            <a:r>
              <a:rPr lang="en-US" sz="2000" dirty="0" err="1" smtClean="0"/>
              <a:t>VTKPythonWrapping</a:t>
            </a:r>
            <a:r>
              <a:rPr lang="en-US" sz="2000" dirty="0" smtClean="0"/>
              <a:t>/site-packages</a:t>
            </a:r>
          </a:p>
          <a:p>
            <a:r>
              <a:rPr lang="en-US" dirty="0" smtClean="0"/>
              <a:t>LD_LIBRARY_PATH</a:t>
            </a:r>
          </a:p>
          <a:p>
            <a:pPr lvl="1"/>
            <a:r>
              <a:rPr lang="en-US" sz="2000" dirty="0" smtClean="0"/>
              <a:t>&lt;PARAVIEWDIR&gt;/bin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441680"/>
            <a:ext cx="7543800" cy="341632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800" dirty="0" smtClean="0">
                <a:solidFill>
                  <a:srgbClr val="DC143C"/>
                </a:solidFill>
                <a:latin typeface="Courier New" pitchFamily="49" charset="0"/>
                <a:cs typeface="Courier New" pitchFamily="49" charset="0"/>
              </a:rPr>
              <a:t>sys </a:t>
            </a:r>
            <a:br>
              <a:rPr lang="en-US" sz="1800" dirty="0" smtClean="0">
                <a:solidFill>
                  <a:srgbClr val="DC143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mpi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mpi.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initialized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paraview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import paraview.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vtk as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vtk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 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paraview.options.batch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True </a:t>
            </a:r>
            <a:br>
              <a:rPr lang="en-US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paraview.options.symmetric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True </a:t>
            </a:r>
            <a:br>
              <a:rPr lang="en-US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def _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refHolderMaker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def _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refHolder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(obj2, </a:t>
            </a:r>
            <a:r>
              <a:rPr lang="en-US" sz="1800" dirty="0" smtClean="0">
                <a:solidFill>
                  <a:srgbClr val="DC143C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return _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refHolder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096000"/>
            <a:ext cx="2057400" cy="76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086600" y="6096000"/>
            <a:ext cx="2057400" cy="76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Example (2)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7620000" cy="535531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def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coProcess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(grid,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simtime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simstep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):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libvtkCoProcessorPython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  import </a:t>
            </a:r>
            <a:r>
              <a:rPr lang="en-US" sz="180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&lt;coprocessing script&gt; 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as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cpscript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datadescription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 = \</a:t>
            </a:r>
          </a:p>
          <a:p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libvtkCoProcessorPython.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vtkCPDataDescription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datadescription.SetTimeData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simtime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simstep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datadescription.AddInput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smtClean="0">
                <a:solidFill>
                  <a:srgbClr val="483D8B"/>
                </a:solidFill>
                <a:latin typeface="Courier New" pitchFamily="49" charset="0"/>
                <a:cs typeface="Courier New" pitchFamily="49" charset="0"/>
              </a:rPr>
              <a:t>"input"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cpscript.RequestDataDescription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datadescription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inputdescription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\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datadescription.GetInputDescriptionByName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smtClean="0">
                <a:solidFill>
                  <a:srgbClr val="483D8B"/>
                </a:solidFill>
                <a:latin typeface="Courier New" pitchFamily="49" charset="0"/>
                <a:cs typeface="Courier New" pitchFamily="49" charset="0"/>
              </a:rPr>
              <a:t>"input"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inputdescription.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GetIfGridIsNecessary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 == </a:t>
            </a:r>
            <a:r>
              <a:rPr lang="en-US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False:</a:t>
            </a:r>
            <a:br>
              <a:rPr lang="en-US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    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b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  import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paraview.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simple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import paraview.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vtk as 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vtk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sz="1800" dirty="0" err="1" smtClean="0">
                <a:solidFill>
                  <a:srgbClr val="FF7700"/>
                </a:solidFill>
                <a:latin typeface="Courier New" pitchFamily="49" charset="0"/>
                <a:cs typeface="Courier New" pitchFamily="49" charset="0"/>
              </a:rPr>
              <a:t>paraview.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numpy_support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inputdescription.SetGrid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(grid)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cpscript.DoCoProcessing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datadescription</a:t>
            </a: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Example (3)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810000"/>
            <a:ext cx="8077200" cy="251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Adaptor efficiency suggestions: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numpy</a:t>
            </a:r>
            <a:endParaRPr lang="en-US" dirty="0" smtClean="0"/>
          </a:p>
          <a:p>
            <a:r>
              <a:rPr lang="en-US" dirty="0" smtClean="0"/>
              <a:t>Create a class derived from </a:t>
            </a:r>
            <a:r>
              <a:rPr lang="en-US" dirty="0" err="1" smtClean="0"/>
              <a:t>vtkObject</a:t>
            </a:r>
            <a:r>
              <a:rPr lang="en-US" dirty="0" smtClean="0"/>
              <a:t> with static member functions</a:t>
            </a:r>
          </a:p>
          <a:p>
            <a:pPr lvl="1"/>
            <a:r>
              <a:rPr lang="en-US" dirty="0" smtClean="0"/>
              <a:t>Adding cells</a:t>
            </a:r>
          </a:p>
          <a:p>
            <a:pPr lvl="1"/>
            <a:r>
              <a:rPr lang="en-US" dirty="0" smtClean="0"/>
              <a:t>Computing blanking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143000"/>
            <a:ext cx="7620000" cy="230832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Courier New"/>
              </a:rPr>
              <a:t>numsteps</a:t>
            </a:r>
            <a:r>
              <a:rPr lang="en-US" sz="1800" dirty="0" smtClean="0">
                <a:latin typeface="Courier New"/>
              </a:rPr>
              <a:t> = </a:t>
            </a:r>
            <a:r>
              <a:rPr lang="en-US" sz="1800" dirty="0" smtClean="0">
                <a:solidFill>
                  <a:srgbClr val="FF4500"/>
                </a:solidFill>
                <a:latin typeface="Courier New"/>
              </a:rPr>
              <a:t>10</a:t>
            </a:r>
            <a:br>
              <a:rPr lang="en-US" sz="1800" dirty="0" smtClean="0">
                <a:solidFill>
                  <a:srgbClr val="FF4500"/>
                </a:solidFill>
                <a:latin typeface="Courier New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Courier New"/>
              </a:rPr>
              <a:t>simulationtime</a:t>
            </a:r>
            <a:r>
              <a:rPr lang="en-US" sz="1800" dirty="0" smtClean="0">
                <a:solidFill>
                  <a:srgbClr val="FF4500"/>
                </a:solidFill>
                <a:latin typeface="Courier New"/>
              </a:rPr>
              <a:t> = 12.3</a:t>
            </a:r>
            <a:br>
              <a:rPr lang="en-US" sz="1800" dirty="0" smtClean="0">
                <a:solidFill>
                  <a:srgbClr val="FF4500"/>
                </a:solidFill>
                <a:latin typeface="Courier New"/>
              </a:rPr>
            </a:br>
            <a:r>
              <a:rPr lang="en-US" sz="1800" dirty="0" smtClean="0">
                <a:solidFill>
                  <a:srgbClr val="FF7700"/>
                </a:solidFill>
                <a:latin typeface="Courier New"/>
              </a:rPr>
              <a:t>for </a:t>
            </a:r>
            <a:r>
              <a:rPr lang="en-US" sz="1800" dirty="0" err="1" smtClean="0">
                <a:solidFill>
                  <a:srgbClr val="FF7700"/>
                </a:solidFill>
                <a:latin typeface="Courier New"/>
              </a:rPr>
              <a:t>simstep</a:t>
            </a:r>
            <a:r>
              <a:rPr lang="en-US" sz="1800" dirty="0" smtClean="0">
                <a:solidFill>
                  <a:srgbClr val="FF7700"/>
                </a:solidFill>
                <a:latin typeface="Courier New"/>
              </a:rPr>
              <a:t> in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range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numsteps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):</a:t>
            </a:r>
            <a:br>
              <a:rPr lang="en-US" sz="1800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simtime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simulationtime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/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float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(numsteps-</a:t>
            </a:r>
            <a:r>
              <a:rPr lang="en-US" sz="1800" dirty="0" smtClean="0">
                <a:solidFill>
                  <a:srgbClr val="FF4500"/>
                </a:solidFill>
                <a:latin typeface="Courier New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dataobject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</a:rPr>
              <a:t>&lt;</a:t>
            </a:r>
            <a:r>
              <a:rPr lang="en-US" sz="1800" dirty="0" err="1" smtClean="0">
                <a:solidFill>
                  <a:schemeClr val="accent2"/>
                </a:solidFill>
                <a:latin typeface="Courier New"/>
              </a:rPr>
              <a:t>vtkDataObject</a:t>
            </a:r>
            <a:r>
              <a:rPr lang="en-US" sz="1800" dirty="0" smtClean="0">
                <a:solidFill>
                  <a:schemeClr val="accent2"/>
                </a:solidFill>
                <a:latin typeface="Courier New"/>
              </a:rPr>
              <a:t> Generator&gt;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coProcess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dataobject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simtime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simstep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)</a:t>
            </a:r>
            <a:br>
              <a:rPr lang="en-US" sz="1800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 </a:t>
            </a:r>
            <a:br>
              <a:rPr lang="en-US" sz="1800" dirty="0" smtClean="0">
                <a:solidFill>
                  <a:srgbClr val="000000"/>
                </a:solidFill>
                <a:latin typeface="Courier New"/>
              </a:rPr>
            </a:br>
            <a:r>
              <a:rPr lang="en-US" sz="1800" dirty="0" err="1" smtClean="0">
                <a:solidFill>
                  <a:srgbClr val="000000"/>
                </a:solidFill>
                <a:latin typeface="Courier New"/>
              </a:rPr>
              <a:t>mpi.finalized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</a:rPr>
              <a:t>()</a:t>
            </a:r>
            <a:endParaRPr lang="en-US" sz="1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Creating VTK Objects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br>
              <a:rPr lang="en-US" dirty="0" smtClean="0"/>
            </a:br>
            <a:r>
              <a:rPr lang="en-US" dirty="0" smtClean="0"/>
              <a:t>ParaView Coprocessing Library?</a:t>
            </a:r>
            <a:endParaRPr lang="en-US" dirty="0"/>
          </a:p>
        </p:txBody>
      </p:sp>
      <p:pic>
        <p:nvPicPr>
          <p:cNvPr id="8" name="Content Placeholder 7" descr="Shuttle2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340" b="-4340"/>
          <a:stretch>
            <a:fillRect/>
          </a:stretch>
        </p:blipFill>
        <p:spPr/>
      </p:pic>
      <p:grpSp>
        <p:nvGrpSpPr>
          <p:cNvPr id="4" name="Group 7"/>
          <p:cNvGrpSpPr/>
          <p:nvPr/>
        </p:nvGrpSpPr>
        <p:grpSpPr>
          <a:xfrm>
            <a:off x="3572933" y="287867"/>
            <a:ext cx="3818467" cy="628033"/>
            <a:chOff x="3572933" y="287867"/>
            <a:chExt cx="3818467" cy="628033"/>
          </a:xfrm>
        </p:grpSpPr>
        <p:sp>
          <p:nvSpPr>
            <p:cNvPr id="6" name="Freeform 5"/>
            <p:cNvSpPr/>
            <p:nvPr/>
          </p:nvSpPr>
          <p:spPr bwMode="auto">
            <a:xfrm>
              <a:off x="5054600" y="287867"/>
              <a:ext cx="493745" cy="223640"/>
            </a:xfrm>
            <a:custGeom>
              <a:avLst/>
              <a:gdLst>
                <a:gd name="connsiteX0" fmla="*/ 0 w 493745"/>
                <a:gd name="connsiteY0" fmla="*/ 101600 h 223640"/>
                <a:gd name="connsiteX1" fmla="*/ 110067 w 493745"/>
                <a:gd name="connsiteY1" fmla="*/ 67733 h 223640"/>
                <a:gd name="connsiteX2" fmla="*/ 228600 w 493745"/>
                <a:gd name="connsiteY2" fmla="*/ 59266 h 223640"/>
                <a:gd name="connsiteX3" fmla="*/ 296333 w 493745"/>
                <a:gd name="connsiteY3" fmla="*/ 16933 h 223640"/>
                <a:gd name="connsiteX4" fmla="*/ 313267 w 493745"/>
                <a:gd name="connsiteY4" fmla="*/ 0 h 223640"/>
                <a:gd name="connsiteX5" fmla="*/ 304800 w 493745"/>
                <a:gd name="connsiteY5" fmla="*/ 42333 h 223640"/>
                <a:gd name="connsiteX6" fmla="*/ 237067 w 493745"/>
                <a:gd name="connsiteY6" fmla="*/ 143933 h 223640"/>
                <a:gd name="connsiteX7" fmla="*/ 203200 w 493745"/>
                <a:gd name="connsiteY7" fmla="*/ 177800 h 223640"/>
                <a:gd name="connsiteX8" fmla="*/ 177800 w 493745"/>
                <a:gd name="connsiteY8" fmla="*/ 211666 h 223640"/>
                <a:gd name="connsiteX9" fmla="*/ 220133 w 493745"/>
                <a:gd name="connsiteY9" fmla="*/ 203200 h 223640"/>
                <a:gd name="connsiteX10" fmla="*/ 321733 w 493745"/>
                <a:gd name="connsiteY10" fmla="*/ 152400 h 223640"/>
                <a:gd name="connsiteX11" fmla="*/ 364067 w 493745"/>
                <a:gd name="connsiteY11" fmla="*/ 127000 h 223640"/>
                <a:gd name="connsiteX12" fmla="*/ 397933 w 493745"/>
                <a:gd name="connsiteY12" fmla="*/ 118533 h 223640"/>
                <a:gd name="connsiteX13" fmla="*/ 423333 w 493745"/>
                <a:gd name="connsiteY13" fmla="*/ 110066 h 223640"/>
                <a:gd name="connsiteX14" fmla="*/ 440267 w 493745"/>
                <a:gd name="connsiteY14" fmla="*/ 93133 h 223640"/>
                <a:gd name="connsiteX15" fmla="*/ 491067 w 493745"/>
                <a:gd name="connsiteY15" fmla="*/ 67733 h 22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3745" h="223640">
                  <a:moveTo>
                    <a:pt x="0" y="101600"/>
                  </a:moveTo>
                  <a:cubicBezTo>
                    <a:pt x="20499" y="94767"/>
                    <a:pt x="90953" y="70464"/>
                    <a:pt x="110067" y="67733"/>
                  </a:cubicBezTo>
                  <a:cubicBezTo>
                    <a:pt x="149281" y="62131"/>
                    <a:pt x="189089" y="62088"/>
                    <a:pt x="228600" y="59266"/>
                  </a:cubicBezTo>
                  <a:cubicBezTo>
                    <a:pt x="301894" y="34835"/>
                    <a:pt x="262179" y="59625"/>
                    <a:pt x="296333" y="16933"/>
                  </a:cubicBezTo>
                  <a:cubicBezTo>
                    <a:pt x="301320" y="10700"/>
                    <a:pt x="307622" y="5644"/>
                    <a:pt x="313267" y="0"/>
                  </a:cubicBezTo>
                  <a:cubicBezTo>
                    <a:pt x="310445" y="14111"/>
                    <a:pt x="310335" y="29050"/>
                    <a:pt x="304800" y="42333"/>
                  </a:cubicBezTo>
                  <a:cubicBezTo>
                    <a:pt x="289739" y="78478"/>
                    <a:pt x="263091" y="114656"/>
                    <a:pt x="237067" y="143933"/>
                  </a:cubicBezTo>
                  <a:cubicBezTo>
                    <a:pt x="226460" y="155865"/>
                    <a:pt x="213713" y="165785"/>
                    <a:pt x="203200" y="177800"/>
                  </a:cubicBezTo>
                  <a:cubicBezTo>
                    <a:pt x="193908" y="188420"/>
                    <a:pt x="169973" y="199925"/>
                    <a:pt x="177800" y="211666"/>
                  </a:cubicBezTo>
                  <a:cubicBezTo>
                    <a:pt x="185782" y="223640"/>
                    <a:pt x="206022" y="206022"/>
                    <a:pt x="220133" y="203200"/>
                  </a:cubicBezTo>
                  <a:cubicBezTo>
                    <a:pt x="321583" y="142331"/>
                    <a:pt x="194203" y="216165"/>
                    <a:pt x="321733" y="152400"/>
                  </a:cubicBezTo>
                  <a:cubicBezTo>
                    <a:pt x="336452" y="145040"/>
                    <a:pt x="349029" y="133684"/>
                    <a:pt x="364067" y="127000"/>
                  </a:cubicBezTo>
                  <a:cubicBezTo>
                    <a:pt x="374700" y="122274"/>
                    <a:pt x="386745" y="121730"/>
                    <a:pt x="397933" y="118533"/>
                  </a:cubicBezTo>
                  <a:cubicBezTo>
                    <a:pt x="406514" y="116081"/>
                    <a:pt x="414866" y="112888"/>
                    <a:pt x="423333" y="110066"/>
                  </a:cubicBezTo>
                  <a:cubicBezTo>
                    <a:pt x="428978" y="104422"/>
                    <a:pt x="433127" y="96703"/>
                    <a:pt x="440267" y="93133"/>
                  </a:cubicBezTo>
                  <a:cubicBezTo>
                    <a:pt x="493745" y="66395"/>
                    <a:pt x="491067" y="95459"/>
                    <a:pt x="491067" y="67733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72933" y="677333"/>
              <a:ext cx="3818467" cy="238567"/>
            </a:xfrm>
            <a:custGeom>
              <a:avLst/>
              <a:gdLst>
                <a:gd name="connsiteX0" fmla="*/ 0 w 3818467"/>
                <a:gd name="connsiteY0" fmla="*/ 177800 h 238567"/>
                <a:gd name="connsiteX1" fmla="*/ 177800 w 3818467"/>
                <a:gd name="connsiteY1" fmla="*/ 152400 h 238567"/>
                <a:gd name="connsiteX2" fmla="*/ 245534 w 3818467"/>
                <a:gd name="connsiteY2" fmla="*/ 135467 h 238567"/>
                <a:gd name="connsiteX3" fmla="*/ 381000 w 3818467"/>
                <a:gd name="connsiteY3" fmla="*/ 110067 h 238567"/>
                <a:gd name="connsiteX4" fmla="*/ 457200 w 3818467"/>
                <a:gd name="connsiteY4" fmla="*/ 84667 h 238567"/>
                <a:gd name="connsiteX5" fmla="*/ 482600 w 3818467"/>
                <a:gd name="connsiteY5" fmla="*/ 76200 h 238567"/>
                <a:gd name="connsiteX6" fmla="*/ 508000 w 3818467"/>
                <a:gd name="connsiteY6" fmla="*/ 67734 h 238567"/>
                <a:gd name="connsiteX7" fmla="*/ 524934 w 3818467"/>
                <a:gd name="connsiteY7" fmla="*/ 50800 h 238567"/>
                <a:gd name="connsiteX8" fmla="*/ 516467 w 3818467"/>
                <a:gd name="connsiteY8" fmla="*/ 101600 h 238567"/>
                <a:gd name="connsiteX9" fmla="*/ 499534 w 3818467"/>
                <a:gd name="connsiteY9" fmla="*/ 177800 h 238567"/>
                <a:gd name="connsiteX10" fmla="*/ 533400 w 3818467"/>
                <a:gd name="connsiteY10" fmla="*/ 169334 h 238567"/>
                <a:gd name="connsiteX11" fmla="*/ 575734 w 3818467"/>
                <a:gd name="connsiteY11" fmla="*/ 152400 h 238567"/>
                <a:gd name="connsiteX12" fmla="*/ 635000 w 3818467"/>
                <a:gd name="connsiteY12" fmla="*/ 118534 h 238567"/>
                <a:gd name="connsiteX13" fmla="*/ 694267 w 3818467"/>
                <a:gd name="connsiteY13" fmla="*/ 93134 h 238567"/>
                <a:gd name="connsiteX14" fmla="*/ 745067 w 3818467"/>
                <a:gd name="connsiteY14" fmla="*/ 67734 h 238567"/>
                <a:gd name="connsiteX15" fmla="*/ 787400 w 3818467"/>
                <a:gd name="connsiteY15" fmla="*/ 50800 h 238567"/>
                <a:gd name="connsiteX16" fmla="*/ 846667 w 3818467"/>
                <a:gd name="connsiteY16" fmla="*/ 16934 h 238567"/>
                <a:gd name="connsiteX17" fmla="*/ 880534 w 3818467"/>
                <a:gd name="connsiteY17" fmla="*/ 8467 h 238567"/>
                <a:gd name="connsiteX18" fmla="*/ 872067 w 3818467"/>
                <a:gd name="connsiteY18" fmla="*/ 118534 h 238567"/>
                <a:gd name="connsiteX19" fmla="*/ 863600 w 3818467"/>
                <a:gd name="connsiteY19" fmla="*/ 152400 h 238567"/>
                <a:gd name="connsiteX20" fmla="*/ 897467 w 3818467"/>
                <a:gd name="connsiteY20" fmla="*/ 160867 h 238567"/>
                <a:gd name="connsiteX21" fmla="*/ 1041400 w 3818467"/>
                <a:gd name="connsiteY21" fmla="*/ 93134 h 238567"/>
                <a:gd name="connsiteX22" fmla="*/ 1117600 w 3818467"/>
                <a:gd name="connsiteY22" fmla="*/ 67734 h 238567"/>
                <a:gd name="connsiteX23" fmla="*/ 1151467 w 3818467"/>
                <a:gd name="connsiteY23" fmla="*/ 42334 h 238567"/>
                <a:gd name="connsiteX24" fmla="*/ 1202267 w 3818467"/>
                <a:gd name="connsiteY24" fmla="*/ 25400 h 238567"/>
                <a:gd name="connsiteX25" fmla="*/ 1219200 w 3818467"/>
                <a:gd name="connsiteY25" fmla="*/ 50800 h 238567"/>
                <a:gd name="connsiteX26" fmla="*/ 1227667 w 3818467"/>
                <a:gd name="connsiteY26" fmla="*/ 135467 h 238567"/>
                <a:gd name="connsiteX27" fmla="*/ 1261534 w 3818467"/>
                <a:gd name="connsiteY27" fmla="*/ 127000 h 238567"/>
                <a:gd name="connsiteX28" fmla="*/ 1295400 w 3818467"/>
                <a:gd name="connsiteY28" fmla="*/ 110067 h 238567"/>
                <a:gd name="connsiteX29" fmla="*/ 1337734 w 3818467"/>
                <a:gd name="connsiteY29" fmla="*/ 84667 h 238567"/>
                <a:gd name="connsiteX30" fmla="*/ 1380067 w 3818467"/>
                <a:gd name="connsiteY30" fmla="*/ 67734 h 238567"/>
                <a:gd name="connsiteX31" fmla="*/ 1439334 w 3818467"/>
                <a:gd name="connsiteY31" fmla="*/ 33867 h 238567"/>
                <a:gd name="connsiteX32" fmla="*/ 1456267 w 3818467"/>
                <a:gd name="connsiteY32" fmla="*/ 59267 h 238567"/>
                <a:gd name="connsiteX33" fmla="*/ 1473200 w 3818467"/>
                <a:gd name="connsiteY33" fmla="*/ 143934 h 238567"/>
                <a:gd name="connsiteX34" fmla="*/ 1490134 w 3818467"/>
                <a:gd name="connsiteY34" fmla="*/ 177800 h 238567"/>
                <a:gd name="connsiteX35" fmla="*/ 1591734 w 3818467"/>
                <a:gd name="connsiteY35" fmla="*/ 135467 h 238567"/>
                <a:gd name="connsiteX36" fmla="*/ 1642534 w 3818467"/>
                <a:gd name="connsiteY36" fmla="*/ 101600 h 238567"/>
                <a:gd name="connsiteX37" fmla="*/ 1803400 w 3818467"/>
                <a:gd name="connsiteY37" fmla="*/ 0 h 238567"/>
                <a:gd name="connsiteX38" fmla="*/ 1837267 w 3818467"/>
                <a:gd name="connsiteY38" fmla="*/ 8467 h 238567"/>
                <a:gd name="connsiteX39" fmla="*/ 1845734 w 3818467"/>
                <a:gd name="connsiteY39" fmla="*/ 42334 h 238567"/>
                <a:gd name="connsiteX40" fmla="*/ 1879600 w 3818467"/>
                <a:gd name="connsiteY40" fmla="*/ 118534 h 238567"/>
                <a:gd name="connsiteX41" fmla="*/ 1896534 w 3818467"/>
                <a:gd name="connsiteY41" fmla="*/ 135467 h 238567"/>
                <a:gd name="connsiteX42" fmla="*/ 1930400 w 3818467"/>
                <a:gd name="connsiteY42" fmla="*/ 93134 h 238567"/>
                <a:gd name="connsiteX43" fmla="*/ 1964267 w 3818467"/>
                <a:gd name="connsiteY43" fmla="*/ 76200 h 238567"/>
                <a:gd name="connsiteX44" fmla="*/ 2040467 w 3818467"/>
                <a:gd name="connsiteY44" fmla="*/ 33867 h 238567"/>
                <a:gd name="connsiteX45" fmla="*/ 2065867 w 3818467"/>
                <a:gd name="connsiteY45" fmla="*/ 25400 h 238567"/>
                <a:gd name="connsiteX46" fmla="*/ 2091267 w 3818467"/>
                <a:gd name="connsiteY46" fmla="*/ 67734 h 238567"/>
                <a:gd name="connsiteX47" fmla="*/ 2108200 w 3818467"/>
                <a:gd name="connsiteY47" fmla="*/ 118534 h 238567"/>
                <a:gd name="connsiteX48" fmla="*/ 2133600 w 3818467"/>
                <a:gd name="connsiteY48" fmla="*/ 186267 h 238567"/>
                <a:gd name="connsiteX49" fmla="*/ 2175934 w 3818467"/>
                <a:gd name="connsiteY49" fmla="*/ 169334 h 238567"/>
                <a:gd name="connsiteX50" fmla="*/ 2294467 w 3818467"/>
                <a:gd name="connsiteY50" fmla="*/ 101600 h 238567"/>
                <a:gd name="connsiteX51" fmla="*/ 2353734 w 3818467"/>
                <a:gd name="connsiteY51" fmla="*/ 67734 h 238567"/>
                <a:gd name="connsiteX52" fmla="*/ 2396067 w 3818467"/>
                <a:gd name="connsiteY52" fmla="*/ 50800 h 238567"/>
                <a:gd name="connsiteX53" fmla="*/ 2413000 w 3818467"/>
                <a:gd name="connsiteY53" fmla="*/ 67734 h 238567"/>
                <a:gd name="connsiteX54" fmla="*/ 2429934 w 3818467"/>
                <a:gd name="connsiteY54" fmla="*/ 152400 h 238567"/>
                <a:gd name="connsiteX55" fmla="*/ 2438400 w 3818467"/>
                <a:gd name="connsiteY55" fmla="*/ 186267 h 238567"/>
                <a:gd name="connsiteX56" fmla="*/ 2455334 w 3818467"/>
                <a:gd name="connsiteY56" fmla="*/ 211667 h 238567"/>
                <a:gd name="connsiteX57" fmla="*/ 2531534 w 3818467"/>
                <a:gd name="connsiteY57" fmla="*/ 160867 h 238567"/>
                <a:gd name="connsiteX58" fmla="*/ 2590800 w 3818467"/>
                <a:gd name="connsiteY58" fmla="*/ 127000 h 238567"/>
                <a:gd name="connsiteX59" fmla="*/ 2717800 w 3818467"/>
                <a:gd name="connsiteY59" fmla="*/ 33867 h 238567"/>
                <a:gd name="connsiteX60" fmla="*/ 2768600 w 3818467"/>
                <a:gd name="connsiteY60" fmla="*/ 16934 h 238567"/>
                <a:gd name="connsiteX61" fmla="*/ 2785534 w 3818467"/>
                <a:gd name="connsiteY61" fmla="*/ 101600 h 238567"/>
                <a:gd name="connsiteX62" fmla="*/ 2802467 w 3818467"/>
                <a:gd name="connsiteY62" fmla="*/ 186267 h 238567"/>
                <a:gd name="connsiteX63" fmla="*/ 2904067 w 3818467"/>
                <a:gd name="connsiteY63" fmla="*/ 118534 h 238567"/>
                <a:gd name="connsiteX64" fmla="*/ 2946400 w 3818467"/>
                <a:gd name="connsiteY64" fmla="*/ 93134 h 238567"/>
                <a:gd name="connsiteX65" fmla="*/ 2971800 w 3818467"/>
                <a:gd name="connsiteY65" fmla="*/ 76200 h 238567"/>
                <a:gd name="connsiteX66" fmla="*/ 2997200 w 3818467"/>
                <a:gd name="connsiteY66" fmla="*/ 127000 h 238567"/>
                <a:gd name="connsiteX67" fmla="*/ 3005667 w 3818467"/>
                <a:gd name="connsiteY67" fmla="*/ 211667 h 238567"/>
                <a:gd name="connsiteX68" fmla="*/ 3014134 w 3818467"/>
                <a:gd name="connsiteY68" fmla="*/ 237067 h 238567"/>
                <a:gd name="connsiteX69" fmla="*/ 3183467 w 3818467"/>
                <a:gd name="connsiteY69" fmla="*/ 76200 h 238567"/>
                <a:gd name="connsiteX70" fmla="*/ 3259667 w 3818467"/>
                <a:gd name="connsiteY70" fmla="*/ 25400 h 238567"/>
                <a:gd name="connsiteX71" fmla="*/ 3302000 w 3818467"/>
                <a:gd name="connsiteY71" fmla="*/ 8467 h 238567"/>
                <a:gd name="connsiteX72" fmla="*/ 3310467 w 3818467"/>
                <a:gd name="connsiteY72" fmla="*/ 50800 h 238567"/>
                <a:gd name="connsiteX73" fmla="*/ 3318934 w 3818467"/>
                <a:gd name="connsiteY73" fmla="*/ 194734 h 238567"/>
                <a:gd name="connsiteX74" fmla="*/ 3361267 w 3818467"/>
                <a:gd name="connsiteY74" fmla="*/ 152400 h 238567"/>
                <a:gd name="connsiteX75" fmla="*/ 3454400 w 3818467"/>
                <a:gd name="connsiteY75" fmla="*/ 42334 h 238567"/>
                <a:gd name="connsiteX76" fmla="*/ 3462867 w 3818467"/>
                <a:gd name="connsiteY76" fmla="*/ 101600 h 238567"/>
                <a:gd name="connsiteX77" fmla="*/ 3471334 w 3818467"/>
                <a:gd name="connsiteY77" fmla="*/ 220134 h 238567"/>
                <a:gd name="connsiteX78" fmla="*/ 3513667 w 3818467"/>
                <a:gd name="connsiteY78" fmla="*/ 160867 h 238567"/>
                <a:gd name="connsiteX79" fmla="*/ 3572934 w 3818467"/>
                <a:gd name="connsiteY79" fmla="*/ 110067 h 238567"/>
                <a:gd name="connsiteX80" fmla="*/ 3606800 w 3818467"/>
                <a:gd name="connsiteY80" fmla="*/ 76200 h 238567"/>
                <a:gd name="connsiteX81" fmla="*/ 3657600 w 3818467"/>
                <a:gd name="connsiteY81" fmla="*/ 59267 h 238567"/>
                <a:gd name="connsiteX82" fmla="*/ 3666067 w 3818467"/>
                <a:gd name="connsiteY82" fmla="*/ 118534 h 238567"/>
                <a:gd name="connsiteX83" fmla="*/ 3683000 w 3818467"/>
                <a:gd name="connsiteY83" fmla="*/ 203200 h 238567"/>
                <a:gd name="connsiteX84" fmla="*/ 3708400 w 3818467"/>
                <a:gd name="connsiteY84" fmla="*/ 186267 h 238567"/>
                <a:gd name="connsiteX85" fmla="*/ 3725334 w 3818467"/>
                <a:gd name="connsiteY85" fmla="*/ 160867 h 238567"/>
                <a:gd name="connsiteX86" fmla="*/ 3801534 w 3818467"/>
                <a:gd name="connsiteY86" fmla="*/ 135467 h 238567"/>
                <a:gd name="connsiteX87" fmla="*/ 3818467 w 3818467"/>
                <a:gd name="connsiteY87" fmla="*/ 127000 h 23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3818467" h="238567">
                  <a:moveTo>
                    <a:pt x="0" y="177800"/>
                  </a:moveTo>
                  <a:cubicBezTo>
                    <a:pt x="74937" y="169474"/>
                    <a:pt x="98532" y="168254"/>
                    <a:pt x="177800" y="152400"/>
                  </a:cubicBezTo>
                  <a:cubicBezTo>
                    <a:pt x="200621" y="147836"/>
                    <a:pt x="222880" y="140797"/>
                    <a:pt x="245534" y="135467"/>
                  </a:cubicBezTo>
                  <a:cubicBezTo>
                    <a:pt x="327684" y="116138"/>
                    <a:pt x="306354" y="120731"/>
                    <a:pt x="381000" y="110067"/>
                  </a:cubicBezTo>
                  <a:lnTo>
                    <a:pt x="457200" y="84667"/>
                  </a:lnTo>
                  <a:lnTo>
                    <a:pt x="482600" y="76200"/>
                  </a:lnTo>
                  <a:lnTo>
                    <a:pt x="508000" y="67734"/>
                  </a:lnTo>
                  <a:cubicBezTo>
                    <a:pt x="513645" y="62089"/>
                    <a:pt x="517361" y="48276"/>
                    <a:pt x="524934" y="50800"/>
                  </a:cubicBezTo>
                  <a:cubicBezTo>
                    <a:pt x="553614" y="60359"/>
                    <a:pt x="518972" y="97842"/>
                    <a:pt x="516467" y="101600"/>
                  </a:cubicBezTo>
                  <a:cubicBezTo>
                    <a:pt x="514831" y="108143"/>
                    <a:pt x="497518" y="175112"/>
                    <a:pt x="499534" y="177800"/>
                  </a:cubicBezTo>
                  <a:cubicBezTo>
                    <a:pt x="506516" y="187109"/>
                    <a:pt x="522361" y="173014"/>
                    <a:pt x="533400" y="169334"/>
                  </a:cubicBezTo>
                  <a:cubicBezTo>
                    <a:pt x="547818" y="164528"/>
                    <a:pt x="562140" y="159197"/>
                    <a:pt x="575734" y="152400"/>
                  </a:cubicBezTo>
                  <a:cubicBezTo>
                    <a:pt x="596085" y="142224"/>
                    <a:pt x="614649" y="128709"/>
                    <a:pt x="635000" y="118534"/>
                  </a:cubicBezTo>
                  <a:cubicBezTo>
                    <a:pt x="654224" y="108922"/>
                    <a:pt x="674752" y="102141"/>
                    <a:pt x="694267" y="93134"/>
                  </a:cubicBezTo>
                  <a:cubicBezTo>
                    <a:pt x="711457" y="85200"/>
                    <a:pt x="727832" y="75568"/>
                    <a:pt x="745067" y="67734"/>
                  </a:cubicBezTo>
                  <a:cubicBezTo>
                    <a:pt x="758903" y="61445"/>
                    <a:pt x="773806" y="57597"/>
                    <a:pt x="787400" y="50800"/>
                  </a:cubicBezTo>
                  <a:cubicBezTo>
                    <a:pt x="836525" y="26237"/>
                    <a:pt x="787297" y="39197"/>
                    <a:pt x="846667" y="16934"/>
                  </a:cubicBezTo>
                  <a:cubicBezTo>
                    <a:pt x="857563" y="12848"/>
                    <a:pt x="869245" y="11289"/>
                    <a:pt x="880534" y="8467"/>
                  </a:cubicBezTo>
                  <a:cubicBezTo>
                    <a:pt x="877712" y="45156"/>
                    <a:pt x="876367" y="81989"/>
                    <a:pt x="872067" y="118534"/>
                  </a:cubicBezTo>
                  <a:cubicBezTo>
                    <a:pt x="870707" y="130090"/>
                    <a:pt x="857613" y="142422"/>
                    <a:pt x="863600" y="152400"/>
                  </a:cubicBezTo>
                  <a:cubicBezTo>
                    <a:pt x="869587" y="162378"/>
                    <a:pt x="886178" y="158045"/>
                    <a:pt x="897467" y="160867"/>
                  </a:cubicBezTo>
                  <a:cubicBezTo>
                    <a:pt x="945816" y="136693"/>
                    <a:pt x="990966" y="112047"/>
                    <a:pt x="1041400" y="93134"/>
                  </a:cubicBezTo>
                  <a:cubicBezTo>
                    <a:pt x="1066469" y="83733"/>
                    <a:pt x="1092200" y="76201"/>
                    <a:pt x="1117600" y="67734"/>
                  </a:cubicBezTo>
                  <a:cubicBezTo>
                    <a:pt x="1128889" y="59267"/>
                    <a:pt x="1138846" y="48645"/>
                    <a:pt x="1151467" y="42334"/>
                  </a:cubicBezTo>
                  <a:cubicBezTo>
                    <a:pt x="1167432" y="34351"/>
                    <a:pt x="1202267" y="25400"/>
                    <a:pt x="1202267" y="25400"/>
                  </a:cubicBezTo>
                  <a:cubicBezTo>
                    <a:pt x="1207911" y="33867"/>
                    <a:pt x="1216912" y="40885"/>
                    <a:pt x="1219200" y="50800"/>
                  </a:cubicBezTo>
                  <a:cubicBezTo>
                    <a:pt x="1225578" y="78437"/>
                    <a:pt x="1213892" y="110673"/>
                    <a:pt x="1227667" y="135467"/>
                  </a:cubicBezTo>
                  <a:cubicBezTo>
                    <a:pt x="1233318" y="145639"/>
                    <a:pt x="1250638" y="131086"/>
                    <a:pt x="1261534" y="127000"/>
                  </a:cubicBezTo>
                  <a:cubicBezTo>
                    <a:pt x="1273352" y="122568"/>
                    <a:pt x="1284367" y="116196"/>
                    <a:pt x="1295400" y="110067"/>
                  </a:cubicBezTo>
                  <a:cubicBezTo>
                    <a:pt x="1309786" y="102075"/>
                    <a:pt x="1323015" y="92026"/>
                    <a:pt x="1337734" y="84667"/>
                  </a:cubicBezTo>
                  <a:cubicBezTo>
                    <a:pt x="1351328" y="77870"/>
                    <a:pt x="1366782" y="75115"/>
                    <a:pt x="1380067" y="67734"/>
                  </a:cubicBezTo>
                  <a:cubicBezTo>
                    <a:pt x="1456957" y="25018"/>
                    <a:pt x="1377853" y="54362"/>
                    <a:pt x="1439334" y="33867"/>
                  </a:cubicBezTo>
                  <a:cubicBezTo>
                    <a:pt x="1444978" y="42334"/>
                    <a:pt x="1452259" y="49914"/>
                    <a:pt x="1456267" y="59267"/>
                  </a:cubicBezTo>
                  <a:cubicBezTo>
                    <a:pt x="1466612" y="83406"/>
                    <a:pt x="1466193" y="120577"/>
                    <a:pt x="1473200" y="143934"/>
                  </a:cubicBezTo>
                  <a:cubicBezTo>
                    <a:pt x="1476827" y="156023"/>
                    <a:pt x="1484489" y="166511"/>
                    <a:pt x="1490134" y="177800"/>
                  </a:cubicBezTo>
                  <a:cubicBezTo>
                    <a:pt x="1537912" y="161874"/>
                    <a:pt x="1547224" y="161431"/>
                    <a:pt x="1591734" y="135467"/>
                  </a:cubicBezTo>
                  <a:cubicBezTo>
                    <a:pt x="1609313" y="125212"/>
                    <a:pt x="1625230" y="112312"/>
                    <a:pt x="1642534" y="101600"/>
                  </a:cubicBezTo>
                  <a:cubicBezTo>
                    <a:pt x="1801867" y="2965"/>
                    <a:pt x="1724256" y="59359"/>
                    <a:pt x="1803400" y="0"/>
                  </a:cubicBezTo>
                  <a:cubicBezTo>
                    <a:pt x="1814689" y="2822"/>
                    <a:pt x="1829039" y="239"/>
                    <a:pt x="1837267" y="8467"/>
                  </a:cubicBezTo>
                  <a:cubicBezTo>
                    <a:pt x="1845495" y="16695"/>
                    <a:pt x="1842054" y="31295"/>
                    <a:pt x="1845734" y="42334"/>
                  </a:cubicBezTo>
                  <a:cubicBezTo>
                    <a:pt x="1850622" y="56999"/>
                    <a:pt x="1869766" y="103783"/>
                    <a:pt x="1879600" y="118534"/>
                  </a:cubicBezTo>
                  <a:cubicBezTo>
                    <a:pt x="1884028" y="125176"/>
                    <a:pt x="1890889" y="129823"/>
                    <a:pt x="1896534" y="135467"/>
                  </a:cubicBezTo>
                  <a:cubicBezTo>
                    <a:pt x="1907823" y="121356"/>
                    <a:pt x="1916800" y="105034"/>
                    <a:pt x="1930400" y="93134"/>
                  </a:cubicBezTo>
                  <a:cubicBezTo>
                    <a:pt x="1939899" y="84823"/>
                    <a:pt x="1953234" y="82330"/>
                    <a:pt x="1964267" y="76200"/>
                  </a:cubicBezTo>
                  <a:cubicBezTo>
                    <a:pt x="2000400" y="56126"/>
                    <a:pt x="2004937" y="49094"/>
                    <a:pt x="2040467" y="33867"/>
                  </a:cubicBezTo>
                  <a:cubicBezTo>
                    <a:pt x="2048670" y="30351"/>
                    <a:pt x="2057400" y="28222"/>
                    <a:pt x="2065867" y="25400"/>
                  </a:cubicBezTo>
                  <a:cubicBezTo>
                    <a:pt x="2074334" y="39511"/>
                    <a:pt x="2084457" y="52753"/>
                    <a:pt x="2091267" y="67734"/>
                  </a:cubicBezTo>
                  <a:cubicBezTo>
                    <a:pt x="2098653" y="83983"/>
                    <a:pt x="2102100" y="101759"/>
                    <a:pt x="2108200" y="118534"/>
                  </a:cubicBezTo>
                  <a:cubicBezTo>
                    <a:pt x="2148682" y="229857"/>
                    <a:pt x="2108447" y="110802"/>
                    <a:pt x="2133600" y="186267"/>
                  </a:cubicBezTo>
                  <a:cubicBezTo>
                    <a:pt x="2147711" y="180623"/>
                    <a:pt x="2162485" y="176413"/>
                    <a:pt x="2175934" y="169334"/>
                  </a:cubicBezTo>
                  <a:cubicBezTo>
                    <a:pt x="2216204" y="148139"/>
                    <a:pt x="2254956" y="124178"/>
                    <a:pt x="2294467" y="101600"/>
                  </a:cubicBezTo>
                  <a:cubicBezTo>
                    <a:pt x="2314223" y="90311"/>
                    <a:pt x="2332608" y="76185"/>
                    <a:pt x="2353734" y="67734"/>
                  </a:cubicBezTo>
                  <a:lnTo>
                    <a:pt x="2396067" y="50800"/>
                  </a:lnTo>
                  <a:cubicBezTo>
                    <a:pt x="2401711" y="56445"/>
                    <a:pt x="2410476" y="60161"/>
                    <a:pt x="2413000" y="67734"/>
                  </a:cubicBezTo>
                  <a:cubicBezTo>
                    <a:pt x="2422101" y="95038"/>
                    <a:pt x="2423904" y="124258"/>
                    <a:pt x="2429934" y="152400"/>
                  </a:cubicBezTo>
                  <a:cubicBezTo>
                    <a:pt x="2432372" y="163778"/>
                    <a:pt x="2433816" y="175571"/>
                    <a:pt x="2438400" y="186267"/>
                  </a:cubicBezTo>
                  <a:cubicBezTo>
                    <a:pt x="2442408" y="195620"/>
                    <a:pt x="2449689" y="203200"/>
                    <a:pt x="2455334" y="211667"/>
                  </a:cubicBezTo>
                  <a:cubicBezTo>
                    <a:pt x="2480734" y="194734"/>
                    <a:pt x="2505029" y="176013"/>
                    <a:pt x="2531534" y="160867"/>
                  </a:cubicBezTo>
                  <a:cubicBezTo>
                    <a:pt x="2551289" y="149578"/>
                    <a:pt x="2572050" y="139890"/>
                    <a:pt x="2590800" y="127000"/>
                  </a:cubicBezTo>
                  <a:cubicBezTo>
                    <a:pt x="2618454" y="107988"/>
                    <a:pt x="2681090" y="52222"/>
                    <a:pt x="2717800" y="33867"/>
                  </a:cubicBezTo>
                  <a:cubicBezTo>
                    <a:pt x="2733765" y="25885"/>
                    <a:pt x="2751667" y="22578"/>
                    <a:pt x="2768600" y="16934"/>
                  </a:cubicBezTo>
                  <a:cubicBezTo>
                    <a:pt x="2783999" y="63129"/>
                    <a:pt x="2774416" y="29333"/>
                    <a:pt x="2785534" y="101600"/>
                  </a:cubicBezTo>
                  <a:cubicBezTo>
                    <a:pt x="2793839" y="155582"/>
                    <a:pt x="2791242" y="141369"/>
                    <a:pt x="2802467" y="186267"/>
                  </a:cubicBezTo>
                  <a:cubicBezTo>
                    <a:pt x="2900796" y="127269"/>
                    <a:pt x="2779511" y="201571"/>
                    <a:pt x="2904067" y="118534"/>
                  </a:cubicBezTo>
                  <a:cubicBezTo>
                    <a:pt x="2917759" y="109406"/>
                    <a:pt x="2932445" y="101856"/>
                    <a:pt x="2946400" y="93134"/>
                  </a:cubicBezTo>
                  <a:cubicBezTo>
                    <a:pt x="2955029" y="87741"/>
                    <a:pt x="2963333" y="81845"/>
                    <a:pt x="2971800" y="76200"/>
                  </a:cubicBezTo>
                  <a:cubicBezTo>
                    <a:pt x="2980267" y="93133"/>
                    <a:pt x="2992608" y="108633"/>
                    <a:pt x="2997200" y="127000"/>
                  </a:cubicBezTo>
                  <a:cubicBezTo>
                    <a:pt x="3004079" y="154516"/>
                    <a:pt x="3001354" y="183634"/>
                    <a:pt x="3005667" y="211667"/>
                  </a:cubicBezTo>
                  <a:cubicBezTo>
                    <a:pt x="3007024" y="220488"/>
                    <a:pt x="3011312" y="228600"/>
                    <a:pt x="3014134" y="237067"/>
                  </a:cubicBezTo>
                  <a:cubicBezTo>
                    <a:pt x="3059282" y="191919"/>
                    <a:pt x="3128338" y="118357"/>
                    <a:pt x="3183467" y="76200"/>
                  </a:cubicBezTo>
                  <a:cubicBezTo>
                    <a:pt x="3207716" y="57656"/>
                    <a:pt x="3233162" y="40546"/>
                    <a:pt x="3259667" y="25400"/>
                  </a:cubicBezTo>
                  <a:cubicBezTo>
                    <a:pt x="3272863" y="17860"/>
                    <a:pt x="3287889" y="14111"/>
                    <a:pt x="3302000" y="8467"/>
                  </a:cubicBezTo>
                  <a:cubicBezTo>
                    <a:pt x="3304822" y="22578"/>
                    <a:pt x="3309164" y="36469"/>
                    <a:pt x="3310467" y="50800"/>
                  </a:cubicBezTo>
                  <a:cubicBezTo>
                    <a:pt x="3314818" y="98664"/>
                    <a:pt x="3297440" y="151747"/>
                    <a:pt x="3318934" y="194734"/>
                  </a:cubicBezTo>
                  <a:cubicBezTo>
                    <a:pt x="3327859" y="212583"/>
                    <a:pt x="3348009" y="167315"/>
                    <a:pt x="3361267" y="152400"/>
                  </a:cubicBezTo>
                  <a:cubicBezTo>
                    <a:pt x="3393197" y="116479"/>
                    <a:pt x="3454400" y="42334"/>
                    <a:pt x="3454400" y="42334"/>
                  </a:cubicBezTo>
                  <a:cubicBezTo>
                    <a:pt x="3457222" y="62089"/>
                    <a:pt x="3460975" y="81734"/>
                    <a:pt x="3462867" y="101600"/>
                  </a:cubicBezTo>
                  <a:cubicBezTo>
                    <a:pt x="3466623" y="141034"/>
                    <a:pt x="3445555" y="190058"/>
                    <a:pt x="3471334" y="220134"/>
                  </a:cubicBezTo>
                  <a:cubicBezTo>
                    <a:pt x="3487134" y="238567"/>
                    <a:pt x="3497200" y="178706"/>
                    <a:pt x="3513667" y="160867"/>
                  </a:cubicBezTo>
                  <a:cubicBezTo>
                    <a:pt x="3531316" y="141748"/>
                    <a:pt x="3553681" y="127570"/>
                    <a:pt x="3572934" y="110067"/>
                  </a:cubicBezTo>
                  <a:cubicBezTo>
                    <a:pt x="3584747" y="99328"/>
                    <a:pt x="3593110" y="84414"/>
                    <a:pt x="3606800" y="76200"/>
                  </a:cubicBezTo>
                  <a:cubicBezTo>
                    <a:pt x="3622106" y="67017"/>
                    <a:pt x="3640667" y="64911"/>
                    <a:pt x="3657600" y="59267"/>
                  </a:cubicBezTo>
                  <a:cubicBezTo>
                    <a:pt x="3660422" y="79023"/>
                    <a:pt x="3662599" y="98881"/>
                    <a:pt x="3666067" y="118534"/>
                  </a:cubicBezTo>
                  <a:cubicBezTo>
                    <a:pt x="3671069" y="146877"/>
                    <a:pt x="3683000" y="203200"/>
                    <a:pt x="3683000" y="203200"/>
                  </a:cubicBezTo>
                  <a:cubicBezTo>
                    <a:pt x="3691467" y="197556"/>
                    <a:pt x="3701205" y="193462"/>
                    <a:pt x="3708400" y="186267"/>
                  </a:cubicBezTo>
                  <a:cubicBezTo>
                    <a:pt x="3715595" y="179072"/>
                    <a:pt x="3716401" y="165740"/>
                    <a:pt x="3725334" y="160867"/>
                  </a:cubicBezTo>
                  <a:cubicBezTo>
                    <a:pt x="3748839" y="148046"/>
                    <a:pt x="3777587" y="147441"/>
                    <a:pt x="3801534" y="135467"/>
                  </a:cubicBezTo>
                  <a:lnTo>
                    <a:pt x="3818467" y="127000"/>
                  </a:ln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Into the </a:t>
            </a:r>
            <a:r>
              <a:rPr lang="en-US" dirty="0" err="1" smtClean="0"/>
              <a:t>CoProcessor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Familiarity with VTK data objects.</a:t>
            </a:r>
          </a:p>
          <a:p>
            <a:r>
              <a:rPr lang="en-US" dirty="0" smtClean="0"/>
              <a:t>Main object will derive from </a:t>
            </a:r>
            <a:r>
              <a:rPr lang="en-US" dirty="0" err="1" smtClean="0"/>
              <a:t>vtkDataObject</a:t>
            </a:r>
            <a:endParaRPr lang="en-US" dirty="0" smtClean="0"/>
          </a:p>
          <a:p>
            <a:pPr lvl="1"/>
            <a:r>
              <a:rPr lang="en-US" dirty="0" smtClean="0"/>
              <a:t>Grids that derive from </a:t>
            </a:r>
            <a:r>
              <a:rPr lang="en-US" dirty="0" err="1" smtClean="0"/>
              <a:t>vtkDataSet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Multiblock</a:t>
            </a:r>
            <a:r>
              <a:rPr lang="en-US" dirty="0" smtClean="0"/>
              <a:t> grids that contain multiple </a:t>
            </a:r>
            <a:r>
              <a:rPr lang="en-US" dirty="0" err="1" smtClean="0"/>
              <a:t>vtkDataSets</a:t>
            </a:r>
            <a:endParaRPr lang="en-US" dirty="0" smtClean="0"/>
          </a:p>
          <a:p>
            <a:r>
              <a:rPr lang="en-US" dirty="0" smtClean="0"/>
              <a:t>Field information</a:t>
            </a:r>
          </a:p>
          <a:p>
            <a:pPr lvl="1"/>
            <a:r>
              <a:rPr lang="en-US" dirty="0" smtClean="0"/>
              <a:t>Point data – information specified for each point in a grid</a:t>
            </a:r>
          </a:p>
          <a:p>
            <a:pPr lvl="1"/>
            <a:r>
              <a:rPr lang="en-US" dirty="0" smtClean="0"/>
              <a:t>Cell data – information specified for each cell in a grid</a:t>
            </a:r>
          </a:p>
          <a:p>
            <a:pPr lvl="1"/>
            <a:r>
              <a:rPr lang="en-US" dirty="0" smtClean="0"/>
              <a:t>Field data – meta-data not associated with data set objects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object groups are 0-based/C/C++ indexing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vtkDataSet</a:t>
            </a:r>
            <a:r>
              <a:rPr lang="en-US" dirty="0" smtClean="0">
                <a:solidFill>
                  <a:schemeClr val="tx1"/>
                </a:solidFill>
              </a:rPr>
              <a:t> Subclasses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2819400" y="1219200"/>
            <a:ext cx="2443148" cy="2094342"/>
            <a:chOff x="2052200" y="1545796"/>
            <a:chExt cx="2443148" cy="209434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444750" y="2479675"/>
              <a:ext cx="1587500" cy="1154113"/>
            </a:xfrm>
            <a:prstGeom prst="rect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2052200" y="1545796"/>
              <a:ext cx="2443148" cy="8317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400" b="1" dirty="0" err="1" smtClean="0">
                  <a:solidFill>
                    <a:srgbClr val="0F6FC6">
                      <a:lumMod val="75000"/>
                    </a:srgbClr>
                  </a:solidFill>
                  <a:latin typeface="Arial" charset="0"/>
                </a:rPr>
                <a:t>vtkImageData</a:t>
              </a:r>
              <a:endParaRPr lang="en-US" sz="2400" b="1" dirty="0" smtClean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400" b="1" dirty="0" err="1" smtClean="0">
                  <a:solidFill>
                    <a:srgbClr val="0F6FC6">
                      <a:lumMod val="75000"/>
                    </a:srgbClr>
                  </a:solidFill>
                  <a:latin typeface="Arial" charset="0"/>
                </a:rPr>
                <a:t>vtkUniformGrid</a:t>
              </a: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7" name="Line 64"/>
            <p:cNvSpPr>
              <a:spLocks noChangeShapeType="1"/>
            </p:cNvSpPr>
            <p:nvPr/>
          </p:nvSpPr>
          <p:spPr bwMode="auto">
            <a:xfrm flipV="1">
              <a:off x="26670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 flipV="1">
              <a:off x="31242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Line 66"/>
            <p:cNvSpPr>
              <a:spLocks noChangeShapeType="1"/>
            </p:cNvSpPr>
            <p:nvPr/>
          </p:nvSpPr>
          <p:spPr bwMode="auto">
            <a:xfrm flipV="1">
              <a:off x="33528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 flipV="1">
              <a:off x="38100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Line 68"/>
            <p:cNvSpPr>
              <a:spLocks noChangeShapeType="1"/>
            </p:cNvSpPr>
            <p:nvPr/>
          </p:nvSpPr>
          <p:spPr bwMode="auto">
            <a:xfrm flipV="1">
              <a:off x="35814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Line 69"/>
            <p:cNvSpPr>
              <a:spLocks noChangeShapeType="1"/>
            </p:cNvSpPr>
            <p:nvPr/>
          </p:nvSpPr>
          <p:spPr bwMode="auto">
            <a:xfrm flipV="1">
              <a:off x="28956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2438400" y="27178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Line 71"/>
            <p:cNvSpPr>
              <a:spLocks noChangeShapeType="1"/>
            </p:cNvSpPr>
            <p:nvPr/>
          </p:nvSpPr>
          <p:spPr bwMode="auto">
            <a:xfrm>
              <a:off x="2438400" y="29464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Line 72"/>
            <p:cNvSpPr>
              <a:spLocks noChangeShapeType="1"/>
            </p:cNvSpPr>
            <p:nvPr/>
          </p:nvSpPr>
          <p:spPr bwMode="auto">
            <a:xfrm>
              <a:off x="2438400" y="31750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Line 73"/>
            <p:cNvSpPr>
              <a:spLocks noChangeShapeType="1"/>
            </p:cNvSpPr>
            <p:nvPr/>
          </p:nvSpPr>
          <p:spPr bwMode="auto">
            <a:xfrm>
              <a:off x="2438400" y="34036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381000" y="1600200"/>
            <a:ext cx="1949423" cy="2832100"/>
            <a:chOff x="381000" y="2589213"/>
            <a:chExt cx="1949423" cy="2832100"/>
          </a:xfrm>
        </p:grpSpPr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781050" y="3275013"/>
              <a:ext cx="117475" cy="117475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V="1">
              <a:off x="706438" y="3381375"/>
              <a:ext cx="825500" cy="55403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auto">
            <a:xfrm>
              <a:off x="927100" y="3937000"/>
              <a:ext cx="769938" cy="695325"/>
            </a:xfrm>
            <a:custGeom>
              <a:avLst/>
              <a:gdLst>
                <a:gd name="T0" fmla="*/ 2147483647 w 485"/>
                <a:gd name="T1" fmla="*/ 0 h 438"/>
                <a:gd name="T2" fmla="*/ 0 w 485"/>
                <a:gd name="T3" fmla="*/ 2147483647 h 438"/>
                <a:gd name="T4" fmla="*/ 2147483647 w 485"/>
                <a:gd name="T5" fmla="*/ 2147483647 h 438"/>
                <a:gd name="T6" fmla="*/ 2147483647 w 485"/>
                <a:gd name="T7" fmla="*/ 2147483647 h 438"/>
                <a:gd name="T8" fmla="*/ 2147483647 w 485"/>
                <a:gd name="T9" fmla="*/ 0 h 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5"/>
                <a:gd name="T16" fmla="*/ 0 h 438"/>
                <a:gd name="T17" fmla="*/ 485 w 485"/>
                <a:gd name="T18" fmla="*/ 438 h 4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5" h="438">
                  <a:moveTo>
                    <a:pt x="186" y="0"/>
                  </a:moveTo>
                  <a:lnTo>
                    <a:pt x="0" y="138"/>
                  </a:lnTo>
                  <a:lnTo>
                    <a:pt x="117" y="437"/>
                  </a:lnTo>
                  <a:lnTo>
                    <a:pt x="484" y="270"/>
                  </a:lnTo>
                  <a:lnTo>
                    <a:pt x="186" y="0"/>
                  </a:lnTo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641350" y="4706938"/>
              <a:ext cx="1109663" cy="714375"/>
              <a:chOff x="404" y="2965"/>
              <a:chExt cx="699" cy="450"/>
            </a:xfrm>
          </p:grpSpPr>
          <p:sp>
            <p:nvSpPr>
              <p:cNvPr id="32" name="AutoShape 22"/>
              <p:cNvSpPr>
                <a:spLocks noChangeArrowheads="1"/>
              </p:cNvSpPr>
              <p:nvPr/>
            </p:nvSpPr>
            <p:spPr bwMode="auto">
              <a:xfrm>
                <a:off x="404" y="2965"/>
                <a:ext cx="700" cy="451"/>
              </a:xfrm>
              <a:custGeom>
                <a:avLst/>
                <a:gdLst>
                  <a:gd name="T0" fmla="*/ 0 w 700"/>
                  <a:gd name="T1" fmla="*/ 249 h 451"/>
                  <a:gd name="T2" fmla="*/ 131 w 700"/>
                  <a:gd name="T3" fmla="*/ 124 h 451"/>
                  <a:gd name="T4" fmla="*/ 401 w 700"/>
                  <a:gd name="T5" fmla="*/ 20 h 451"/>
                  <a:gd name="T6" fmla="*/ 692 w 700"/>
                  <a:gd name="T7" fmla="*/ 0 h 451"/>
                  <a:gd name="T8" fmla="*/ 699 w 700"/>
                  <a:gd name="T9" fmla="*/ 138 h 451"/>
                  <a:gd name="T10" fmla="*/ 422 w 700"/>
                  <a:gd name="T11" fmla="*/ 173 h 451"/>
                  <a:gd name="T12" fmla="*/ 207 w 700"/>
                  <a:gd name="T13" fmla="*/ 283 h 451"/>
                  <a:gd name="T14" fmla="*/ 48 w 700"/>
                  <a:gd name="T15" fmla="*/ 450 h 451"/>
                  <a:gd name="T16" fmla="*/ 0 w 700"/>
                  <a:gd name="T17" fmla="*/ 249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0"/>
                  <a:gd name="T28" fmla="*/ 0 h 451"/>
                  <a:gd name="T29" fmla="*/ 700 w 700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0" h="451">
                    <a:moveTo>
                      <a:pt x="0" y="249"/>
                    </a:moveTo>
                    <a:lnTo>
                      <a:pt x="131" y="124"/>
                    </a:lnTo>
                    <a:lnTo>
                      <a:pt x="401" y="20"/>
                    </a:lnTo>
                    <a:lnTo>
                      <a:pt x="692" y="0"/>
                    </a:lnTo>
                    <a:lnTo>
                      <a:pt x="699" y="138"/>
                    </a:lnTo>
                    <a:lnTo>
                      <a:pt x="422" y="173"/>
                    </a:lnTo>
                    <a:lnTo>
                      <a:pt x="207" y="283"/>
                    </a:lnTo>
                    <a:lnTo>
                      <a:pt x="48" y="450"/>
                    </a:lnTo>
                    <a:lnTo>
                      <a:pt x="0" y="249"/>
                    </a:lnTo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3" name="Line 23"/>
              <p:cNvSpPr>
                <a:spLocks noChangeShapeType="1"/>
              </p:cNvSpPr>
              <p:nvPr/>
            </p:nvSpPr>
            <p:spPr bwMode="auto">
              <a:xfrm>
                <a:off x="535" y="3090"/>
                <a:ext cx="78" cy="16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807" y="2986"/>
                <a:ext cx="20" cy="15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406" y="3214"/>
                <a:ext cx="206" cy="3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>
                <a:off x="537" y="3092"/>
                <a:ext cx="290" cy="4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>
                <a:off x="807" y="2988"/>
                <a:ext cx="294" cy="11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381000" y="2589213"/>
              <a:ext cx="1949423" cy="46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400" b="1" dirty="0" err="1">
                  <a:solidFill>
                    <a:srgbClr val="0F6FC6">
                      <a:lumMod val="75000"/>
                    </a:srgbClr>
                  </a:solidFill>
                  <a:latin typeface="Arial" charset="0"/>
                </a:rPr>
                <a:t>vtkPolyData</a:t>
              </a: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18" name="Group 54"/>
          <p:cNvGrpSpPr/>
          <p:nvPr/>
        </p:nvGrpSpPr>
        <p:grpSpPr>
          <a:xfrm>
            <a:off x="5638800" y="3968750"/>
            <a:ext cx="2794000" cy="1822450"/>
            <a:chOff x="2660650" y="4303713"/>
            <a:chExt cx="2794000" cy="1822450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2908300" y="4781550"/>
              <a:ext cx="1489075" cy="1344613"/>
              <a:chOff x="1832" y="3012"/>
              <a:chExt cx="938" cy="847"/>
            </a:xfrm>
          </p:grpSpPr>
          <p:sp>
            <p:nvSpPr>
              <p:cNvPr id="41" name="AutoShape 5"/>
              <p:cNvSpPr>
                <a:spLocks noChangeArrowheads="1"/>
              </p:cNvSpPr>
              <p:nvPr/>
            </p:nvSpPr>
            <p:spPr bwMode="auto">
              <a:xfrm>
                <a:off x="1848" y="3017"/>
                <a:ext cx="923" cy="8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9" y="0"/>
                      <a:pt x="21585" y="9654"/>
                      <a:pt x="21599" y="21574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9" y="0"/>
                      <a:pt x="21585" y="9654"/>
                      <a:pt x="21599" y="215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2" name="AutoShape 6"/>
              <p:cNvSpPr>
                <a:spLocks noChangeArrowheads="1"/>
              </p:cNvSpPr>
              <p:nvPr/>
            </p:nvSpPr>
            <p:spPr bwMode="auto">
              <a:xfrm>
                <a:off x="1839" y="3344"/>
                <a:ext cx="531" cy="509"/>
              </a:xfrm>
              <a:custGeom>
                <a:avLst/>
                <a:gdLst>
                  <a:gd name="T0" fmla="*/ 0 w 21641"/>
                  <a:gd name="T1" fmla="*/ 0 h 21600"/>
                  <a:gd name="T2" fmla="*/ 0 w 21641"/>
                  <a:gd name="T3" fmla="*/ 0 h 21600"/>
                  <a:gd name="T4" fmla="*/ 0 w 2164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41"/>
                  <a:gd name="T10" fmla="*/ 0 h 21600"/>
                  <a:gd name="T11" fmla="*/ 21641 w 2164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41" h="21600" fill="none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11953" y="0"/>
                      <a:pt x="21617" y="9644"/>
                      <a:pt x="21640" y="21557"/>
                    </a:cubicBezTo>
                  </a:path>
                  <a:path w="21641" h="21600" stroke="0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11953" y="0"/>
                      <a:pt x="21617" y="9644"/>
                      <a:pt x="21640" y="21557"/>
                    </a:cubicBezTo>
                    <a:lnTo>
                      <a:pt x="41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AutoShape 7"/>
              <p:cNvSpPr>
                <a:spLocks noChangeArrowheads="1"/>
              </p:cNvSpPr>
              <p:nvPr/>
            </p:nvSpPr>
            <p:spPr bwMode="auto">
              <a:xfrm>
                <a:off x="1837" y="3237"/>
                <a:ext cx="636" cy="6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4" name="Line 8"/>
              <p:cNvSpPr>
                <a:spLocks noChangeShapeType="1"/>
              </p:cNvSpPr>
              <p:nvPr/>
            </p:nvSpPr>
            <p:spPr bwMode="auto">
              <a:xfrm flipV="1">
                <a:off x="1832" y="3011"/>
                <a:ext cx="1" cy="33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>
                <a:off x="2364" y="3856"/>
                <a:ext cx="405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 flipV="1">
                <a:off x="1946" y="3029"/>
                <a:ext cx="73" cy="337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 flipV="1">
                <a:off x="2045" y="3076"/>
                <a:ext cx="140" cy="31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 flipV="1">
                <a:off x="2143" y="3148"/>
                <a:ext cx="192" cy="29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V="1">
                <a:off x="2221" y="3239"/>
                <a:ext cx="252" cy="27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 flipV="1">
                <a:off x="2286" y="3379"/>
                <a:ext cx="321" cy="202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 flipV="1">
                <a:off x="2333" y="3532"/>
                <a:ext cx="363" cy="14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Line 16"/>
              <p:cNvSpPr>
                <a:spLocks noChangeShapeType="1"/>
              </p:cNvSpPr>
              <p:nvPr/>
            </p:nvSpPr>
            <p:spPr bwMode="auto">
              <a:xfrm flipV="1">
                <a:off x="2361" y="3688"/>
                <a:ext cx="389" cy="88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3" name="AutoShape 17"/>
              <p:cNvSpPr>
                <a:spLocks noChangeArrowheads="1"/>
              </p:cNvSpPr>
              <p:nvPr/>
            </p:nvSpPr>
            <p:spPr bwMode="auto">
              <a:xfrm>
                <a:off x="1837" y="3115"/>
                <a:ext cx="811" cy="742"/>
              </a:xfrm>
              <a:custGeom>
                <a:avLst/>
                <a:gdLst>
                  <a:gd name="T0" fmla="*/ 0 w 21627"/>
                  <a:gd name="T1" fmla="*/ 0 h 21600"/>
                  <a:gd name="T2" fmla="*/ 0 w 21627"/>
                  <a:gd name="T3" fmla="*/ 0 h 21600"/>
                  <a:gd name="T4" fmla="*/ 0 w 21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27"/>
                  <a:gd name="T10" fmla="*/ 0 h 21600"/>
                  <a:gd name="T11" fmla="*/ 21627 w 21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27" h="21600" fill="none" extrusionOk="0">
                    <a:moveTo>
                      <a:pt x="0" y="0"/>
                    </a:moveTo>
                    <a:cubicBezTo>
                      <a:pt x="9" y="0"/>
                      <a:pt x="18" y="-1"/>
                      <a:pt x="27" y="0"/>
                    </a:cubicBezTo>
                    <a:cubicBezTo>
                      <a:pt x="11956" y="0"/>
                      <a:pt x="21627" y="9670"/>
                      <a:pt x="21627" y="21600"/>
                    </a:cubicBezTo>
                  </a:path>
                  <a:path w="21627" h="21600" stroke="0" extrusionOk="0">
                    <a:moveTo>
                      <a:pt x="0" y="0"/>
                    </a:moveTo>
                    <a:cubicBezTo>
                      <a:pt x="9" y="0"/>
                      <a:pt x="18" y="-1"/>
                      <a:pt x="27" y="0"/>
                    </a:cubicBezTo>
                    <a:cubicBezTo>
                      <a:pt x="11956" y="0"/>
                      <a:pt x="21627" y="9670"/>
                      <a:pt x="21627" y="21600"/>
                    </a:cubicBezTo>
                    <a:lnTo>
                      <a:pt x="27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2660650" y="4303713"/>
              <a:ext cx="2794000" cy="458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400" b="1" dirty="0" err="1">
                  <a:solidFill>
                    <a:srgbClr val="0F6FC6">
                      <a:lumMod val="75000"/>
                    </a:srgbClr>
                  </a:solidFill>
                  <a:latin typeface="Arial" charset="0"/>
                </a:rPr>
                <a:t>vtkStructuredGrid</a:t>
              </a: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</p:grpSp>
      <p:grpSp>
        <p:nvGrpSpPr>
          <p:cNvPr id="20" name="Group 70"/>
          <p:cNvGrpSpPr/>
          <p:nvPr/>
        </p:nvGrpSpPr>
        <p:grpSpPr>
          <a:xfrm>
            <a:off x="2166937" y="3951288"/>
            <a:ext cx="3167063" cy="2449512"/>
            <a:chOff x="5568950" y="3808413"/>
            <a:chExt cx="3167063" cy="2449512"/>
          </a:xfrm>
        </p:grpSpPr>
        <p:sp>
          <p:nvSpPr>
            <p:cNvPr id="56" name="AutoShape 31"/>
            <p:cNvSpPr>
              <a:spLocks noChangeArrowheads="1"/>
            </p:cNvSpPr>
            <p:nvPr/>
          </p:nvSpPr>
          <p:spPr bwMode="auto">
            <a:xfrm>
              <a:off x="7040563" y="4741863"/>
              <a:ext cx="455612" cy="469900"/>
            </a:xfrm>
            <a:prstGeom prst="triangle">
              <a:avLst>
                <a:gd name="adj" fmla="val 49995"/>
              </a:avLst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57" name="AutoShape 32"/>
            <p:cNvSpPr>
              <a:spLocks noChangeArrowheads="1"/>
            </p:cNvSpPr>
            <p:nvPr/>
          </p:nvSpPr>
          <p:spPr bwMode="auto">
            <a:xfrm>
              <a:off x="7278688" y="4746625"/>
              <a:ext cx="346075" cy="469900"/>
            </a:xfrm>
            <a:custGeom>
              <a:avLst/>
              <a:gdLst>
                <a:gd name="T0" fmla="*/ 0 w 218"/>
                <a:gd name="T1" fmla="*/ 0 h 296"/>
                <a:gd name="T2" fmla="*/ 2147483647 w 218"/>
                <a:gd name="T3" fmla="*/ 2147483647 h 296"/>
                <a:gd name="T4" fmla="*/ 2147483647 w 218"/>
                <a:gd name="T5" fmla="*/ 2147483647 h 296"/>
                <a:gd name="T6" fmla="*/ 0 60000 65536"/>
                <a:gd name="T7" fmla="*/ 0 60000 65536"/>
                <a:gd name="T8" fmla="*/ 0 60000 65536"/>
                <a:gd name="T9" fmla="*/ 0 w 218"/>
                <a:gd name="T10" fmla="*/ 0 h 296"/>
                <a:gd name="T11" fmla="*/ 218 w 21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" h="296">
                  <a:moveTo>
                    <a:pt x="0" y="0"/>
                  </a:moveTo>
                  <a:lnTo>
                    <a:pt x="217" y="58"/>
                  </a:lnTo>
                  <a:lnTo>
                    <a:pt x="139" y="295"/>
                  </a:lnTo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Line 33"/>
            <p:cNvSpPr>
              <a:spLocks noChangeShapeType="1"/>
            </p:cNvSpPr>
            <p:nvPr/>
          </p:nvSpPr>
          <p:spPr bwMode="auto">
            <a:xfrm flipV="1">
              <a:off x="7045325" y="4833938"/>
              <a:ext cx="577850" cy="387350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Oval 34"/>
            <p:cNvSpPr>
              <a:spLocks noChangeArrowheads="1"/>
            </p:cNvSpPr>
            <p:nvPr/>
          </p:nvSpPr>
          <p:spPr bwMode="auto">
            <a:xfrm>
              <a:off x="6732588" y="4406900"/>
              <a:ext cx="120650" cy="117475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60" name="Line 35"/>
            <p:cNvSpPr>
              <a:spLocks noChangeShapeType="1"/>
            </p:cNvSpPr>
            <p:nvPr/>
          </p:nvSpPr>
          <p:spPr bwMode="auto">
            <a:xfrm flipV="1">
              <a:off x="6846888" y="4281488"/>
              <a:ext cx="825500" cy="554037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" name="AutoShape 36"/>
            <p:cNvSpPr>
              <a:spLocks noChangeArrowheads="1"/>
            </p:cNvSpPr>
            <p:nvPr/>
          </p:nvSpPr>
          <p:spPr bwMode="auto">
            <a:xfrm>
              <a:off x="6142038" y="5564188"/>
              <a:ext cx="771525" cy="693737"/>
            </a:xfrm>
            <a:custGeom>
              <a:avLst/>
              <a:gdLst>
                <a:gd name="T0" fmla="*/ 2147483647 w 486"/>
                <a:gd name="T1" fmla="*/ 0 h 437"/>
                <a:gd name="T2" fmla="*/ 0 w 486"/>
                <a:gd name="T3" fmla="*/ 2147483647 h 437"/>
                <a:gd name="T4" fmla="*/ 2147483647 w 486"/>
                <a:gd name="T5" fmla="*/ 2147483647 h 437"/>
                <a:gd name="T6" fmla="*/ 2147483647 w 486"/>
                <a:gd name="T7" fmla="*/ 2147483647 h 437"/>
                <a:gd name="T8" fmla="*/ 2147483647 w 48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437"/>
                <a:gd name="T17" fmla="*/ 486 w 486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437">
                  <a:moveTo>
                    <a:pt x="187" y="0"/>
                  </a:moveTo>
                  <a:lnTo>
                    <a:pt x="0" y="138"/>
                  </a:lnTo>
                  <a:lnTo>
                    <a:pt x="117" y="436"/>
                  </a:lnTo>
                  <a:lnTo>
                    <a:pt x="485" y="269"/>
                  </a:lnTo>
                  <a:lnTo>
                    <a:pt x="187" y="0"/>
                  </a:lnTo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21" name="Group 37"/>
            <p:cNvGrpSpPr>
              <a:grpSpLocks/>
            </p:cNvGrpSpPr>
            <p:nvPr/>
          </p:nvGrpSpPr>
          <p:grpSpPr bwMode="auto">
            <a:xfrm>
              <a:off x="7121525" y="5421313"/>
              <a:ext cx="1109663" cy="714375"/>
              <a:chOff x="4486" y="3415"/>
              <a:chExt cx="699" cy="450"/>
            </a:xfrm>
          </p:grpSpPr>
          <p:sp>
            <p:nvSpPr>
              <p:cNvPr id="63" name="AutoShape 38"/>
              <p:cNvSpPr>
                <a:spLocks noChangeArrowheads="1"/>
              </p:cNvSpPr>
              <p:nvPr/>
            </p:nvSpPr>
            <p:spPr bwMode="auto">
              <a:xfrm>
                <a:off x="4486" y="3415"/>
                <a:ext cx="700" cy="451"/>
              </a:xfrm>
              <a:custGeom>
                <a:avLst/>
                <a:gdLst>
                  <a:gd name="T0" fmla="*/ 0 w 700"/>
                  <a:gd name="T1" fmla="*/ 249 h 451"/>
                  <a:gd name="T2" fmla="*/ 131 w 700"/>
                  <a:gd name="T3" fmla="*/ 124 h 451"/>
                  <a:gd name="T4" fmla="*/ 401 w 700"/>
                  <a:gd name="T5" fmla="*/ 20 h 451"/>
                  <a:gd name="T6" fmla="*/ 692 w 700"/>
                  <a:gd name="T7" fmla="*/ 0 h 451"/>
                  <a:gd name="T8" fmla="*/ 699 w 700"/>
                  <a:gd name="T9" fmla="*/ 138 h 451"/>
                  <a:gd name="T10" fmla="*/ 422 w 700"/>
                  <a:gd name="T11" fmla="*/ 173 h 451"/>
                  <a:gd name="T12" fmla="*/ 207 w 700"/>
                  <a:gd name="T13" fmla="*/ 283 h 451"/>
                  <a:gd name="T14" fmla="*/ 48 w 700"/>
                  <a:gd name="T15" fmla="*/ 450 h 451"/>
                  <a:gd name="T16" fmla="*/ 0 w 700"/>
                  <a:gd name="T17" fmla="*/ 249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0"/>
                  <a:gd name="T28" fmla="*/ 0 h 451"/>
                  <a:gd name="T29" fmla="*/ 700 w 700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0" h="451">
                    <a:moveTo>
                      <a:pt x="0" y="249"/>
                    </a:moveTo>
                    <a:lnTo>
                      <a:pt x="131" y="124"/>
                    </a:lnTo>
                    <a:lnTo>
                      <a:pt x="401" y="20"/>
                    </a:lnTo>
                    <a:lnTo>
                      <a:pt x="692" y="0"/>
                    </a:lnTo>
                    <a:lnTo>
                      <a:pt x="699" y="138"/>
                    </a:lnTo>
                    <a:lnTo>
                      <a:pt x="422" y="173"/>
                    </a:lnTo>
                    <a:lnTo>
                      <a:pt x="207" y="283"/>
                    </a:lnTo>
                    <a:lnTo>
                      <a:pt x="48" y="450"/>
                    </a:lnTo>
                    <a:lnTo>
                      <a:pt x="0" y="249"/>
                    </a:lnTo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4" name="Line 39"/>
              <p:cNvSpPr>
                <a:spLocks noChangeShapeType="1"/>
              </p:cNvSpPr>
              <p:nvPr/>
            </p:nvSpPr>
            <p:spPr bwMode="auto">
              <a:xfrm>
                <a:off x="4617" y="3540"/>
                <a:ext cx="78" cy="16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5" name="Line 40"/>
              <p:cNvSpPr>
                <a:spLocks noChangeShapeType="1"/>
              </p:cNvSpPr>
              <p:nvPr/>
            </p:nvSpPr>
            <p:spPr bwMode="auto">
              <a:xfrm>
                <a:off x="4890" y="3436"/>
                <a:ext cx="19" cy="150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6" name="Line 41"/>
              <p:cNvSpPr>
                <a:spLocks noChangeShapeType="1"/>
              </p:cNvSpPr>
              <p:nvPr/>
            </p:nvSpPr>
            <p:spPr bwMode="auto">
              <a:xfrm>
                <a:off x="4488" y="3664"/>
                <a:ext cx="206" cy="3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7" name="Line 42"/>
              <p:cNvSpPr>
                <a:spLocks noChangeShapeType="1"/>
              </p:cNvSpPr>
              <p:nvPr/>
            </p:nvSpPr>
            <p:spPr bwMode="auto">
              <a:xfrm>
                <a:off x="4619" y="3542"/>
                <a:ext cx="290" cy="4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8" name="Line 43"/>
              <p:cNvSpPr>
                <a:spLocks noChangeShapeType="1"/>
              </p:cNvSpPr>
              <p:nvPr/>
            </p:nvSpPr>
            <p:spPr bwMode="auto">
              <a:xfrm>
                <a:off x="4890" y="3438"/>
                <a:ext cx="294" cy="11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5568950" y="3808413"/>
              <a:ext cx="3167063" cy="458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400" b="1" dirty="0" err="1">
                  <a:solidFill>
                    <a:srgbClr val="0F6FC6">
                      <a:lumMod val="75000"/>
                    </a:srgbClr>
                  </a:solidFill>
                  <a:latin typeface="Arial" charset="0"/>
                </a:rPr>
                <a:t>vtkUnstructuredGrid</a:t>
              </a: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70" name="AutoShape 74"/>
            <p:cNvSpPr>
              <a:spLocks noChangeArrowheads="1"/>
            </p:cNvSpPr>
            <p:nvPr/>
          </p:nvSpPr>
          <p:spPr bwMode="auto">
            <a:xfrm>
              <a:off x="6161088" y="4848225"/>
              <a:ext cx="484187" cy="463550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</p:grpSp>
      <p:grpSp>
        <p:nvGrpSpPr>
          <p:cNvPr id="22" name="Group 90"/>
          <p:cNvGrpSpPr/>
          <p:nvPr/>
        </p:nvGrpSpPr>
        <p:grpSpPr>
          <a:xfrm>
            <a:off x="5546725" y="1585912"/>
            <a:ext cx="2813050" cy="1614488"/>
            <a:chOff x="5546725" y="1933575"/>
            <a:chExt cx="2813050" cy="1614488"/>
          </a:xfrm>
        </p:grpSpPr>
        <p:sp>
          <p:nvSpPr>
            <p:cNvPr id="72" name="Rectangle 45"/>
            <p:cNvSpPr>
              <a:spLocks noChangeArrowheads="1"/>
            </p:cNvSpPr>
            <p:nvPr/>
          </p:nvSpPr>
          <p:spPr bwMode="auto">
            <a:xfrm>
              <a:off x="5546725" y="1933575"/>
              <a:ext cx="2813050" cy="4587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400" b="1" dirty="0" err="1">
                  <a:solidFill>
                    <a:srgbClr val="0F6FC6">
                      <a:lumMod val="75000"/>
                    </a:srgbClr>
                  </a:solidFill>
                  <a:latin typeface="Arial" charset="0"/>
                </a:rPr>
                <a:t>vtkRectilinearGrid</a:t>
              </a: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  <p:grpSp>
          <p:nvGrpSpPr>
            <p:cNvPr id="23" name="Group 46"/>
            <p:cNvGrpSpPr>
              <a:grpSpLocks/>
            </p:cNvGrpSpPr>
            <p:nvPr/>
          </p:nvGrpSpPr>
          <p:grpSpPr bwMode="auto">
            <a:xfrm>
              <a:off x="6034088" y="2465388"/>
              <a:ext cx="1871662" cy="1082675"/>
              <a:chOff x="3801" y="1553"/>
              <a:chExt cx="1179" cy="682"/>
            </a:xfrm>
          </p:grpSpPr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3805" y="1561"/>
                <a:ext cx="1176" cy="670"/>
              </a:xfrm>
              <a:prstGeom prst="rect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75" name="Line 48"/>
              <p:cNvSpPr>
                <a:spLocks noChangeShapeType="1"/>
              </p:cNvSpPr>
              <p:nvPr/>
            </p:nvSpPr>
            <p:spPr bwMode="auto">
              <a:xfrm flipV="1">
                <a:off x="3863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6" name="Line 49"/>
              <p:cNvSpPr>
                <a:spLocks noChangeShapeType="1"/>
              </p:cNvSpPr>
              <p:nvPr/>
            </p:nvSpPr>
            <p:spPr bwMode="auto">
              <a:xfrm flipV="1">
                <a:off x="3939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7" name="Line 50"/>
              <p:cNvSpPr>
                <a:spLocks noChangeShapeType="1"/>
              </p:cNvSpPr>
              <p:nvPr/>
            </p:nvSpPr>
            <p:spPr bwMode="auto">
              <a:xfrm flipV="1">
                <a:off x="4054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8" name="Line 51"/>
              <p:cNvSpPr>
                <a:spLocks noChangeShapeType="1"/>
              </p:cNvSpPr>
              <p:nvPr/>
            </p:nvSpPr>
            <p:spPr bwMode="auto">
              <a:xfrm flipV="1">
                <a:off x="4234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9" name="Line 52"/>
              <p:cNvSpPr>
                <a:spLocks noChangeShapeType="1"/>
              </p:cNvSpPr>
              <p:nvPr/>
            </p:nvSpPr>
            <p:spPr bwMode="auto">
              <a:xfrm flipV="1">
                <a:off x="4445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0" name="Line 53"/>
              <p:cNvSpPr>
                <a:spLocks noChangeShapeType="1"/>
              </p:cNvSpPr>
              <p:nvPr/>
            </p:nvSpPr>
            <p:spPr bwMode="auto">
              <a:xfrm flipV="1">
                <a:off x="4632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1" name="Line 54"/>
              <p:cNvSpPr>
                <a:spLocks noChangeShapeType="1"/>
              </p:cNvSpPr>
              <p:nvPr/>
            </p:nvSpPr>
            <p:spPr bwMode="auto">
              <a:xfrm flipV="1">
                <a:off x="4739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Line 55"/>
              <p:cNvSpPr>
                <a:spLocks noChangeShapeType="1"/>
              </p:cNvSpPr>
              <p:nvPr/>
            </p:nvSpPr>
            <p:spPr bwMode="auto">
              <a:xfrm flipV="1">
                <a:off x="4808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3" name="Line 56"/>
              <p:cNvSpPr>
                <a:spLocks noChangeShapeType="1"/>
              </p:cNvSpPr>
              <p:nvPr/>
            </p:nvSpPr>
            <p:spPr bwMode="auto">
              <a:xfrm flipV="1">
                <a:off x="4870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4" name="Line 57"/>
              <p:cNvSpPr>
                <a:spLocks noChangeShapeType="1"/>
              </p:cNvSpPr>
              <p:nvPr/>
            </p:nvSpPr>
            <p:spPr bwMode="auto">
              <a:xfrm flipV="1">
                <a:off x="4926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Line 58"/>
              <p:cNvSpPr>
                <a:spLocks noChangeShapeType="1"/>
              </p:cNvSpPr>
              <p:nvPr/>
            </p:nvSpPr>
            <p:spPr bwMode="auto">
              <a:xfrm>
                <a:off x="3801" y="2194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6" name="Line 59"/>
              <p:cNvSpPr>
                <a:spLocks noChangeShapeType="1"/>
              </p:cNvSpPr>
              <p:nvPr/>
            </p:nvSpPr>
            <p:spPr bwMode="auto">
              <a:xfrm>
                <a:off x="3801" y="2145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7" name="Line 60"/>
              <p:cNvSpPr>
                <a:spLocks noChangeShapeType="1"/>
              </p:cNvSpPr>
              <p:nvPr/>
            </p:nvSpPr>
            <p:spPr bwMode="auto">
              <a:xfrm>
                <a:off x="3801" y="2094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Line 61"/>
              <p:cNvSpPr>
                <a:spLocks noChangeShapeType="1"/>
              </p:cNvSpPr>
              <p:nvPr/>
            </p:nvSpPr>
            <p:spPr bwMode="auto">
              <a:xfrm>
                <a:off x="3801" y="1979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9" name="Line 62"/>
              <p:cNvSpPr>
                <a:spLocks noChangeShapeType="1"/>
              </p:cNvSpPr>
              <p:nvPr/>
            </p:nvSpPr>
            <p:spPr bwMode="auto">
              <a:xfrm>
                <a:off x="3801" y="1862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0" name="Line 63"/>
              <p:cNvSpPr>
                <a:spLocks noChangeShapeType="1"/>
              </p:cNvSpPr>
              <p:nvPr/>
            </p:nvSpPr>
            <p:spPr bwMode="auto">
              <a:xfrm>
                <a:off x="3801" y="1716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vtkImageData</a:t>
            </a:r>
            <a:r>
              <a:rPr lang="en-US" dirty="0" smtClean="0"/>
              <a:t>/</a:t>
            </a:r>
            <a:r>
              <a:rPr lang="en-US" dirty="0" err="1" smtClean="0"/>
              <a:t>vtkUniformGrid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SetDimensions</a:t>
            </a:r>
            <a:r>
              <a:rPr lang="en-US" dirty="0" smtClean="0"/>
              <a:t>() – number of points in each direction</a:t>
            </a:r>
          </a:p>
          <a:p>
            <a:r>
              <a:rPr lang="en-US" dirty="0" err="1" smtClean="0"/>
              <a:t>SetSpacing</a:t>
            </a:r>
            <a:r>
              <a:rPr lang="en-US" dirty="0" smtClean="0"/>
              <a:t>() – cell lengths in each direction</a:t>
            </a:r>
          </a:p>
          <a:p>
            <a:r>
              <a:rPr lang="en-US" dirty="0" err="1" smtClean="0"/>
              <a:t>SetOrigin</a:t>
            </a:r>
            <a:r>
              <a:rPr lang="en-US" dirty="0" smtClean="0"/>
              <a:t>() – location of point 0 (</a:t>
            </a:r>
            <a:r>
              <a:rPr lang="en-US" dirty="0" err="1" smtClean="0"/>
              <a:t>i</a:t>
            </a:r>
            <a:r>
              <a:rPr lang="en-US" dirty="0" smtClean="0"/>
              <a:t>=0, j=0, k=0)</a:t>
            </a:r>
          </a:p>
          <a:p>
            <a:r>
              <a:rPr lang="en-US" dirty="0" smtClean="0"/>
              <a:t>Ordering for points and cells</a:t>
            </a:r>
          </a:p>
          <a:p>
            <a:pPr lvl="1"/>
            <a:r>
              <a:rPr lang="en-US" dirty="0" smtClean="0"/>
              <a:t>Fastest in x-direction</a:t>
            </a:r>
          </a:p>
          <a:p>
            <a:pPr lvl="1"/>
            <a:r>
              <a:rPr lang="en-US" dirty="0" smtClean="0"/>
              <a:t>Next in y-direction</a:t>
            </a:r>
          </a:p>
          <a:p>
            <a:pPr lvl="1"/>
            <a:r>
              <a:rPr lang="en-US" dirty="0" smtClean="0"/>
              <a:t>Slowest in z-direction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vtkUniformGrid</a:t>
            </a:r>
            <a:endParaRPr lang="en-US" dirty="0" smtClean="0"/>
          </a:p>
          <a:p>
            <a:pPr lvl="1"/>
            <a:r>
              <a:rPr lang="en-US" dirty="0" smtClean="0"/>
              <a:t>Supports cell blanking</a:t>
            </a:r>
          </a:p>
          <a:p>
            <a:pPr lvl="1"/>
            <a:r>
              <a:rPr lang="en-US" dirty="0" smtClean="0"/>
              <a:t>Currently written to file as </a:t>
            </a:r>
            <a:r>
              <a:rPr lang="en-US" dirty="0" err="1" smtClean="0"/>
              <a:t>vtkImageData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16"/>
          <p:cNvGrpSpPr/>
          <p:nvPr/>
        </p:nvGrpSpPr>
        <p:grpSpPr>
          <a:xfrm>
            <a:off x="6553200" y="3200400"/>
            <a:ext cx="1894960" cy="1495377"/>
            <a:chOff x="2438400" y="2479675"/>
            <a:chExt cx="1600200" cy="116046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444750" y="2479675"/>
              <a:ext cx="1587500" cy="1154113"/>
            </a:xfrm>
            <a:prstGeom prst="rect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7" name="Line 64"/>
            <p:cNvSpPr>
              <a:spLocks noChangeShapeType="1"/>
            </p:cNvSpPr>
            <p:nvPr/>
          </p:nvSpPr>
          <p:spPr bwMode="auto">
            <a:xfrm flipV="1">
              <a:off x="26670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 flipV="1">
              <a:off x="31242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" name="Line 66"/>
            <p:cNvSpPr>
              <a:spLocks noChangeShapeType="1"/>
            </p:cNvSpPr>
            <p:nvPr/>
          </p:nvSpPr>
          <p:spPr bwMode="auto">
            <a:xfrm flipV="1">
              <a:off x="33528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Line 67"/>
            <p:cNvSpPr>
              <a:spLocks noChangeShapeType="1"/>
            </p:cNvSpPr>
            <p:nvPr/>
          </p:nvSpPr>
          <p:spPr bwMode="auto">
            <a:xfrm flipV="1">
              <a:off x="38100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Line 68"/>
            <p:cNvSpPr>
              <a:spLocks noChangeShapeType="1"/>
            </p:cNvSpPr>
            <p:nvPr/>
          </p:nvSpPr>
          <p:spPr bwMode="auto">
            <a:xfrm flipV="1">
              <a:off x="35814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Line 69"/>
            <p:cNvSpPr>
              <a:spLocks noChangeShapeType="1"/>
            </p:cNvSpPr>
            <p:nvPr/>
          </p:nvSpPr>
          <p:spPr bwMode="auto">
            <a:xfrm flipV="1">
              <a:off x="2895600" y="2481263"/>
              <a:ext cx="1588" cy="1158875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2438400" y="27178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Line 71"/>
            <p:cNvSpPr>
              <a:spLocks noChangeShapeType="1"/>
            </p:cNvSpPr>
            <p:nvPr/>
          </p:nvSpPr>
          <p:spPr bwMode="auto">
            <a:xfrm>
              <a:off x="2438400" y="29464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Line 72"/>
            <p:cNvSpPr>
              <a:spLocks noChangeShapeType="1"/>
            </p:cNvSpPr>
            <p:nvPr/>
          </p:nvSpPr>
          <p:spPr bwMode="auto">
            <a:xfrm>
              <a:off x="2438400" y="31750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Line 73"/>
            <p:cNvSpPr>
              <a:spLocks noChangeShapeType="1"/>
            </p:cNvSpPr>
            <p:nvPr/>
          </p:nvSpPr>
          <p:spPr bwMode="auto">
            <a:xfrm>
              <a:off x="2438400" y="3403600"/>
              <a:ext cx="1600200" cy="158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vtkRectilinearGrid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SetDimensions</a:t>
            </a:r>
            <a:r>
              <a:rPr lang="en-US" dirty="0" smtClean="0"/>
              <a:t>() – number of points in each direction</a:t>
            </a:r>
          </a:p>
          <a:p>
            <a:r>
              <a:rPr lang="en-US" dirty="0" smtClean="0"/>
              <a:t>Set&lt;X,Y,Z&gt;Coordinates() – point coordinates in each direction</a:t>
            </a:r>
          </a:p>
          <a:p>
            <a:r>
              <a:rPr lang="en-US" dirty="0" smtClean="0"/>
              <a:t>Ordering for points and cells</a:t>
            </a:r>
          </a:p>
          <a:p>
            <a:pPr lvl="1"/>
            <a:r>
              <a:rPr lang="en-US" dirty="0" smtClean="0"/>
              <a:t>Fastest in x-direction</a:t>
            </a:r>
          </a:p>
          <a:p>
            <a:pPr lvl="1"/>
            <a:r>
              <a:rPr lang="en-US" dirty="0" smtClean="0"/>
              <a:t>Next in y-direction</a:t>
            </a:r>
          </a:p>
          <a:p>
            <a:pPr lvl="1"/>
            <a:r>
              <a:rPr lang="en-US" dirty="0" smtClean="0"/>
              <a:t>Slowest in z-direction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90"/>
          <p:cNvGrpSpPr/>
          <p:nvPr/>
        </p:nvGrpSpPr>
        <p:grpSpPr>
          <a:xfrm>
            <a:off x="5486400" y="2057400"/>
            <a:ext cx="2741615" cy="1981200"/>
            <a:chOff x="5546725" y="1933575"/>
            <a:chExt cx="2360615" cy="1617665"/>
          </a:xfrm>
        </p:grpSpPr>
        <p:sp>
          <p:nvSpPr>
            <p:cNvPr id="5" name="Rectangle 45"/>
            <p:cNvSpPr>
              <a:spLocks noChangeArrowheads="1"/>
            </p:cNvSpPr>
            <p:nvPr/>
          </p:nvSpPr>
          <p:spPr bwMode="auto">
            <a:xfrm>
              <a:off x="5546725" y="1933575"/>
              <a:ext cx="186185" cy="46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6034090" y="2463802"/>
              <a:ext cx="1873250" cy="1087438"/>
              <a:chOff x="3801" y="1552"/>
              <a:chExt cx="1180" cy="685"/>
            </a:xfrm>
          </p:grpSpPr>
          <p:sp>
            <p:nvSpPr>
              <p:cNvPr id="7" name="Rectangle 47"/>
              <p:cNvSpPr>
                <a:spLocks noChangeArrowheads="1"/>
              </p:cNvSpPr>
              <p:nvPr/>
            </p:nvSpPr>
            <p:spPr bwMode="auto">
              <a:xfrm>
                <a:off x="3805" y="1561"/>
                <a:ext cx="1176" cy="670"/>
              </a:xfrm>
              <a:prstGeom prst="rect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8" name="Line 48"/>
              <p:cNvSpPr>
                <a:spLocks noChangeShapeType="1"/>
              </p:cNvSpPr>
              <p:nvPr/>
            </p:nvSpPr>
            <p:spPr bwMode="auto">
              <a:xfrm flipV="1">
                <a:off x="3863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Line 49"/>
              <p:cNvSpPr>
                <a:spLocks noChangeShapeType="1"/>
              </p:cNvSpPr>
              <p:nvPr/>
            </p:nvSpPr>
            <p:spPr bwMode="auto">
              <a:xfrm flipV="1">
                <a:off x="3939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Line 50"/>
              <p:cNvSpPr>
                <a:spLocks noChangeShapeType="1"/>
              </p:cNvSpPr>
              <p:nvPr/>
            </p:nvSpPr>
            <p:spPr bwMode="auto">
              <a:xfrm flipV="1">
                <a:off x="4054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" name="Line 51"/>
              <p:cNvSpPr>
                <a:spLocks noChangeShapeType="1"/>
              </p:cNvSpPr>
              <p:nvPr/>
            </p:nvSpPr>
            <p:spPr bwMode="auto">
              <a:xfrm flipV="1">
                <a:off x="4234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Line 52"/>
              <p:cNvSpPr>
                <a:spLocks noChangeShapeType="1"/>
              </p:cNvSpPr>
              <p:nvPr/>
            </p:nvSpPr>
            <p:spPr bwMode="auto">
              <a:xfrm flipV="1">
                <a:off x="4445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Line 53"/>
              <p:cNvSpPr>
                <a:spLocks noChangeShapeType="1"/>
              </p:cNvSpPr>
              <p:nvPr/>
            </p:nvSpPr>
            <p:spPr bwMode="auto">
              <a:xfrm flipV="1">
                <a:off x="4632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Line 54"/>
              <p:cNvSpPr>
                <a:spLocks noChangeShapeType="1"/>
              </p:cNvSpPr>
              <p:nvPr/>
            </p:nvSpPr>
            <p:spPr bwMode="auto">
              <a:xfrm flipV="1">
                <a:off x="4739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Line 55"/>
              <p:cNvSpPr>
                <a:spLocks noChangeShapeType="1"/>
              </p:cNvSpPr>
              <p:nvPr/>
            </p:nvSpPr>
            <p:spPr bwMode="auto">
              <a:xfrm flipV="1">
                <a:off x="4808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" name="Line 56"/>
              <p:cNvSpPr>
                <a:spLocks noChangeShapeType="1"/>
              </p:cNvSpPr>
              <p:nvPr/>
            </p:nvSpPr>
            <p:spPr bwMode="auto">
              <a:xfrm flipV="1">
                <a:off x="4870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Line 57"/>
              <p:cNvSpPr>
                <a:spLocks noChangeShapeType="1"/>
              </p:cNvSpPr>
              <p:nvPr/>
            </p:nvSpPr>
            <p:spPr bwMode="auto">
              <a:xfrm flipV="1">
                <a:off x="4926" y="1552"/>
                <a:ext cx="1" cy="68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Line 58"/>
              <p:cNvSpPr>
                <a:spLocks noChangeShapeType="1"/>
              </p:cNvSpPr>
              <p:nvPr/>
            </p:nvSpPr>
            <p:spPr bwMode="auto">
              <a:xfrm>
                <a:off x="3801" y="2194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Line 59"/>
              <p:cNvSpPr>
                <a:spLocks noChangeShapeType="1"/>
              </p:cNvSpPr>
              <p:nvPr/>
            </p:nvSpPr>
            <p:spPr bwMode="auto">
              <a:xfrm>
                <a:off x="3801" y="2145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" name="Line 60"/>
              <p:cNvSpPr>
                <a:spLocks noChangeShapeType="1"/>
              </p:cNvSpPr>
              <p:nvPr/>
            </p:nvSpPr>
            <p:spPr bwMode="auto">
              <a:xfrm>
                <a:off x="3801" y="2094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1" name="Line 61"/>
              <p:cNvSpPr>
                <a:spLocks noChangeShapeType="1"/>
              </p:cNvSpPr>
              <p:nvPr/>
            </p:nvSpPr>
            <p:spPr bwMode="auto">
              <a:xfrm>
                <a:off x="3801" y="1979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2" name="Line 62"/>
              <p:cNvSpPr>
                <a:spLocks noChangeShapeType="1"/>
              </p:cNvSpPr>
              <p:nvPr/>
            </p:nvSpPr>
            <p:spPr bwMode="auto">
              <a:xfrm>
                <a:off x="3801" y="1862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3" name="Line 63"/>
              <p:cNvSpPr>
                <a:spLocks noChangeShapeType="1"/>
              </p:cNvSpPr>
              <p:nvPr/>
            </p:nvSpPr>
            <p:spPr bwMode="auto">
              <a:xfrm>
                <a:off x="3801" y="1716"/>
                <a:ext cx="1180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vtkPointSet</a:t>
            </a:r>
            <a:r>
              <a:rPr lang="en-US" dirty="0" smtClean="0"/>
              <a:t>/</a:t>
            </a:r>
            <a:r>
              <a:rPr lang="en-US" dirty="0" err="1" smtClean="0"/>
              <a:t>vtkStructuredGrid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486400"/>
          </a:xfrm>
        </p:spPr>
        <p:txBody>
          <a:bodyPr/>
          <a:lstStyle/>
          <a:p>
            <a:r>
              <a:rPr lang="en-US" dirty="0" err="1" smtClean="0"/>
              <a:t>SetPoints</a:t>
            </a:r>
            <a:r>
              <a:rPr lang="en-US" dirty="0" smtClean="0"/>
              <a:t>(</a:t>
            </a:r>
            <a:r>
              <a:rPr lang="en-US" dirty="0" err="1" smtClean="0"/>
              <a:t>vtkPoints</a:t>
            </a:r>
            <a:r>
              <a:rPr lang="en-US" dirty="0" smtClean="0"/>
              <a:t>*) – set the number and coordinates of the points</a:t>
            </a:r>
          </a:p>
          <a:p>
            <a:r>
              <a:rPr lang="en-US" dirty="0" err="1" smtClean="0"/>
              <a:t>vtkPoints</a:t>
            </a:r>
            <a:r>
              <a:rPr lang="en-US" dirty="0" smtClean="0"/>
              <a:t> class</a:t>
            </a:r>
          </a:p>
          <a:p>
            <a:pPr lvl="1"/>
            <a:r>
              <a:rPr lang="en-US" dirty="0" smtClean="0"/>
              <a:t>C/C++ indexing</a:t>
            </a:r>
          </a:p>
          <a:p>
            <a:pPr lvl="1"/>
            <a:r>
              <a:rPr lang="en-US" dirty="0" err="1" smtClean="0"/>
              <a:t>SetDataTypeTo</a:t>
            </a:r>
            <a:r>
              <a:rPr lang="en-US" dirty="0" smtClean="0"/>
              <a:t>&lt;</a:t>
            </a:r>
            <a:r>
              <a:rPr lang="en-US" dirty="0" err="1" smtClean="0"/>
              <a:t>Int,Float,Double</a:t>
            </a:r>
            <a:r>
              <a:rPr lang="en-US" dirty="0" smtClean="0"/>
              <a:t>&gt;()</a:t>
            </a:r>
          </a:p>
          <a:p>
            <a:pPr lvl="1"/>
            <a:r>
              <a:rPr lang="en-US" dirty="0" err="1" smtClean="0"/>
              <a:t>SetNumberOfPoints</a:t>
            </a:r>
            <a:r>
              <a:rPr lang="en-US" dirty="0" smtClean="0"/>
              <a:t>() – allocation</a:t>
            </a:r>
          </a:p>
          <a:p>
            <a:pPr lvl="1"/>
            <a:r>
              <a:rPr lang="en-US" dirty="0" err="1" smtClean="0"/>
              <a:t>SetPoint</a:t>
            </a:r>
            <a:r>
              <a:rPr lang="en-US" dirty="0" smtClean="0"/>
              <a:t>() – fast but doesn’t do bounds checking</a:t>
            </a:r>
          </a:p>
          <a:p>
            <a:pPr lvl="1"/>
            <a:r>
              <a:rPr lang="en-US" dirty="0" err="1" smtClean="0"/>
              <a:t>InsertPoint</a:t>
            </a:r>
            <a:r>
              <a:rPr lang="en-US" dirty="0" smtClean="0"/>
              <a:t>()/</a:t>
            </a:r>
            <a:r>
              <a:rPr lang="en-US" dirty="0" err="1" smtClean="0"/>
              <a:t>InsertNextPoint</a:t>
            </a:r>
            <a:r>
              <a:rPr lang="en-US" dirty="0" smtClean="0"/>
              <a:t>() – safe but does bounds checking and allocation as needed</a:t>
            </a:r>
          </a:p>
          <a:p>
            <a:r>
              <a:rPr lang="en-US" dirty="0" err="1" smtClean="0"/>
              <a:t>vtkStructuredGrid</a:t>
            </a:r>
            <a:r>
              <a:rPr lang="en-US" dirty="0" smtClean="0"/>
              <a:t>::</a:t>
            </a:r>
            <a:r>
              <a:rPr lang="en-US" dirty="0" err="1" smtClean="0"/>
              <a:t>SetDimensions</a:t>
            </a:r>
            <a:r>
              <a:rPr lang="en-US" dirty="0" smtClean="0"/>
              <a:t>()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derived classes: </a:t>
            </a:r>
            <a:r>
              <a:rPr lang="en-US" dirty="0" err="1" smtClean="0"/>
              <a:t>vtkPolyData</a:t>
            </a:r>
            <a:r>
              <a:rPr lang="en-US" dirty="0" smtClean="0"/>
              <a:t>, </a:t>
            </a:r>
            <a:r>
              <a:rPr lang="en-US" dirty="0" err="1" smtClean="0"/>
              <a:t>vtkUnstructuredGrid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54"/>
          <p:cNvGrpSpPr/>
          <p:nvPr/>
        </p:nvGrpSpPr>
        <p:grpSpPr>
          <a:xfrm>
            <a:off x="6096000" y="1752600"/>
            <a:ext cx="2362200" cy="1519238"/>
            <a:chOff x="2660650" y="4303713"/>
            <a:chExt cx="2794000" cy="1824038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908303" y="4779963"/>
              <a:ext cx="1490665" cy="1347788"/>
              <a:chOff x="1832" y="3011"/>
              <a:chExt cx="939" cy="849"/>
            </a:xfrm>
          </p:grpSpPr>
          <p:sp>
            <p:nvSpPr>
              <p:cNvPr id="7" name="AutoShape 5"/>
              <p:cNvSpPr>
                <a:spLocks noChangeArrowheads="1"/>
              </p:cNvSpPr>
              <p:nvPr/>
            </p:nvSpPr>
            <p:spPr bwMode="auto">
              <a:xfrm>
                <a:off x="1848" y="3017"/>
                <a:ext cx="923" cy="8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9" y="0"/>
                      <a:pt x="21585" y="9654"/>
                      <a:pt x="21599" y="21574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9" y="0"/>
                      <a:pt x="21585" y="9654"/>
                      <a:pt x="21599" y="2157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>
                <a:off x="1839" y="3344"/>
                <a:ext cx="531" cy="509"/>
              </a:xfrm>
              <a:custGeom>
                <a:avLst/>
                <a:gdLst>
                  <a:gd name="T0" fmla="*/ 0 w 21641"/>
                  <a:gd name="T1" fmla="*/ 0 h 21600"/>
                  <a:gd name="T2" fmla="*/ 0 w 21641"/>
                  <a:gd name="T3" fmla="*/ 0 h 21600"/>
                  <a:gd name="T4" fmla="*/ 0 w 2164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41"/>
                  <a:gd name="T10" fmla="*/ 0 h 21600"/>
                  <a:gd name="T11" fmla="*/ 21641 w 2164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41" h="21600" fill="none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11953" y="0"/>
                      <a:pt x="21617" y="9644"/>
                      <a:pt x="21640" y="21557"/>
                    </a:cubicBezTo>
                  </a:path>
                  <a:path w="21641" h="21600" stroke="0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11953" y="0"/>
                      <a:pt x="21617" y="9644"/>
                      <a:pt x="21640" y="21557"/>
                    </a:cubicBezTo>
                    <a:lnTo>
                      <a:pt x="41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1837" y="3237"/>
                <a:ext cx="636" cy="6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1832" y="3011"/>
                <a:ext cx="1" cy="33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2364" y="3856"/>
                <a:ext cx="405" cy="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1946" y="3029"/>
                <a:ext cx="73" cy="337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2045" y="3076"/>
                <a:ext cx="140" cy="31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V="1">
                <a:off x="2143" y="3148"/>
                <a:ext cx="192" cy="29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2221" y="3239"/>
                <a:ext cx="252" cy="27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2286" y="3379"/>
                <a:ext cx="321" cy="202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2333" y="3532"/>
                <a:ext cx="363" cy="14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2361" y="3688"/>
                <a:ext cx="389" cy="88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>
                <a:off x="1837" y="3115"/>
                <a:ext cx="811" cy="742"/>
              </a:xfrm>
              <a:custGeom>
                <a:avLst/>
                <a:gdLst>
                  <a:gd name="T0" fmla="*/ 0 w 21627"/>
                  <a:gd name="T1" fmla="*/ 0 h 21600"/>
                  <a:gd name="T2" fmla="*/ 0 w 21627"/>
                  <a:gd name="T3" fmla="*/ 0 h 21600"/>
                  <a:gd name="T4" fmla="*/ 0 w 21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27"/>
                  <a:gd name="T10" fmla="*/ 0 h 21600"/>
                  <a:gd name="T11" fmla="*/ 21627 w 21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27" h="21600" fill="none" extrusionOk="0">
                    <a:moveTo>
                      <a:pt x="0" y="0"/>
                    </a:moveTo>
                    <a:cubicBezTo>
                      <a:pt x="9" y="0"/>
                      <a:pt x="18" y="-1"/>
                      <a:pt x="27" y="0"/>
                    </a:cubicBezTo>
                    <a:cubicBezTo>
                      <a:pt x="11956" y="0"/>
                      <a:pt x="21627" y="9670"/>
                      <a:pt x="21627" y="21600"/>
                    </a:cubicBezTo>
                  </a:path>
                  <a:path w="21627" h="21600" stroke="0" extrusionOk="0">
                    <a:moveTo>
                      <a:pt x="0" y="0"/>
                    </a:moveTo>
                    <a:cubicBezTo>
                      <a:pt x="9" y="0"/>
                      <a:pt x="18" y="-1"/>
                      <a:pt x="27" y="0"/>
                    </a:cubicBezTo>
                    <a:cubicBezTo>
                      <a:pt x="11956" y="0"/>
                      <a:pt x="21627" y="9670"/>
                      <a:pt x="21627" y="21600"/>
                    </a:cubicBezTo>
                    <a:lnTo>
                      <a:pt x="27" y="21600"/>
                    </a:lnTo>
                    <a:close/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>
              <a:off x="2660650" y="4303713"/>
              <a:ext cx="2794000" cy="4587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400" b="1" dirty="0" err="1" smtClean="0">
                  <a:solidFill>
                    <a:srgbClr val="0F6FC6">
                      <a:lumMod val="75000"/>
                    </a:srgbClr>
                  </a:solidFill>
                  <a:latin typeface="Arial" charset="0"/>
                </a:rPr>
                <a:t>vtkStructuredGrid</a:t>
              </a: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vtkCell</a:t>
            </a:r>
            <a:r>
              <a:rPr lang="en-US" dirty="0" smtClean="0">
                <a:solidFill>
                  <a:schemeClr val="tx1"/>
                </a:solidFill>
              </a:rPr>
              <a:t> Straight-Edged Types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 descr="Fig14-15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33600" y="838200"/>
            <a:ext cx="4800600" cy="58674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vtkCell</a:t>
            </a:r>
            <a:r>
              <a:rPr lang="en-US" dirty="0" smtClean="0">
                <a:solidFill>
                  <a:schemeClr val="tx1"/>
                </a:solidFill>
              </a:rPr>
              <a:t> Curvilinear-Edged Types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6055703" cy="41148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590800" y="5334000"/>
            <a:ext cx="3200400" cy="4572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vtkPolyData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way – build through </a:t>
            </a:r>
            <a:r>
              <a:rPr lang="en-US" dirty="0" err="1" smtClean="0"/>
              <a:t>vtkCellArray</a:t>
            </a:r>
            <a:endParaRPr lang="en-US" dirty="0" smtClean="0"/>
          </a:p>
          <a:p>
            <a:pPr lvl="1"/>
            <a:r>
              <a:rPr lang="en-US" dirty="0" err="1" smtClean="0"/>
              <a:t>vtkCellArray</a:t>
            </a:r>
            <a:r>
              <a:rPr lang="en-US" dirty="0" smtClean="0"/>
              <a:t>::</a:t>
            </a:r>
            <a:r>
              <a:rPr lang="en-US" dirty="0" err="1" smtClean="0"/>
              <a:t>SetNumberOfCells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Done for </a:t>
            </a:r>
            <a:r>
              <a:rPr lang="en-US" dirty="0" err="1" smtClean="0"/>
              <a:t>verts</a:t>
            </a:r>
            <a:r>
              <a:rPr lang="en-US" dirty="0" smtClean="0"/>
              <a:t>, lines, </a:t>
            </a:r>
            <a:r>
              <a:rPr lang="en-US" dirty="0" err="1" smtClean="0"/>
              <a:t>polys</a:t>
            </a:r>
            <a:r>
              <a:rPr lang="en-US" dirty="0" smtClean="0"/>
              <a:t>, triangle strips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Simple way – build through poly data API</a:t>
            </a:r>
          </a:p>
          <a:p>
            <a:pPr lvl="1"/>
            <a:r>
              <a:rPr lang="en-US" dirty="0" smtClean="0"/>
              <a:t>Allocate()</a:t>
            </a:r>
          </a:p>
          <a:p>
            <a:pPr lvl="1"/>
            <a:r>
              <a:rPr lang="en-US" dirty="0" err="1" smtClean="0"/>
              <a:t>InsertNextCell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Squeeze() – reclaim unused memory</a:t>
            </a:r>
          </a:p>
          <a:p>
            <a:endParaRPr lang="en-US" dirty="0" smtClean="0"/>
          </a:p>
          <a:p>
            <a:r>
              <a:rPr lang="en-US" dirty="0" smtClean="0"/>
              <a:t>WARNING – Order that cells are added may be different than they are accessed</a:t>
            </a:r>
          </a:p>
          <a:p>
            <a:pPr lvl="1"/>
            <a:r>
              <a:rPr lang="en-US" dirty="0" smtClean="0"/>
              <a:t>Ordered by </a:t>
            </a:r>
            <a:r>
              <a:rPr lang="en-US" dirty="0" err="1" smtClean="0"/>
              <a:t>verts</a:t>
            </a:r>
            <a:r>
              <a:rPr lang="en-US" dirty="0" smtClean="0"/>
              <a:t>, lines, </a:t>
            </a:r>
            <a:r>
              <a:rPr lang="en-US" dirty="0" err="1" smtClean="0"/>
              <a:t>polys</a:t>
            </a:r>
            <a:r>
              <a:rPr lang="en-US" dirty="0" smtClean="0"/>
              <a:t>, triangle strips</a:t>
            </a:r>
          </a:p>
          <a:p>
            <a:pPr lvl="1"/>
            <a:r>
              <a:rPr lang="en-US" dirty="0" smtClean="0"/>
              <a:t>Need to match with cell data</a:t>
            </a:r>
          </a:p>
          <a:p>
            <a:endParaRPr lang="en-US" dirty="0" smtClean="0"/>
          </a:p>
        </p:txBody>
      </p:sp>
      <p:grpSp>
        <p:nvGrpSpPr>
          <p:cNvPr id="4" name="Group 38"/>
          <p:cNvGrpSpPr/>
          <p:nvPr/>
        </p:nvGrpSpPr>
        <p:grpSpPr>
          <a:xfrm>
            <a:off x="7162800" y="1600200"/>
            <a:ext cx="1371601" cy="2833691"/>
            <a:chOff x="381000" y="2589213"/>
            <a:chExt cx="1371601" cy="2833691"/>
          </a:xfrm>
        </p:grpSpPr>
        <p:sp>
          <p:nvSpPr>
            <p:cNvPr id="5" name="Oval 18"/>
            <p:cNvSpPr>
              <a:spLocks noChangeArrowheads="1"/>
            </p:cNvSpPr>
            <p:nvPr/>
          </p:nvSpPr>
          <p:spPr bwMode="auto">
            <a:xfrm>
              <a:off x="781050" y="3275013"/>
              <a:ext cx="117475" cy="117475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 flipV="1">
              <a:off x="706438" y="3381375"/>
              <a:ext cx="825500" cy="554038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927100" y="3937000"/>
              <a:ext cx="769938" cy="695325"/>
            </a:xfrm>
            <a:custGeom>
              <a:avLst/>
              <a:gdLst>
                <a:gd name="T0" fmla="*/ 2147483647 w 485"/>
                <a:gd name="T1" fmla="*/ 0 h 438"/>
                <a:gd name="T2" fmla="*/ 0 w 485"/>
                <a:gd name="T3" fmla="*/ 2147483647 h 438"/>
                <a:gd name="T4" fmla="*/ 2147483647 w 485"/>
                <a:gd name="T5" fmla="*/ 2147483647 h 438"/>
                <a:gd name="T6" fmla="*/ 2147483647 w 485"/>
                <a:gd name="T7" fmla="*/ 2147483647 h 438"/>
                <a:gd name="T8" fmla="*/ 2147483647 w 485"/>
                <a:gd name="T9" fmla="*/ 0 h 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5"/>
                <a:gd name="T16" fmla="*/ 0 h 438"/>
                <a:gd name="T17" fmla="*/ 485 w 485"/>
                <a:gd name="T18" fmla="*/ 438 h 4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5" h="438">
                  <a:moveTo>
                    <a:pt x="186" y="0"/>
                  </a:moveTo>
                  <a:lnTo>
                    <a:pt x="0" y="138"/>
                  </a:lnTo>
                  <a:lnTo>
                    <a:pt x="117" y="437"/>
                  </a:lnTo>
                  <a:lnTo>
                    <a:pt x="484" y="270"/>
                  </a:lnTo>
                  <a:lnTo>
                    <a:pt x="186" y="0"/>
                  </a:lnTo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41350" y="4706941"/>
              <a:ext cx="1111251" cy="715963"/>
              <a:chOff x="404" y="2965"/>
              <a:chExt cx="700" cy="451"/>
            </a:xfrm>
          </p:grpSpPr>
          <p:sp>
            <p:nvSpPr>
              <p:cNvPr id="10" name="AutoShape 22"/>
              <p:cNvSpPr>
                <a:spLocks noChangeArrowheads="1"/>
              </p:cNvSpPr>
              <p:nvPr/>
            </p:nvSpPr>
            <p:spPr bwMode="auto">
              <a:xfrm>
                <a:off x="404" y="2965"/>
                <a:ext cx="700" cy="451"/>
              </a:xfrm>
              <a:custGeom>
                <a:avLst/>
                <a:gdLst>
                  <a:gd name="T0" fmla="*/ 0 w 700"/>
                  <a:gd name="T1" fmla="*/ 249 h 451"/>
                  <a:gd name="T2" fmla="*/ 131 w 700"/>
                  <a:gd name="T3" fmla="*/ 124 h 451"/>
                  <a:gd name="T4" fmla="*/ 401 w 700"/>
                  <a:gd name="T5" fmla="*/ 20 h 451"/>
                  <a:gd name="T6" fmla="*/ 692 w 700"/>
                  <a:gd name="T7" fmla="*/ 0 h 451"/>
                  <a:gd name="T8" fmla="*/ 699 w 700"/>
                  <a:gd name="T9" fmla="*/ 138 h 451"/>
                  <a:gd name="T10" fmla="*/ 422 w 700"/>
                  <a:gd name="T11" fmla="*/ 173 h 451"/>
                  <a:gd name="T12" fmla="*/ 207 w 700"/>
                  <a:gd name="T13" fmla="*/ 283 h 451"/>
                  <a:gd name="T14" fmla="*/ 48 w 700"/>
                  <a:gd name="T15" fmla="*/ 450 h 451"/>
                  <a:gd name="T16" fmla="*/ 0 w 700"/>
                  <a:gd name="T17" fmla="*/ 249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0"/>
                  <a:gd name="T28" fmla="*/ 0 h 451"/>
                  <a:gd name="T29" fmla="*/ 700 w 700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0" h="451">
                    <a:moveTo>
                      <a:pt x="0" y="249"/>
                    </a:moveTo>
                    <a:lnTo>
                      <a:pt x="131" y="124"/>
                    </a:lnTo>
                    <a:lnTo>
                      <a:pt x="401" y="20"/>
                    </a:lnTo>
                    <a:lnTo>
                      <a:pt x="692" y="0"/>
                    </a:lnTo>
                    <a:lnTo>
                      <a:pt x="699" y="138"/>
                    </a:lnTo>
                    <a:lnTo>
                      <a:pt x="422" y="173"/>
                    </a:lnTo>
                    <a:lnTo>
                      <a:pt x="207" y="283"/>
                    </a:lnTo>
                    <a:lnTo>
                      <a:pt x="48" y="450"/>
                    </a:lnTo>
                    <a:lnTo>
                      <a:pt x="0" y="249"/>
                    </a:lnTo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auto">
              <a:xfrm>
                <a:off x="535" y="3090"/>
                <a:ext cx="78" cy="16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807" y="2986"/>
                <a:ext cx="20" cy="15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>
                <a:off x="406" y="3214"/>
                <a:ext cx="206" cy="3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537" y="3092"/>
                <a:ext cx="290" cy="4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>
                <a:off x="807" y="2988"/>
                <a:ext cx="294" cy="11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81000" y="2589213"/>
              <a:ext cx="186185" cy="46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vtkUnstructuredGrid</a:t>
            </a:r>
            <a:r>
              <a:rPr lang="en-US" dirty="0" smtClean="0"/>
              <a:t>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5867400" cy="5486400"/>
          </a:xfrm>
        </p:spPr>
        <p:txBody>
          <a:bodyPr/>
          <a:lstStyle/>
          <a:p>
            <a:r>
              <a:rPr lang="en-US" dirty="0" smtClean="0"/>
              <a:t>Order of cells is order of insertion </a:t>
            </a:r>
          </a:p>
          <a:p>
            <a:pPr lvl="1"/>
            <a:r>
              <a:rPr lang="en-US" dirty="0" smtClean="0"/>
              <a:t>0-based indexing</a:t>
            </a:r>
          </a:p>
          <a:p>
            <a:r>
              <a:rPr lang="en-US" dirty="0" smtClean="0"/>
              <a:t>Allocate()</a:t>
            </a:r>
          </a:p>
          <a:p>
            <a:r>
              <a:rPr lang="en-US" dirty="0" err="1" smtClean="0"/>
              <a:t>InsertNextCells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SetCells</a:t>
            </a:r>
            <a:r>
              <a:rPr lang="en-US" dirty="0" smtClean="0"/>
              <a:t>()</a:t>
            </a:r>
          </a:p>
          <a:p>
            <a:r>
              <a:rPr lang="en-US" dirty="0" smtClean="0"/>
              <a:t>Squeeze()</a:t>
            </a:r>
          </a:p>
          <a:p>
            <a:r>
              <a:rPr lang="en-US" dirty="0" smtClean="0"/>
              <a:t>Inserted points of cells are 0-based indexing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" name="Group 70"/>
          <p:cNvGrpSpPr/>
          <p:nvPr/>
        </p:nvGrpSpPr>
        <p:grpSpPr>
          <a:xfrm>
            <a:off x="6096000" y="1676400"/>
            <a:ext cx="2663829" cy="2449512"/>
            <a:chOff x="5568950" y="3808413"/>
            <a:chExt cx="2663829" cy="2449512"/>
          </a:xfrm>
        </p:grpSpPr>
        <p:sp>
          <p:nvSpPr>
            <p:cNvPr id="5" name="AutoShape 31"/>
            <p:cNvSpPr>
              <a:spLocks noChangeArrowheads="1"/>
            </p:cNvSpPr>
            <p:nvPr/>
          </p:nvSpPr>
          <p:spPr bwMode="auto">
            <a:xfrm>
              <a:off x="7040563" y="4741863"/>
              <a:ext cx="455612" cy="469900"/>
            </a:xfrm>
            <a:prstGeom prst="triangle">
              <a:avLst>
                <a:gd name="adj" fmla="val 49995"/>
              </a:avLst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6" name="AutoShape 32"/>
            <p:cNvSpPr>
              <a:spLocks noChangeArrowheads="1"/>
            </p:cNvSpPr>
            <p:nvPr/>
          </p:nvSpPr>
          <p:spPr bwMode="auto">
            <a:xfrm>
              <a:off x="7278688" y="4746625"/>
              <a:ext cx="346075" cy="469900"/>
            </a:xfrm>
            <a:custGeom>
              <a:avLst/>
              <a:gdLst>
                <a:gd name="T0" fmla="*/ 0 w 218"/>
                <a:gd name="T1" fmla="*/ 0 h 296"/>
                <a:gd name="T2" fmla="*/ 2147483647 w 218"/>
                <a:gd name="T3" fmla="*/ 2147483647 h 296"/>
                <a:gd name="T4" fmla="*/ 2147483647 w 218"/>
                <a:gd name="T5" fmla="*/ 2147483647 h 296"/>
                <a:gd name="T6" fmla="*/ 0 60000 65536"/>
                <a:gd name="T7" fmla="*/ 0 60000 65536"/>
                <a:gd name="T8" fmla="*/ 0 60000 65536"/>
                <a:gd name="T9" fmla="*/ 0 w 218"/>
                <a:gd name="T10" fmla="*/ 0 h 296"/>
                <a:gd name="T11" fmla="*/ 218 w 218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" h="296">
                  <a:moveTo>
                    <a:pt x="0" y="0"/>
                  </a:moveTo>
                  <a:lnTo>
                    <a:pt x="217" y="58"/>
                  </a:lnTo>
                  <a:lnTo>
                    <a:pt x="139" y="295"/>
                  </a:lnTo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7045325" y="4833938"/>
              <a:ext cx="577850" cy="387350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6732588" y="4406900"/>
              <a:ext cx="120650" cy="117475"/>
            </a:xfrm>
            <a:prstGeom prst="ellipse">
              <a:avLst/>
            </a:prstGeom>
            <a:solidFill>
              <a:srgbClr val="FFFFFF"/>
            </a:solidFill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 flipV="1">
              <a:off x="6846888" y="4281488"/>
              <a:ext cx="825500" cy="554037"/>
            </a:xfrm>
            <a:prstGeom prst="line">
              <a:avLst/>
            </a:prstGeom>
            <a:noFill/>
            <a:ln w="1908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AutoShape 36"/>
            <p:cNvSpPr>
              <a:spLocks noChangeArrowheads="1"/>
            </p:cNvSpPr>
            <p:nvPr/>
          </p:nvSpPr>
          <p:spPr bwMode="auto">
            <a:xfrm>
              <a:off x="6142038" y="5564188"/>
              <a:ext cx="771525" cy="693737"/>
            </a:xfrm>
            <a:custGeom>
              <a:avLst/>
              <a:gdLst>
                <a:gd name="T0" fmla="*/ 2147483647 w 486"/>
                <a:gd name="T1" fmla="*/ 0 h 437"/>
                <a:gd name="T2" fmla="*/ 0 w 486"/>
                <a:gd name="T3" fmla="*/ 2147483647 h 437"/>
                <a:gd name="T4" fmla="*/ 2147483647 w 486"/>
                <a:gd name="T5" fmla="*/ 2147483647 h 437"/>
                <a:gd name="T6" fmla="*/ 2147483647 w 486"/>
                <a:gd name="T7" fmla="*/ 2147483647 h 437"/>
                <a:gd name="T8" fmla="*/ 2147483647 w 486"/>
                <a:gd name="T9" fmla="*/ 0 h 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437"/>
                <a:gd name="T17" fmla="*/ 486 w 486"/>
                <a:gd name="T18" fmla="*/ 437 h 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437">
                  <a:moveTo>
                    <a:pt x="187" y="0"/>
                  </a:moveTo>
                  <a:lnTo>
                    <a:pt x="0" y="138"/>
                  </a:lnTo>
                  <a:lnTo>
                    <a:pt x="117" y="436"/>
                  </a:lnTo>
                  <a:lnTo>
                    <a:pt x="485" y="269"/>
                  </a:lnTo>
                  <a:lnTo>
                    <a:pt x="187" y="0"/>
                  </a:lnTo>
                </a:path>
              </a:pathLst>
            </a:custGeom>
            <a:noFill/>
            <a:ln w="1908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7121528" y="5421317"/>
              <a:ext cx="1111251" cy="715963"/>
              <a:chOff x="4486" y="3415"/>
              <a:chExt cx="700" cy="451"/>
            </a:xfrm>
          </p:grpSpPr>
          <p:sp>
            <p:nvSpPr>
              <p:cNvPr id="14" name="AutoShape 38"/>
              <p:cNvSpPr>
                <a:spLocks noChangeArrowheads="1"/>
              </p:cNvSpPr>
              <p:nvPr/>
            </p:nvSpPr>
            <p:spPr bwMode="auto">
              <a:xfrm>
                <a:off x="4486" y="3415"/>
                <a:ext cx="700" cy="451"/>
              </a:xfrm>
              <a:custGeom>
                <a:avLst/>
                <a:gdLst>
                  <a:gd name="T0" fmla="*/ 0 w 700"/>
                  <a:gd name="T1" fmla="*/ 249 h 451"/>
                  <a:gd name="T2" fmla="*/ 131 w 700"/>
                  <a:gd name="T3" fmla="*/ 124 h 451"/>
                  <a:gd name="T4" fmla="*/ 401 w 700"/>
                  <a:gd name="T5" fmla="*/ 20 h 451"/>
                  <a:gd name="T6" fmla="*/ 692 w 700"/>
                  <a:gd name="T7" fmla="*/ 0 h 451"/>
                  <a:gd name="T8" fmla="*/ 699 w 700"/>
                  <a:gd name="T9" fmla="*/ 138 h 451"/>
                  <a:gd name="T10" fmla="*/ 422 w 700"/>
                  <a:gd name="T11" fmla="*/ 173 h 451"/>
                  <a:gd name="T12" fmla="*/ 207 w 700"/>
                  <a:gd name="T13" fmla="*/ 283 h 451"/>
                  <a:gd name="T14" fmla="*/ 48 w 700"/>
                  <a:gd name="T15" fmla="*/ 450 h 451"/>
                  <a:gd name="T16" fmla="*/ 0 w 700"/>
                  <a:gd name="T17" fmla="*/ 249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0"/>
                  <a:gd name="T28" fmla="*/ 0 h 451"/>
                  <a:gd name="T29" fmla="*/ 700 w 700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0" h="451">
                    <a:moveTo>
                      <a:pt x="0" y="249"/>
                    </a:moveTo>
                    <a:lnTo>
                      <a:pt x="131" y="124"/>
                    </a:lnTo>
                    <a:lnTo>
                      <a:pt x="401" y="20"/>
                    </a:lnTo>
                    <a:lnTo>
                      <a:pt x="692" y="0"/>
                    </a:lnTo>
                    <a:lnTo>
                      <a:pt x="699" y="138"/>
                    </a:lnTo>
                    <a:lnTo>
                      <a:pt x="422" y="173"/>
                    </a:lnTo>
                    <a:lnTo>
                      <a:pt x="207" y="283"/>
                    </a:lnTo>
                    <a:lnTo>
                      <a:pt x="48" y="450"/>
                    </a:lnTo>
                    <a:lnTo>
                      <a:pt x="0" y="249"/>
                    </a:lnTo>
                  </a:path>
                </a:pathLst>
              </a:custGeom>
              <a:noFill/>
              <a:ln w="1908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>
                <a:off x="4617" y="3540"/>
                <a:ext cx="78" cy="161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6" name="Line 40"/>
              <p:cNvSpPr>
                <a:spLocks noChangeShapeType="1"/>
              </p:cNvSpPr>
              <p:nvPr/>
            </p:nvSpPr>
            <p:spPr bwMode="auto">
              <a:xfrm>
                <a:off x="4890" y="3436"/>
                <a:ext cx="19" cy="150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4488" y="3664"/>
                <a:ext cx="206" cy="3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8" name="Line 42"/>
              <p:cNvSpPr>
                <a:spLocks noChangeShapeType="1"/>
              </p:cNvSpPr>
              <p:nvPr/>
            </p:nvSpPr>
            <p:spPr bwMode="auto">
              <a:xfrm>
                <a:off x="4619" y="3542"/>
                <a:ext cx="290" cy="46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9" name="Line 43"/>
              <p:cNvSpPr>
                <a:spLocks noChangeShapeType="1"/>
              </p:cNvSpPr>
              <p:nvPr/>
            </p:nvSpPr>
            <p:spPr bwMode="auto">
              <a:xfrm>
                <a:off x="4890" y="3438"/>
                <a:ext cx="294" cy="115"/>
              </a:xfrm>
              <a:prstGeom prst="line">
                <a:avLst/>
              </a:prstGeom>
              <a:noFill/>
              <a:ln w="1908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5568950" y="3808413"/>
              <a:ext cx="186185" cy="4623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160" tIns="46080" rIns="92160" bIns="4608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sz="2400" b="1" dirty="0">
                <a:solidFill>
                  <a:srgbClr val="0F6FC6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13" name="AutoShape 74"/>
            <p:cNvSpPr>
              <a:spLocks noChangeArrowheads="1"/>
            </p:cNvSpPr>
            <p:nvPr/>
          </p:nvSpPr>
          <p:spPr bwMode="auto">
            <a:xfrm>
              <a:off x="6161088" y="4848225"/>
              <a:ext cx="484187" cy="463550"/>
            </a:xfrm>
            <a:prstGeom prst="cube">
              <a:avLst>
                <a:gd name="adj" fmla="val 25000"/>
              </a:avLst>
            </a:prstGeom>
            <a:solidFill>
              <a:srgbClr val="808080"/>
            </a:solidFill>
            <a:ln w="126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3962400" cy="4602163"/>
          </a:xfrm>
        </p:spPr>
        <p:txBody>
          <a:bodyPr/>
          <a:lstStyle/>
          <a:p>
            <a:r>
              <a:rPr lang="en-US" dirty="0" smtClean="0"/>
              <a:t>Store information defined over grids</a:t>
            </a:r>
          </a:p>
          <a:p>
            <a:r>
              <a:rPr lang="en-US" dirty="0" smtClean="0"/>
              <a:t>Stored in concrete classes that derive from </a:t>
            </a:r>
            <a:r>
              <a:rPr lang="en-US" dirty="0" err="1" smtClean="0"/>
              <a:t>vtkDataArray</a:t>
            </a:r>
            <a:endParaRPr lang="en-US" dirty="0" smtClean="0"/>
          </a:p>
          <a:p>
            <a:pPr lvl="1"/>
            <a:r>
              <a:rPr lang="en-US" dirty="0" err="1" smtClean="0"/>
              <a:t>vtkFloatArray</a:t>
            </a:r>
            <a:endParaRPr lang="en-US" dirty="0" smtClean="0"/>
          </a:p>
          <a:p>
            <a:pPr lvl="1"/>
            <a:r>
              <a:rPr lang="en-US" dirty="0" err="1" smtClean="0"/>
              <a:t>vtkIntArray</a:t>
            </a:r>
            <a:endParaRPr lang="en-US" dirty="0" smtClean="0"/>
          </a:p>
          <a:p>
            <a:pPr lvl="1"/>
            <a:r>
              <a:rPr lang="en-US" dirty="0" err="1" smtClean="0"/>
              <a:t>vtkDoubleArray</a:t>
            </a:r>
            <a:endParaRPr lang="en-US" dirty="0" smtClean="0"/>
          </a:p>
          <a:p>
            <a:pPr lvl="1"/>
            <a:r>
              <a:rPr lang="en-US" dirty="0" err="1" smtClean="0"/>
              <a:t>vtkUnsignedCharArray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3400" y="1143000"/>
            <a:ext cx="4800600" cy="5715000"/>
            <a:chOff x="1680" y="960"/>
            <a:chExt cx="2561" cy="316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0" y="960"/>
              <a:ext cx="2562" cy="3168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680" y="960"/>
              <a:ext cx="2562" cy="3168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7" charset="-128"/>
              </a:rPr>
              <a:t>Current ParaView Usage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</a:rPr>
              <a:t>Used by academic, government, and commercial institutions worldwide.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Downloaded ~3K times/month.</a:t>
            </a:r>
          </a:p>
          <a:p>
            <a:r>
              <a:rPr lang="en-US" dirty="0" smtClean="0">
                <a:ea typeface="ＭＳ Ｐゴシック" pitchFamily="-107" charset="-128"/>
              </a:rPr>
              <a:t>Used for all ranges of data size.</a:t>
            </a:r>
          </a:p>
          <a:p>
            <a:r>
              <a:rPr lang="en-US" dirty="0" smtClean="0">
                <a:ea typeface="ＭＳ Ｐゴシック" pitchFamily="-107" charset="-128"/>
              </a:rPr>
              <a:t>Landmarks of SNL usage: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6 billion structured cells (2005).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250 million unstructured cells (2005).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Billions of AMR cells with 100’s of thousands of blocks (2008).</a:t>
            </a:r>
          </a:p>
          <a:p>
            <a:pPr lvl="1"/>
            <a:r>
              <a:rPr lang="en-US" dirty="0" smtClean="0">
                <a:ea typeface="ＭＳ Ｐゴシック" pitchFamily="-107" charset="-128"/>
              </a:rPr>
              <a:t>Scaling test over 1 Trillion structured cells (2010).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vtkDataArray</a:t>
            </a:r>
            <a:r>
              <a:rPr lang="en-US" sz="2400" dirty="0" smtClean="0"/>
              <a:t> : Basis for </a:t>
            </a:r>
            <a:r>
              <a:rPr lang="en-US" sz="2400" dirty="0" err="1" smtClean="0"/>
              <a:t>vtkDataObject</a:t>
            </a:r>
            <a:r>
              <a:rPr lang="en-US" sz="2400" dirty="0" smtClean="0"/>
              <a:t> Contents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4267200" cy="4114800"/>
          </a:xfrm>
        </p:spPr>
        <p:txBody>
          <a:bodyPr/>
          <a:lstStyle/>
          <a:p>
            <a:pPr lvl="0">
              <a:buFont typeface="Arial" pitchFamily="-107" charset="0"/>
              <a:buChar char="•"/>
              <a:defRPr/>
            </a:pPr>
            <a:r>
              <a:rPr lang="en-US" sz="2400" dirty="0" smtClean="0"/>
              <a:t>An array of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tuples</a:t>
            </a:r>
            <a:endParaRPr lang="en-US" sz="2400" dirty="0" smtClean="0"/>
          </a:p>
          <a:p>
            <a:pPr lvl="0">
              <a:buFont typeface="Arial" pitchFamily="-107" charset="0"/>
              <a:buChar char="•"/>
              <a:defRPr/>
            </a:pPr>
            <a:r>
              <a:rPr lang="en-US" sz="2400" dirty="0" smtClean="0"/>
              <a:t>Each </a:t>
            </a:r>
            <a:r>
              <a:rPr lang="en-US" sz="2400" dirty="0" err="1" smtClean="0"/>
              <a:t>tuple</a:t>
            </a:r>
            <a:r>
              <a:rPr lang="en-US" sz="2400" dirty="0" smtClean="0"/>
              <a:t> has</a:t>
            </a:r>
            <a:br>
              <a:rPr lang="en-US" sz="2400" dirty="0" smtClean="0"/>
            </a:br>
            <a:r>
              <a:rPr lang="en-US" sz="2400" i="1" dirty="0" smtClean="0"/>
              <a:t>m</a:t>
            </a:r>
            <a:r>
              <a:rPr lang="en-US" sz="2400" dirty="0" smtClean="0"/>
              <a:t> components</a:t>
            </a:r>
          </a:p>
          <a:p>
            <a:pPr lvl="0">
              <a:buFont typeface="Arial" pitchFamily="-107" charset="0"/>
              <a:buChar char="•"/>
              <a:defRPr/>
            </a:pPr>
            <a:r>
              <a:rPr lang="en-US" sz="2400" dirty="0" smtClean="0"/>
              <a:t>Internal implementation is a pointer to an n x m block of memory</a:t>
            </a:r>
          </a:p>
          <a:p>
            <a:pPr lvl="0">
              <a:buFont typeface="Arial" pitchFamily="-107" charset="0"/>
              <a:buChar char="•"/>
              <a:defRPr/>
            </a:pPr>
            <a:r>
              <a:rPr lang="en-US" sz="2400" dirty="0" smtClean="0"/>
              <a:t>Data type determined by class</a:t>
            </a:r>
          </a:p>
          <a:p>
            <a:pPr lvl="0">
              <a:buFont typeface="Arial" pitchFamily="-107" charset="0"/>
              <a:buChar char="•"/>
              <a:defRPr/>
            </a:pPr>
            <a:endParaRPr lang="en-US" sz="2400" dirty="0" smtClean="0"/>
          </a:p>
          <a:p>
            <a:pPr lvl="0">
              <a:buFont typeface="Arial" pitchFamily="-107" charset="0"/>
              <a:buChar char="•"/>
              <a:defRPr/>
            </a:pPr>
            <a:r>
              <a:rPr lang="en-US" sz="2400" dirty="0" smtClean="0"/>
              <a:t>Two APIs : generic , specific</a:t>
            </a:r>
          </a:p>
          <a:p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08100" y="1535113"/>
            <a:ext cx="1117600" cy="477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295400" y="19034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1295400" y="22844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1295400" y="26654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295400" y="47990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95400" y="30464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295400" y="51800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295400" y="55610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1295400" y="5942012"/>
            <a:ext cx="11430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858965" y="3609976"/>
            <a:ext cx="90487" cy="904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1858965" y="3990976"/>
            <a:ext cx="90487" cy="904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1858965" y="4371976"/>
            <a:ext cx="90487" cy="90487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>
            <a:off x="2590801" y="1522412"/>
            <a:ext cx="230188" cy="1144588"/>
          </a:xfrm>
          <a:custGeom>
            <a:avLst/>
            <a:gdLst>
              <a:gd name="T0" fmla="*/ 0 w 145"/>
              <a:gd name="T1" fmla="*/ 0 h 721"/>
              <a:gd name="T2" fmla="*/ 228600 w 145"/>
              <a:gd name="T3" fmla="*/ 0 h 721"/>
              <a:gd name="T4" fmla="*/ 228600 w 145"/>
              <a:gd name="T5" fmla="*/ 1143000 h 721"/>
              <a:gd name="T6" fmla="*/ 0 w 145"/>
              <a:gd name="T7" fmla="*/ 1143000 h 721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721"/>
              <a:gd name="T14" fmla="*/ 145 w 145"/>
              <a:gd name="T15" fmla="*/ 721 h 7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721">
                <a:moveTo>
                  <a:pt x="0" y="0"/>
                </a:moveTo>
                <a:lnTo>
                  <a:pt x="144" y="0"/>
                </a:lnTo>
                <a:lnTo>
                  <a:pt x="144" y="720"/>
                </a:lnTo>
                <a:lnTo>
                  <a:pt x="0" y="720"/>
                </a:lnTo>
              </a:path>
            </a:pathLst>
          </a:cu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879726" y="1811338"/>
            <a:ext cx="1110882" cy="4623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tuple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</a:t>
            </a:r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2514601" y="5180012"/>
            <a:ext cx="230188" cy="1144588"/>
          </a:xfrm>
          <a:custGeom>
            <a:avLst/>
            <a:gdLst>
              <a:gd name="T0" fmla="*/ 0 w 145"/>
              <a:gd name="T1" fmla="*/ 0 h 721"/>
              <a:gd name="T2" fmla="*/ 228600 w 145"/>
              <a:gd name="T3" fmla="*/ 0 h 721"/>
              <a:gd name="T4" fmla="*/ 228600 w 145"/>
              <a:gd name="T5" fmla="*/ 1143000 h 721"/>
              <a:gd name="T6" fmla="*/ 0 w 145"/>
              <a:gd name="T7" fmla="*/ 1143000 h 721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721"/>
              <a:gd name="T14" fmla="*/ 145 w 145"/>
              <a:gd name="T15" fmla="*/ 721 h 7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721">
                <a:moveTo>
                  <a:pt x="0" y="0"/>
                </a:moveTo>
                <a:lnTo>
                  <a:pt x="144" y="0"/>
                </a:lnTo>
                <a:lnTo>
                  <a:pt x="144" y="720"/>
                </a:lnTo>
                <a:lnTo>
                  <a:pt x="0" y="720"/>
                </a:lnTo>
              </a:path>
            </a:pathLst>
          </a:cu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2803525" y="5316538"/>
            <a:ext cx="1384995" cy="4623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tuple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n-1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vtkDataArray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SetNumberOfComponents</a:t>
            </a:r>
            <a:r>
              <a:rPr lang="en-US" dirty="0" smtClean="0"/>
              <a:t>() – call first</a:t>
            </a:r>
          </a:p>
          <a:p>
            <a:r>
              <a:rPr lang="en-US" dirty="0" err="1" smtClean="0"/>
              <a:t>SetNumberOfTuples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For point data must be set to number of points</a:t>
            </a:r>
          </a:p>
          <a:p>
            <a:pPr lvl="1"/>
            <a:r>
              <a:rPr lang="en-US" dirty="0" smtClean="0"/>
              <a:t>For cell data must be set to number of cells</a:t>
            </a:r>
          </a:p>
          <a:p>
            <a:r>
              <a:rPr lang="en-US" dirty="0" err="1" smtClean="0"/>
              <a:t>SetArray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If flat array has proper component &amp; </a:t>
            </a:r>
            <a:r>
              <a:rPr lang="en-US" dirty="0" err="1" smtClean="0"/>
              <a:t>tuple</a:t>
            </a:r>
            <a:r>
              <a:rPr lang="en-US" dirty="0" smtClean="0"/>
              <a:t> ordering use existing memory – most efficient</a:t>
            </a:r>
          </a:p>
          <a:p>
            <a:pPr lvl="1"/>
            <a:r>
              <a:rPr lang="en-US" dirty="0" smtClean="0"/>
              <a:t>Can specify who should delete</a:t>
            </a:r>
          </a:p>
          <a:p>
            <a:pPr lvl="1"/>
            <a:r>
              <a:rPr lang="en-US" dirty="0" smtClean="0"/>
              <a:t>VTK uses pipeline architecture so coprocessing library will NOT modify array values</a:t>
            </a:r>
          </a:p>
          <a:p>
            <a:r>
              <a:rPr lang="en-US" dirty="0" err="1" smtClean="0"/>
              <a:t>SetTupleValue</a:t>
            </a:r>
            <a:r>
              <a:rPr lang="en-US" dirty="0" smtClean="0"/>
              <a:t>() – uses native data type</a:t>
            </a:r>
          </a:p>
          <a:p>
            <a:r>
              <a:rPr lang="en-US" dirty="0" err="1" smtClean="0"/>
              <a:t>SetValue</a:t>
            </a:r>
            <a:r>
              <a:rPr lang="en-US" dirty="0" smtClean="0"/>
              <a:t>() – uses native data type</a:t>
            </a:r>
          </a:p>
          <a:p>
            <a:r>
              <a:rPr lang="en-US" dirty="0" err="1" smtClean="0"/>
              <a:t>SetName</a:t>
            </a:r>
            <a:r>
              <a:rPr lang="en-US" dirty="0" smtClean="0"/>
              <a:t>()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vtkFieldData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for storing </a:t>
            </a:r>
            <a:r>
              <a:rPr lang="en-US" dirty="0" err="1" smtClean="0"/>
              <a:t>vtkDataArrays</a:t>
            </a:r>
            <a:endParaRPr lang="en-US" dirty="0" smtClean="0"/>
          </a:p>
          <a:p>
            <a:r>
              <a:rPr lang="en-US" dirty="0" err="1" smtClean="0"/>
              <a:t>vtkDataSet</a:t>
            </a:r>
            <a:r>
              <a:rPr lang="en-US" dirty="0" smtClean="0"/>
              <a:t>::</a:t>
            </a:r>
            <a:r>
              <a:rPr lang="en-US" dirty="0" err="1" smtClean="0"/>
              <a:t>GetFieldData</a:t>
            </a:r>
            <a:r>
              <a:rPr lang="en-US" dirty="0" smtClean="0"/>
              <a:t>() – non-grid associated arrays</a:t>
            </a:r>
          </a:p>
          <a:p>
            <a:r>
              <a:rPr lang="en-US" dirty="0" smtClean="0"/>
              <a:t>Derived classes</a:t>
            </a:r>
          </a:p>
          <a:p>
            <a:pPr lvl="1"/>
            <a:r>
              <a:rPr lang="en-US" dirty="0" err="1" smtClean="0"/>
              <a:t>vtkPointData</a:t>
            </a:r>
            <a:r>
              <a:rPr lang="en-US" dirty="0" smtClean="0"/>
              <a:t> – </a:t>
            </a:r>
            <a:r>
              <a:rPr lang="en-US" dirty="0" err="1" smtClean="0"/>
              <a:t>vtkDataSet</a:t>
            </a:r>
            <a:r>
              <a:rPr lang="en-US" dirty="0" smtClean="0"/>
              <a:t>::</a:t>
            </a:r>
            <a:r>
              <a:rPr lang="en-US" dirty="0" err="1" smtClean="0"/>
              <a:t>GetPointData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vtkCellData</a:t>
            </a:r>
            <a:r>
              <a:rPr lang="en-US" dirty="0" smtClean="0"/>
              <a:t> – </a:t>
            </a:r>
            <a:r>
              <a:rPr lang="en-US" dirty="0" err="1" smtClean="0"/>
              <a:t>vtkDataSet</a:t>
            </a:r>
            <a:r>
              <a:rPr lang="en-US" dirty="0" smtClean="0"/>
              <a:t>::</a:t>
            </a:r>
            <a:r>
              <a:rPr lang="en-US" dirty="0" err="1" smtClean="0"/>
              <a:t>GetCellData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vtkFieldData</a:t>
            </a:r>
            <a:r>
              <a:rPr lang="en-US" dirty="0" smtClean="0"/>
              <a:t>::</a:t>
            </a:r>
            <a:r>
              <a:rPr lang="en-US" dirty="0" err="1" smtClean="0"/>
              <a:t>AddArray</a:t>
            </a:r>
            <a:r>
              <a:rPr lang="en-US" dirty="0" smtClean="0"/>
              <a:t>()</a:t>
            </a:r>
          </a:p>
          <a:p>
            <a:r>
              <a:rPr lang="en-US" dirty="0" smtClean="0"/>
              <a:t>Specific arrays are normally retrieved by name from </a:t>
            </a:r>
            <a:r>
              <a:rPr lang="en-US" dirty="0" err="1" smtClean="0"/>
              <a:t>vtkFieldData</a:t>
            </a:r>
            <a:endParaRPr lang="en-US" dirty="0" smtClean="0"/>
          </a:p>
          <a:p>
            <a:pPr lvl="1"/>
            <a:r>
              <a:rPr lang="en-US" dirty="0" smtClean="0"/>
              <a:t>Uniqueness is not required but can cause unexpected results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vtkCompositeDataSet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to combine multiple </a:t>
            </a:r>
            <a:r>
              <a:rPr lang="en-US" dirty="0" err="1" smtClean="0"/>
              <a:t>vtkDataSets</a:t>
            </a:r>
            <a:r>
              <a:rPr lang="en-US" dirty="0" smtClean="0"/>
              <a:t> into a single VTK structure</a:t>
            </a:r>
          </a:p>
          <a:p>
            <a:r>
              <a:rPr lang="en-US" dirty="0" err="1" smtClean="0"/>
              <a:t>vtkMultiBlockDataSet</a:t>
            </a:r>
            <a:endParaRPr lang="en-US" dirty="0" smtClean="0"/>
          </a:p>
          <a:p>
            <a:pPr lvl="1"/>
            <a:r>
              <a:rPr lang="en-US" dirty="0" smtClean="0"/>
              <a:t>Block structure must be the same on each process</a:t>
            </a:r>
          </a:p>
          <a:p>
            <a:pPr lvl="1"/>
            <a:r>
              <a:rPr lang="en-US" dirty="0" smtClean="0"/>
              <a:t>Block is null if data set is on a different process</a:t>
            </a:r>
          </a:p>
          <a:p>
            <a:pPr lvl="1"/>
            <a:r>
              <a:rPr lang="en-US" dirty="0" err="1" smtClean="0"/>
              <a:t>SetNumberOfBlocks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SetBlock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vtkHierarchicalBoxDataSet</a:t>
            </a:r>
            <a:endParaRPr lang="en-US" dirty="0" smtClean="0"/>
          </a:p>
          <a:p>
            <a:pPr lvl="1"/>
            <a:r>
              <a:rPr lang="en-US" dirty="0" smtClean="0"/>
              <a:t>AMR data sets using </a:t>
            </a:r>
            <a:r>
              <a:rPr lang="en-US" dirty="0" err="1" smtClean="0"/>
              <a:t>vtkUniformGrids</a:t>
            </a:r>
            <a:endParaRPr lang="en-US" dirty="0" smtClean="0"/>
          </a:p>
          <a:p>
            <a:pPr lvl="1"/>
            <a:r>
              <a:rPr lang="en-US" dirty="0" err="1" smtClean="0"/>
              <a:t>SetNumberOfLevels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SetNumberOfDataSets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SetDataSet</a:t>
            </a:r>
            <a:r>
              <a:rPr lang="en-US" dirty="0" smtClean="0"/>
              <a:t>()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unstructured grids and </a:t>
            </a:r>
            <a:r>
              <a:rPr lang="en-US" dirty="0" err="1" smtClean="0"/>
              <a:t>polydatas</a:t>
            </a:r>
            <a:endParaRPr lang="en-US" dirty="0" smtClean="0"/>
          </a:p>
          <a:p>
            <a:pPr lvl="1"/>
            <a:r>
              <a:rPr lang="en-US" dirty="0" smtClean="0"/>
              <a:t>Single data set per process – use as is</a:t>
            </a:r>
          </a:p>
          <a:p>
            <a:pPr lvl="1"/>
            <a:r>
              <a:rPr lang="en-US" dirty="0" smtClean="0"/>
              <a:t>Multiple data sets per process – choice of combining or not depends on memory layout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topologically structured grids</a:t>
            </a:r>
          </a:p>
          <a:p>
            <a:pPr lvl="1"/>
            <a:r>
              <a:rPr lang="en-US" dirty="0" smtClean="0"/>
              <a:t>Must be partitioned into logical blocks</a:t>
            </a:r>
          </a:p>
          <a:p>
            <a:pPr lvl="1"/>
            <a:r>
              <a:rPr lang="en-US" dirty="0" smtClean="0"/>
              <a:t>Order is important in specifying grid parameters</a:t>
            </a:r>
          </a:p>
          <a:p>
            <a:pPr lvl="2"/>
            <a:r>
              <a:rPr lang="en-US" dirty="0" smtClean="0"/>
              <a:t>First call </a:t>
            </a:r>
            <a:r>
              <a:rPr lang="en-US" dirty="0" err="1" smtClean="0"/>
              <a:t>SetExtents</a:t>
            </a:r>
            <a:r>
              <a:rPr lang="en-US" dirty="0" smtClean="0"/>
              <a:t>() </a:t>
            </a:r>
          </a:p>
          <a:p>
            <a:pPr lvl="3"/>
            <a:r>
              <a:rPr lang="en-US" dirty="0" smtClean="0"/>
              <a:t>Index of first and last point in each direction </a:t>
            </a:r>
          </a:p>
          <a:p>
            <a:pPr lvl="3"/>
            <a:r>
              <a:rPr lang="en-US" dirty="0" smtClean="0"/>
              <a:t>Will be different on each process</a:t>
            </a:r>
          </a:p>
          <a:p>
            <a:pPr lvl="2"/>
            <a:r>
              <a:rPr lang="en-US" dirty="0" err="1" smtClean="0"/>
              <a:t>SetDimensions</a:t>
            </a:r>
            <a:r>
              <a:rPr lang="en-US" dirty="0" smtClean="0"/>
              <a:t>() – same on each process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vtkUnstructuredGrid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620000" cy="526297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void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CreateGrid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(vtkCPDataDescription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dataDescription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numPoints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, double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coordsArray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numCells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,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cellConnectivity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, 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double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dofArray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{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vtkUnstructuredGrid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grid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vtkUnstructuredGrid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6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vtkPoints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nodePoints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vtkPoints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6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vtkDoubleArray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coords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vtkDoubleArray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6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coords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&gt;SetNumberOfComponents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3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coords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SetNumberOfTuples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(numPoints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;i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&lt;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numPoints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;i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++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 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{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double tuple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3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coordsArray[i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],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                       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coordsArray[i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+numPoints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], 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                   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coordsArray[i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+numPoints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2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]}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coords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SetTupleValue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(i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tuple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nodePoints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SetData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(coords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coords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grid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SetPoints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(nodePoints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nodePoints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vtkUnstructuredGrid</a:t>
            </a:r>
            <a:r>
              <a:rPr lang="en-US" dirty="0" smtClean="0"/>
              <a:t> Example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tetrahedra in this example</a:t>
            </a:r>
          </a:p>
          <a:p>
            <a:r>
              <a:rPr lang="en-US" dirty="0" smtClean="0"/>
              <a:t>Canonical ordering of tetrahedra is same in simulation data structures and VTK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7620000" cy="353943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 </a:t>
            </a:r>
            <a:r>
              <a:rPr lang="en-US" sz="1600" dirty="0" smtClean="0">
                <a:latin typeface="Courier New"/>
              </a:rPr>
              <a:t/>
            </a:r>
            <a:br>
              <a:rPr lang="en-US" sz="1600" dirty="0" smtClean="0">
                <a:latin typeface="Courier New"/>
              </a:rPr>
            </a:br>
            <a:r>
              <a:rPr lang="en-US" sz="1600" dirty="0" smtClean="0">
                <a:latin typeface="Courier New"/>
              </a:rPr>
              <a:t>  </a:t>
            </a:r>
            <a:r>
              <a:rPr lang="en-US" sz="1600" dirty="0" err="1" smtClean="0">
                <a:solidFill>
                  <a:schemeClr val="accent2"/>
                </a:solidFill>
                <a:latin typeface="Courier New"/>
              </a:rPr>
              <a:t>vtkIdType</a:t>
            </a:r>
            <a:r>
              <a:rPr lang="en-US" sz="1600" dirty="0" smtClean="0">
                <a:latin typeface="Courier New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urier New"/>
              </a:rPr>
              <a:t>pts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4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iCell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;iCell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&lt;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numCells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;iCell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++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{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for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ourier New"/>
              </a:rPr>
              <a:t>i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;i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&lt;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4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;i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++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  {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  pts[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cellConnectivity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iCell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+i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numCells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  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grid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InsertNextCell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(VTK_TETRA, 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4, pts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dataDescription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GetInputDescriptionByName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</a:rPr>
              <a:t>"input"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      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SetGrid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(grid)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  grid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7086600" y="6096000"/>
            <a:ext cx="2057400" cy="76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096000"/>
            <a:ext cx="2057400" cy="76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vtkUnstructuredGrid</a:t>
            </a:r>
            <a:r>
              <a:rPr lang="en-US" dirty="0" smtClean="0"/>
              <a:t> Example (3)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102578"/>
            <a:ext cx="8001000" cy="5755422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sz="1600" dirty="0" smtClean="0">
                <a:latin typeface="Courier New"/>
              </a:rPr>
              <a:t>  </a:t>
            </a:r>
            <a:r>
              <a:rPr lang="en-US" sz="1600" dirty="0" err="1" smtClean="0">
                <a:solidFill>
                  <a:schemeClr val="accent2"/>
                </a:solidFill>
                <a:latin typeface="Courier New"/>
              </a:rPr>
              <a:t>vtkCPInputDataDescription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idd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</a:t>
            </a:r>
            <a:br>
              <a:rPr lang="en-US" sz="1600" dirty="0" smtClean="0">
                <a:solidFill>
                  <a:srgbClr val="000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    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dataDescription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GetInputDescriptionByName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</a:rPr>
              <a:t>"input"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idd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IsFieldNeeded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</a:rPr>
              <a:t>"velocity"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)) {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vtkDoubleArray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velocity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vtkDoubleArray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velocity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SetName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</a:rPr>
              <a:t>"velocity"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velocity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SetNumberOfComponents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3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velocity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SetNumberOfTuples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numPoints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for 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vtkIdType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idx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 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idx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&lt;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numPoints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 </a:t>
            </a:r>
            <a:r>
              <a:rPr lang="en-US" sz="1600" dirty="0" err="1" smtClean="0">
                <a:solidFill>
                  <a:srgbClr val="008080"/>
                </a:solidFill>
                <a:latin typeface="Courier New"/>
              </a:rPr>
              <a:t>idx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++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 {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  velocity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&gt;SetTuple3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idx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, 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dofArray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idx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],</a:t>
            </a:r>
          </a:p>
          <a:p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        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dofArray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idx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+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numPoints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], 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dofArray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idx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+ 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2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numPoints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])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  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grid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GetPointData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AddArray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(velocity)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velocity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</a:t>
            </a:r>
            <a:r>
              <a:rPr lang="en-US" sz="1600" dirty="0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idd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IsFieldNeeded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</a:rPr>
              <a:t>"pressure"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)) {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    </a:t>
            </a:r>
            <a:r>
              <a:rPr lang="en-US" sz="1600" dirty="0" err="1" smtClean="0">
                <a:solidFill>
                  <a:srgbClr val="008000"/>
                </a:solidFill>
                <a:latin typeface="Courier New"/>
              </a:rPr>
              <a:t>vtkDoubleArray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 pressure 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= 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vtkDoubleArray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pressure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SetName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</a:rPr>
              <a:t>"pressure"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pressure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SetArray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(dofArray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+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3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numPoints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, </a:t>
            </a:r>
            <a:r>
              <a:rPr lang="en-US" sz="1600" dirty="0" err="1" smtClean="0">
                <a:solidFill>
                  <a:srgbClr val="000040"/>
                </a:solidFill>
                <a:latin typeface="Courier New"/>
              </a:rPr>
              <a:t>numPoints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, 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1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grid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GetPointData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err="1" smtClean="0">
                <a:solidFill>
                  <a:srgbClr val="000080"/>
                </a:solidFill>
                <a:latin typeface="Courier New"/>
              </a:rPr>
              <a:t>AddArray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(pressure)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pressure</a:t>
            </a:r>
            <a:r>
              <a:rPr lang="en-US" sz="16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6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6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;</a:t>
            </a:r>
            <a:br>
              <a:rPr lang="en-US" sz="1600" dirty="0" smtClean="0">
                <a:solidFill>
                  <a:srgbClr val="00808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80"/>
                </a:solidFill>
                <a:latin typeface="Courier New"/>
              </a:rPr>
              <a:t>    </a:t>
            </a: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}</a:t>
            </a:r>
            <a:br>
              <a:rPr lang="en-US" sz="1600" dirty="0" smtClean="0">
                <a:solidFill>
                  <a:srgbClr val="008000"/>
                </a:solidFill>
                <a:latin typeface="Courier New"/>
              </a:rPr>
            </a:br>
            <a:r>
              <a:rPr lang="en-US" sz="1600" dirty="0" smtClean="0">
                <a:solidFill>
                  <a:srgbClr val="008000"/>
                </a:solidFill>
                <a:latin typeface="Courier New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Binding to Fortran and 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Adaptor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existing/create flat arrays in C/Fortran code</a:t>
            </a:r>
          </a:p>
          <a:p>
            <a:r>
              <a:rPr lang="en-US" dirty="0" smtClean="0"/>
              <a:t>Create VTK data objects in C++ code</a:t>
            </a:r>
          </a:p>
          <a:p>
            <a:pPr lvl="1"/>
            <a:r>
              <a:rPr lang="en-US" dirty="0" err="1" smtClean="0"/>
              <a:t>vtkDataArrays</a:t>
            </a:r>
            <a:r>
              <a:rPr lang="en-US" dirty="0" smtClean="0"/>
              <a:t> can use existing memory without CoProcessing library modifying it</a:t>
            </a:r>
          </a:p>
          <a:p>
            <a:r>
              <a:rPr lang="en-US" dirty="0" smtClean="0"/>
              <a:t>API at </a:t>
            </a:r>
            <a:r>
              <a:rPr lang="en-US" dirty="0" err="1" smtClean="0"/>
              <a:t>ParaView</a:t>
            </a:r>
            <a:r>
              <a:rPr lang="en-US" dirty="0" smtClean="0"/>
              <a:t>/CoProcessing/Adaptors/</a:t>
            </a:r>
            <a:r>
              <a:rPr lang="en-US" dirty="0" err="1" smtClean="0"/>
              <a:t>FortranAdaptors</a:t>
            </a:r>
            <a:r>
              <a:rPr lang="en-US" dirty="0" smtClean="0"/>
              <a:t>/</a:t>
            </a:r>
            <a:r>
              <a:rPr lang="en-US" dirty="0" err="1" smtClean="0"/>
              <a:t>FortranAdaptorAPI.h</a:t>
            </a:r>
            <a:endParaRPr lang="en-US" dirty="0" smtClean="0"/>
          </a:p>
          <a:p>
            <a:r>
              <a:rPr lang="en-US" dirty="0" smtClean="0"/>
              <a:t>Use CMake to simplify the build process</a:t>
            </a:r>
          </a:p>
          <a:p>
            <a:pPr lvl="1"/>
            <a:r>
              <a:rPr lang="en-US" dirty="0" smtClean="0"/>
              <a:t>BUILD_COPROCESSING_ADAPTORS -&gt;on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ParaView Application Architecture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953000"/>
            <a:ext cx="5486400" cy="1143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VTK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</a:rPr>
              <a:t>Core Visualization Algorithms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828800" y="3810000"/>
            <a:ext cx="5486400" cy="1143000"/>
          </a:xfrm>
          <a:prstGeom prst="rect">
            <a:avLst/>
          </a:prstGeom>
          <a:gradFill>
            <a:lin ang="15600000" scaled="0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ParaView Server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Times New Roman" charset="0"/>
              </a:rPr>
              <a:t>Parallel Abstractions and Controls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28800" y="3124200"/>
            <a:ext cx="1676400" cy="685800"/>
          </a:xfrm>
          <a:prstGeom prst="rect">
            <a:avLst/>
          </a:prstGeom>
          <a:gradFill>
            <a:lin ang="15600000" scaled="0"/>
          </a:gradFill>
          <a:ln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Qt Controls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3124200"/>
            <a:ext cx="3810000" cy="685800"/>
          </a:xfrm>
          <a:prstGeom prst="rect">
            <a:avLst/>
          </a:prstGeom>
          <a:gradFill>
            <a:lin ang="15600000" scaled="0"/>
          </a:gradFill>
          <a:ln>
            <a:solidFill>
              <a:schemeClr val="accent2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Python Wrappings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2438400"/>
            <a:ext cx="2209800" cy="685800"/>
          </a:xfrm>
          <a:prstGeom prst="rect">
            <a:avLst/>
          </a:prstGeom>
          <a:gradFill>
            <a:gsLst>
              <a:gs pos="0">
                <a:srgbClr val="D71614"/>
              </a:gs>
              <a:gs pos="100000">
                <a:srgbClr val="F68A8A"/>
              </a:gs>
            </a:gsLst>
            <a:lin ang="156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ParaView Client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38600" y="2438400"/>
            <a:ext cx="1371600" cy="685800"/>
          </a:xfrm>
          <a:prstGeom prst="rect">
            <a:avLst/>
          </a:prstGeom>
          <a:gradFill>
            <a:gsLst>
              <a:gs pos="0">
                <a:srgbClr val="D71614"/>
              </a:gs>
              <a:gs pos="100000">
                <a:srgbClr val="F68A8A"/>
              </a:gs>
            </a:gsLst>
            <a:lin ang="156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charset="0"/>
              </a:rPr>
              <a:t>pvpython</a:t>
            </a:r>
            <a:endParaRPr lang="en-US" dirty="0" smtClean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410200" y="2438400"/>
            <a:ext cx="1905000" cy="685800"/>
          </a:xfrm>
          <a:prstGeom prst="rect">
            <a:avLst/>
          </a:prstGeom>
          <a:gradFill>
            <a:gsLst>
              <a:gs pos="0">
                <a:srgbClr val="D71614"/>
              </a:gs>
              <a:gs pos="100000">
                <a:srgbClr val="F68A8A"/>
              </a:gs>
            </a:gsLst>
            <a:lin ang="15600000" scaled="0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Coprocessing</a:t>
            </a:r>
          </a:p>
        </p:txBody>
      </p:sp>
      <p:pic>
        <p:nvPicPr>
          <p:cNvPr id="12" name="Picture 11" descr="Shuttl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1600"/>
            <a:ext cx="1653201" cy="1225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FortranAdaptorAPI.h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400"/>
          </a:xfrm>
        </p:spPr>
        <p:txBody>
          <a:bodyPr/>
          <a:lstStyle/>
          <a:p>
            <a:r>
              <a:rPr lang="en-US" dirty="0" smtClean="0"/>
              <a:t>Fortran to C/C++ bindings – </a:t>
            </a:r>
            <a:r>
              <a:rPr lang="en-US" dirty="0" smtClean="0">
                <a:solidFill>
                  <a:srgbClr val="FFFF00"/>
                </a:solidFill>
              </a:rPr>
              <a:t>call xyz()</a:t>
            </a:r>
          </a:p>
          <a:p>
            <a:pPr lvl="1"/>
            <a:r>
              <a:rPr lang="en-US" dirty="0" smtClean="0"/>
              <a:t>Lower case C/C++ function names</a:t>
            </a:r>
          </a:p>
          <a:p>
            <a:pPr lvl="2"/>
            <a:r>
              <a:rPr lang="en-US" dirty="0" smtClean="0"/>
              <a:t>Add underscore to end of function name – </a:t>
            </a:r>
            <a:r>
              <a:rPr lang="en-US" dirty="0" smtClean="0">
                <a:solidFill>
                  <a:srgbClr val="FFFF00"/>
                </a:solidFill>
              </a:rPr>
              <a:t>void xyz_()</a:t>
            </a:r>
          </a:p>
          <a:p>
            <a:pPr lvl="2"/>
            <a:r>
              <a:rPr lang="en-US" dirty="0" smtClean="0"/>
              <a:t>Unchanged – </a:t>
            </a:r>
            <a:r>
              <a:rPr lang="en-US" dirty="0" smtClean="0">
                <a:solidFill>
                  <a:srgbClr val="FFFF00"/>
                </a:solidFill>
              </a:rPr>
              <a:t>void xyz()</a:t>
            </a:r>
          </a:p>
          <a:p>
            <a:pPr lvl="1"/>
            <a:r>
              <a:rPr lang="en-US" dirty="0" smtClean="0"/>
              <a:t>Upper case C/C++ function name – </a:t>
            </a:r>
            <a:r>
              <a:rPr lang="en-US" dirty="0" smtClean="0">
                <a:solidFill>
                  <a:srgbClr val="FFFF00"/>
                </a:solidFill>
              </a:rPr>
              <a:t>void XYZ()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extern "C" void </a:t>
            </a:r>
            <a:r>
              <a:rPr lang="en-US" dirty="0" err="1" smtClean="0"/>
              <a:t>coprocessorinitialize</a:t>
            </a:r>
            <a:r>
              <a:rPr lang="en-US" dirty="0" smtClean="0"/>
              <a:t>_(char* </a:t>
            </a:r>
            <a:r>
              <a:rPr lang="en-US" dirty="0" err="1" smtClean="0"/>
              <a:t>pythonFileName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/>
              <a:t>pythonFileNameLength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Creates a static </a:t>
            </a:r>
            <a:r>
              <a:rPr lang="en-US" dirty="0" err="1" smtClean="0"/>
              <a:t>vtkCPProcessor</a:t>
            </a:r>
            <a:r>
              <a:rPr lang="en-US" dirty="0" smtClean="0"/>
              <a:t> object and sets the python script file name</a:t>
            </a:r>
          </a:p>
          <a:p>
            <a:pPr lvl="1"/>
            <a:r>
              <a:rPr lang="en-US" dirty="0" smtClean="0"/>
              <a:t>Creates a </a:t>
            </a:r>
            <a:r>
              <a:rPr lang="en-US" dirty="0" err="1" smtClean="0"/>
              <a:t>vtkCPDataDescription</a:t>
            </a:r>
            <a:r>
              <a:rPr lang="en-US" dirty="0" smtClean="0"/>
              <a:t> object and adds in an input with name “input”</a:t>
            </a:r>
          </a:p>
          <a:p>
            <a:r>
              <a:rPr lang="en-US" dirty="0" smtClean="0"/>
              <a:t>extern "C" void </a:t>
            </a:r>
            <a:r>
              <a:rPr lang="en-US" dirty="0" err="1" smtClean="0"/>
              <a:t>coprocessorfinalize</a:t>
            </a:r>
            <a:r>
              <a:rPr lang="en-US" dirty="0" smtClean="0"/>
              <a:t>_();</a:t>
            </a:r>
          </a:p>
          <a:p>
            <a:pPr lvl="1"/>
            <a:r>
              <a:rPr lang="en-US" dirty="0" smtClean="0"/>
              <a:t>Deletes </a:t>
            </a:r>
            <a:r>
              <a:rPr lang="en-US" dirty="0" err="1" smtClean="0"/>
              <a:t>vtkCPProcessor</a:t>
            </a:r>
            <a:r>
              <a:rPr lang="en-US" dirty="0" smtClean="0"/>
              <a:t> and </a:t>
            </a:r>
            <a:r>
              <a:rPr lang="en-US" dirty="0" err="1" smtClean="0"/>
              <a:t>vtkCPDataDescription</a:t>
            </a:r>
            <a:r>
              <a:rPr lang="en-US" dirty="0" smtClean="0"/>
              <a:t> objects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FortranAdaptorAPI.h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extern "C" void </a:t>
            </a:r>
            <a:r>
              <a:rPr lang="en-US" dirty="0" err="1" smtClean="0"/>
              <a:t>requestdatadescription</a:t>
            </a:r>
            <a:r>
              <a:rPr lang="en-US" dirty="0" smtClean="0"/>
              <a:t>_(</a:t>
            </a: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>
                <a:solidFill>
                  <a:srgbClr val="FFFF00"/>
                </a:solidFill>
              </a:rPr>
              <a:t>timeStep</a:t>
            </a:r>
            <a:r>
              <a:rPr lang="en-US" dirty="0" smtClean="0"/>
              <a:t>,  double* </a:t>
            </a:r>
            <a:r>
              <a:rPr lang="en-US" dirty="0" smtClean="0">
                <a:solidFill>
                  <a:srgbClr val="FFFF00"/>
                </a:solidFill>
              </a:rPr>
              <a:t>time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>
                <a:solidFill>
                  <a:srgbClr val="FFFF00"/>
                </a:solidFill>
              </a:rPr>
              <a:t>coprocessThisTimeStep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Checks with the python coprocessing script whether or not to process for input </a:t>
            </a:r>
            <a:r>
              <a:rPr lang="en-US" dirty="0" err="1" smtClean="0">
                <a:solidFill>
                  <a:srgbClr val="FFFF00"/>
                </a:solidFill>
              </a:rPr>
              <a:t>timeStep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FF00"/>
                </a:solidFill>
              </a:rPr>
              <a:t>time</a:t>
            </a:r>
          </a:p>
          <a:p>
            <a:pPr lvl="1"/>
            <a:r>
              <a:rPr lang="en-US" dirty="0" smtClean="0"/>
              <a:t>Sets </a:t>
            </a:r>
            <a:r>
              <a:rPr lang="en-US" dirty="0" err="1" smtClean="0">
                <a:solidFill>
                  <a:srgbClr val="FFFF00"/>
                </a:solidFill>
              </a:rPr>
              <a:t>coprocessThisTimeStep</a:t>
            </a:r>
          </a:p>
          <a:p>
            <a:pPr lvl="2"/>
            <a:r>
              <a:rPr lang="en-US" dirty="0" smtClean="0"/>
              <a:t>1 – do coprocessing</a:t>
            </a:r>
          </a:p>
          <a:p>
            <a:pPr lvl="2"/>
            <a:r>
              <a:rPr lang="en-US" dirty="0" smtClean="0"/>
              <a:t>0 – skip coprocessing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FortranAdaptorAPI.h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77200" cy="5486400"/>
          </a:xfrm>
        </p:spPr>
        <p:txBody>
          <a:bodyPr/>
          <a:lstStyle/>
          <a:p>
            <a:r>
              <a:rPr lang="en-US" dirty="0" smtClean="0"/>
              <a:t>extern "C" void </a:t>
            </a:r>
            <a:r>
              <a:rPr lang="en-US" dirty="0" err="1" smtClean="0"/>
              <a:t>needtocreategrid</a:t>
            </a:r>
            <a:r>
              <a:rPr lang="en-US" dirty="0" smtClean="0"/>
              <a:t>_(</a:t>
            </a:r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>
                <a:solidFill>
                  <a:srgbClr val="FFFF00"/>
                </a:solidFill>
              </a:rPr>
              <a:t>needGrid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Checks whether or not a grid has been created and added to the </a:t>
            </a:r>
            <a:r>
              <a:rPr lang="en-US" dirty="0" err="1" smtClean="0"/>
              <a:t>vtkCPDataDescription</a:t>
            </a:r>
            <a:r>
              <a:rPr lang="en-US" dirty="0" smtClean="0"/>
              <a:t> object</a:t>
            </a:r>
          </a:p>
          <a:p>
            <a:pPr lvl="2"/>
            <a:r>
              <a:rPr lang="en-US" dirty="0" smtClean="0"/>
              <a:t>Assumes the grid is static</a:t>
            </a:r>
          </a:p>
          <a:p>
            <a:pPr lvl="2"/>
            <a:r>
              <a:rPr lang="en-US" dirty="0" smtClean="0"/>
              <a:t>Sets </a:t>
            </a:r>
            <a:r>
              <a:rPr lang="en-US" dirty="0" err="1" smtClean="0">
                <a:solidFill>
                  <a:srgbClr val="FFFF00"/>
                </a:solidFill>
              </a:rPr>
              <a:t>needGrid</a:t>
            </a:r>
            <a:endParaRPr lang="en-US" dirty="0" smtClean="0">
              <a:solidFill>
                <a:srgbClr val="FFFF00"/>
              </a:solidFill>
            </a:endParaRPr>
          </a:p>
          <a:p>
            <a:pPr lvl="3"/>
            <a:r>
              <a:rPr lang="en-US" dirty="0" smtClean="0"/>
              <a:t>1 – need to create the grid</a:t>
            </a:r>
          </a:p>
          <a:p>
            <a:pPr lvl="3"/>
            <a:r>
              <a:rPr lang="en-US" dirty="0" smtClean="0"/>
              <a:t>0 – a grid exists</a:t>
            </a:r>
          </a:p>
          <a:p>
            <a:pPr lvl="1"/>
            <a:r>
              <a:rPr lang="en-US" dirty="0" smtClean="0"/>
              <a:t>Clears field data from the created grid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extern "C" void </a:t>
            </a:r>
            <a:r>
              <a:rPr lang="en-US" dirty="0" err="1" smtClean="0"/>
              <a:t>coprocess</a:t>
            </a:r>
            <a:r>
              <a:rPr lang="en-US" dirty="0" smtClean="0"/>
              <a:t>_();</a:t>
            </a:r>
          </a:p>
          <a:p>
            <a:pPr lvl="1"/>
            <a:r>
              <a:rPr lang="en-US" dirty="0" smtClean="0"/>
              <a:t>Only need to call if coprocessing is requested</a:t>
            </a:r>
          </a:p>
          <a:p>
            <a:pPr lvl="1"/>
            <a:r>
              <a:rPr lang="en-US" dirty="0" smtClean="0"/>
              <a:t>Must create grid and set field information first</a:t>
            </a:r>
          </a:p>
          <a:p>
            <a:pPr lvl="1"/>
            <a:r>
              <a:rPr lang="en-US" dirty="0" smtClean="0"/>
              <a:t>Runs the python coprocessing script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FortranAdaptorAPI.h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Helper functions:</a:t>
            </a:r>
          </a:p>
          <a:p>
            <a:r>
              <a:rPr lang="en-US" dirty="0" err="1" smtClean="0"/>
              <a:t>vtkCPDataDescription</a:t>
            </a:r>
            <a:r>
              <a:rPr lang="en-US" dirty="0" smtClean="0"/>
              <a:t>* </a:t>
            </a:r>
            <a:r>
              <a:rPr lang="en-US" dirty="0" err="1" smtClean="0"/>
              <a:t>GetCoProcessorData</a:t>
            </a:r>
            <a:r>
              <a:rPr lang="en-US" dirty="0" smtClean="0"/>
              <a:t>();</a:t>
            </a:r>
          </a:p>
          <a:p>
            <a:pPr lvl="1"/>
            <a:r>
              <a:rPr lang="en-US" dirty="0" smtClean="0"/>
              <a:t>Access to a static </a:t>
            </a:r>
            <a:r>
              <a:rPr lang="en-US" dirty="0" err="1" smtClean="0"/>
              <a:t>vtkCPDataDescription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void </a:t>
            </a:r>
            <a:r>
              <a:rPr lang="en-US" dirty="0" err="1" smtClean="0"/>
              <a:t>ClearFieldDataFromGrid</a:t>
            </a:r>
            <a:r>
              <a:rPr lang="en-US" dirty="0" smtClean="0"/>
              <a:t>(</a:t>
            </a:r>
            <a:r>
              <a:rPr lang="en-US" dirty="0" err="1" smtClean="0"/>
              <a:t>vtkDataSet</a:t>
            </a:r>
            <a:r>
              <a:rPr lang="en-US" dirty="0" smtClean="0"/>
              <a:t>* grid);</a:t>
            </a:r>
          </a:p>
          <a:p>
            <a:pPr lvl="1"/>
            <a:r>
              <a:rPr lang="en-US" dirty="0" smtClean="0"/>
              <a:t>Assumes grid is static but field information is changing</a:t>
            </a:r>
          </a:p>
          <a:p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ConvertFortranStringToCString</a:t>
            </a:r>
            <a:r>
              <a:rPr lang="en-US" dirty="0" smtClean="0"/>
              <a:t>(char* </a:t>
            </a:r>
            <a:r>
              <a:rPr lang="en-US" dirty="0" err="1" smtClean="0"/>
              <a:t>fortranString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fortranStringLength</a:t>
            </a:r>
            <a:r>
              <a:rPr lang="en-US" dirty="0" smtClean="0"/>
              <a:t>, char* </a:t>
            </a:r>
            <a:r>
              <a:rPr lang="en-US" dirty="0" err="1" smtClean="0"/>
              <a:t>cString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cStringMaxLength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C/C++ code doesn’t know when Fortran strings end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PHASTA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648200"/>
          </a:xfrm>
        </p:spPr>
        <p:txBody>
          <a:bodyPr/>
          <a:lstStyle/>
          <a:p>
            <a:r>
              <a:rPr lang="en-US" dirty="0" err="1" smtClean="0"/>
              <a:t>phastaadaptor.f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Creates the flat arrays from PHASTA data structures</a:t>
            </a:r>
          </a:p>
          <a:p>
            <a:pPr lvl="1"/>
            <a:r>
              <a:rPr lang="en-US" dirty="0" smtClean="0"/>
              <a:t>PHASTA blocks some information for cache efficiency</a:t>
            </a:r>
          </a:p>
          <a:p>
            <a:r>
              <a:rPr lang="en-US" dirty="0" smtClean="0"/>
              <a:t>PhastaAdaptor.cxx </a:t>
            </a:r>
          </a:p>
          <a:p>
            <a:pPr lvl="1"/>
            <a:r>
              <a:rPr lang="en-US" dirty="0" smtClean="0"/>
              <a:t>Similar to the </a:t>
            </a:r>
            <a:r>
              <a:rPr lang="en-US" dirty="0" err="1" smtClean="0"/>
              <a:t>vtkUnstructured</a:t>
            </a:r>
            <a:r>
              <a:rPr lang="en-US" dirty="0" smtClean="0"/>
              <a:t> example shown earlier</a:t>
            </a:r>
          </a:p>
          <a:p>
            <a:pPr lvl="1"/>
            <a:r>
              <a:rPr lang="en-US" dirty="0" smtClean="0"/>
              <a:t>Single unstructured grid per block</a:t>
            </a:r>
          </a:p>
          <a:p>
            <a:pPr lvl="1"/>
            <a:r>
              <a:rPr lang="en-US" dirty="0" smtClean="0"/>
              <a:t>Scalar temperature and pressure arrays </a:t>
            </a:r>
            <a:r>
              <a:rPr lang="en-US" smtClean="0"/>
              <a:t>just reference PHASTA memory</a:t>
            </a:r>
            <a:endParaRPr lang="en-US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752600"/>
            <a:ext cx="3124200" cy="438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ParaView</a:t>
            </a:r>
            <a:r>
              <a:rPr lang="en-US" dirty="0" smtClean="0"/>
              <a:t>/CoProcessing/Adaptors/</a:t>
            </a:r>
            <a:r>
              <a:rPr lang="en-US" dirty="0" err="1" smtClean="0"/>
              <a:t>FortranAdaptors</a:t>
            </a:r>
            <a:r>
              <a:rPr lang="en-US" dirty="0" smtClean="0"/>
              <a:t>/</a:t>
            </a:r>
            <a:r>
              <a:rPr lang="en-US" dirty="0" err="1" smtClean="0"/>
              <a:t>PhastaAdaptor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Pipelines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amePl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456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1066800" cy="1143000"/>
          </a:xfrm>
        </p:spPr>
        <p:txBody>
          <a:bodyPr/>
          <a:lstStyle/>
          <a:p>
            <a:pPr algn="r"/>
            <a:r>
              <a:rPr lang="en-US" dirty="0" smtClean="0"/>
              <a:t>NPIC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32" y="990601"/>
            <a:ext cx="8229600" cy="1371600"/>
          </a:xfrm>
        </p:spPr>
        <p:txBody>
          <a:bodyPr/>
          <a:lstStyle/>
          <a:p>
            <a:r>
              <a:rPr lang="en-US" dirty="0" smtClean="0"/>
              <a:t>Particle-in-Cell method</a:t>
            </a:r>
          </a:p>
          <a:p>
            <a:r>
              <a:rPr lang="en-US" dirty="0" smtClean="0"/>
              <a:t>Code used to analyze “plasma instability”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0"/>
            <a:ext cx="8839200" cy="44012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2000"/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… </a:t>
            </a:r>
            <a:r>
              <a:rPr lang="en-US" sz="1400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MPI_INIT, simulation initialization</a:t>
            </a:r>
            <a:r>
              <a:rPr lang="en-US" sz="1400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i="1" dirty="0" smtClean="0">
                <a:solidFill>
                  <a:srgbClr val="666666"/>
                </a:solidFill>
                <a:latin typeface="Courier New"/>
              </a:rPr>
              <a:t>! Open the coprocessor on each node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ourier"/>
              </a:rPr>
              <a:t>coprocessorinitialize</a:t>
            </a:r>
            <a:r>
              <a:rPr lang="en-US" sz="1400" i="1" dirty="0" err="1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400" i="1" dirty="0" err="1" smtClean="0">
                <a:solidFill>
                  <a:srgbClr val="FF0000"/>
                </a:solidFill>
                <a:latin typeface="Courier New"/>
              </a:rPr>
              <a:t>"script.py</a:t>
            </a:r>
            <a:r>
              <a:rPr lang="en-US" sz="1400" i="1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i="1" dirty="0" smtClean="0">
                <a:solidFill>
                  <a:srgbClr val="CC66CC"/>
                </a:solidFill>
                <a:latin typeface="Courier New"/>
              </a:rPr>
              <a:t>9</a:t>
            </a:r>
            <a:r>
              <a:rPr lang="en-US" sz="1400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…</a:t>
            </a:r>
            <a:br>
              <a:rPr lang="en-US" sz="14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i="1" dirty="0" smtClean="0">
                <a:solidFill>
                  <a:srgbClr val="666666"/>
                </a:solidFill>
                <a:latin typeface="Courier New"/>
              </a:rPr>
              <a:t>! Take a time Step and output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i="1" dirty="0" smtClean="0">
                <a:solidFill>
                  <a:srgbClr val="B1B100"/>
                </a:solidFill>
                <a:latin typeface="Courier New"/>
              </a:rPr>
              <a:t>do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i="1" dirty="0" smtClean="0">
                <a:solidFill>
                  <a:srgbClr val="B1B100"/>
                </a:solidFill>
                <a:latin typeface="Courier New"/>
              </a:rPr>
              <a:t>while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  <a:latin typeface="Courier"/>
              </a:rPr>
              <a:t>t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 &lt; </a:t>
            </a:r>
            <a:r>
              <a:rPr lang="en-US" sz="1400" i="1" dirty="0" err="1" smtClean="0">
                <a:solidFill>
                  <a:srgbClr val="000000"/>
                </a:solidFill>
                <a:latin typeface="Courier"/>
              </a:rPr>
              <a:t>tmaxwpe</a:t>
            </a:r>
            <a:r>
              <a:rPr lang="en-US" sz="14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400" b="1" i="1" dirty="0" smtClean="0">
                <a:solidFill>
                  <a:srgbClr val="202020"/>
                </a:solidFill>
                <a:latin typeface="Courier New"/>
              </a:rPr>
              <a:t>and</a:t>
            </a:r>
            <a:r>
              <a:rPr lang="en-US" sz="14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elapsed_time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&lt; quota </a:t>
            </a:r>
            <a:r>
              <a:rPr lang="en-US" sz="14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400" b="1" i="1" dirty="0" smtClean="0">
                <a:solidFill>
                  <a:srgbClr val="202020"/>
                </a:solidFill>
                <a:latin typeface="Courier New"/>
              </a:rPr>
              <a:t>and</a:t>
            </a:r>
            <a:r>
              <a:rPr lang="en-US" sz="14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continue_calculation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666666"/>
                </a:solidFill>
                <a:latin typeface="Courier New"/>
              </a:rPr>
              <a:t>! Track time and iteration step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     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t</a:t>
            </a:r>
            <a:r>
              <a:rPr lang="en-US" sz="1400" b="1" i="1" dirty="0" smtClean="0">
                <a:solidFill>
                  <a:srgbClr val="339933"/>
                </a:solidFill>
                <a:latin typeface="Courier New"/>
              </a:rPr>
              <a:t>=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t</a:t>
            </a:r>
            <a:r>
              <a:rPr lang="en-US" sz="1400" b="1" i="1" dirty="0" err="1" smtClean="0">
                <a:solidFill>
                  <a:srgbClr val="339933"/>
                </a:solidFill>
                <a:latin typeface="Courier New"/>
              </a:rPr>
              <a:t>+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dt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     it</a:t>
            </a:r>
            <a:r>
              <a:rPr lang="en-US" sz="1400" b="1" i="1" dirty="0" smtClean="0">
                <a:solidFill>
                  <a:srgbClr val="339933"/>
                </a:solidFill>
                <a:latin typeface="Courier New"/>
              </a:rPr>
              <a:t>=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it</a:t>
            </a:r>
            <a:r>
              <a:rPr lang="en-US" sz="1400" b="1" i="1" dirty="0" smtClean="0">
                <a:solidFill>
                  <a:srgbClr val="339933"/>
                </a:solidFill>
                <a:latin typeface="Courier New"/>
              </a:rPr>
              <a:t>+</a:t>
            </a:r>
            <a:r>
              <a:rPr lang="en-US" sz="14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…</a:t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666666"/>
                </a:solidFill>
                <a:latin typeface="Courier New"/>
              </a:rPr>
              <a:t>! Output moments and fields at regular interval it=</a:t>
            </a:r>
            <a:r>
              <a:rPr lang="en-US" sz="1400" b="1" i="1" dirty="0" err="1" smtClean="0">
                <a:solidFill>
                  <a:srgbClr val="666666"/>
                </a:solidFill>
                <a:latin typeface="Courier New"/>
              </a:rPr>
              <a:t>noutput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     </a:t>
            </a:r>
            <a:r>
              <a:rPr lang="en-US" sz="1400" b="1" i="1" dirty="0" smtClean="0">
                <a:solidFill>
                  <a:srgbClr val="B1B100"/>
                </a:solidFill>
                <a:latin typeface="Courier New"/>
              </a:rPr>
              <a:t>if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400" b="1" i="1" dirty="0" err="1" smtClean="0">
                <a:solidFill>
                  <a:srgbClr val="993333"/>
                </a:solidFill>
                <a:latin typeface="Courier New"/>
              </a:rPr>
              <a:t>mod</a:t>
            </a:r>
            <a:r>
              <a:rPr lang="en-US" sz="1400" b="1" i="1" dirty="0" err="1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it,noutput</a:t>
            </a:r>
            <a:r>
              <a:rPr lang="en-US" sz="14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smtClean="0">
                <a:solidFill>
                  <a:srgbClr val="339933"/>
                </a:solidFill>
                <a:latin typeface="Courier New"/>
              </a:rPr>
              <a:t>==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smtClean="0">
                <a:solidFill>
                  <a:srgbClr val="CC66CC"/>
                </a:solidFill>
                <a:latin typeface="Courier New"/>
              </a:rPr>
              <a:t>0</a:t>
            </a:r>
            <a:r>
              <a:rPr lang="en-US" sz="14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smtClean="0">
                <a:solidFill>
                  <a:srgbClr val="B1B100"/>
                </a:solidFill>
                <a:latin typeface="Courier New"/>
              </a:rPr>
              <a:t>then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        </a:t>
            </a:r>
            <a:r>
              <a:rPr lang="en-US" sz="14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output</a:t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        </a:t>
            </a:r>
            <a:r>
              <a:rPr lang="en-US" sz="14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mode_structure</a:t>
            </a:r>
            <a:r>
              <a:rPr lang="en-US" sz="1400" b="1" i="1" dirty="0" err="1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modes</a:t>
            </a:r>
            <a:r>
              <a:rPr lang="en-US" sz="14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     </a:t>
            </a:r>
            <a:r>
              <a:rPr lang="en-US" sz="1400" b="1" i="1" dirty="0" err="1" smtClean="0">
                <a:solidFill>
                  <a:srgbClr val="B1B100"/>
                </a:solidFill>
                <a:latin typeface="Courier New"/>
              </a:rPr>
              <a:t>endif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…</a:t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666666"/>
                </a:solidFill>
                <a:latin typeface="Courier New"/>
              </a:rPr>
              <a:t>! close out the coprocessor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Courier"/>
              </a:rPr>
              <a:t>coprocessorfinalize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… </a:t>
            </a:r>
            <a:r>
              <a:rPr lang="en-US" sz="14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400" b="1" i="1" dirty="0" smtClean="0">
                <a:solidFill>
                  <a:srgbClr val="000000"/>
                </a:solidFill>
                <a:latin typeface="Courier"/>
              </a:rPr>
              <a:t>MPI_FINALIZE, etc</a:t>
            </a:r>
            <a:r>
              <a:rPr lang="en-US" sz="1400" b="1" i="1" dirty="0" smtClean="0">
                <a:solidFill>
                  <a:srgbClr val="009900"/>
                </a:solidFill>
                <a:latin typeface="Courier New"/>
              </a:rPr>
              <a:t>)</a:t>
            </a:r>
            <a:endParaRPr lang="en-US" sz="1400" b="1" i="1" dirty="0" smtClean="0">
              <a:solidFill>
                <a:srgbClr val="000000"/>
              </a:solidFill>
              <a:latin typeface="Courier"/>
            </a:endParaRPr>
          </a:p>
          <a:p>
            <a:endParaRPr lang="en-US" sz="1400" dirty="0" smtClean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429000"/>
            <a:ext cx="5486400" cy="323165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2000"/>
            <a:r>
              <a:rPr lang="en-US" sz="1200" i="1" dirty="0" smtClean="0">
                <a:solidFill>
                  <a:srgbClr val="666666"/>
                </a:solidFill>
                <a:latin typeface="Courier New"/>
              </a:rPr>
              <a:t>! Check if </a:t>
            </a:r>
            <a:r>
              <a:rPr lang="en-US" sz="1200" i="1" dirty="0" err="1" smtClean="0">
                <a:solidFill>
                  <a:srgbClr val="666666"/>
                </a:solidFill>
                <a:latin typeface="Courier New"/>
              </a:rPr>
              <a:t>coprocessing</a:t>
            </a:r>
            <a:r>
              <a:rPr lang="en-US" sz="1200" i="1" dirty="0" smtClean="0">
                <a:solidFill>
                  <a:srgbClr val="666666"/>
                </a:solidFill>
                <a:latin typeface="Courier New"/>
              </a:rPr>
              <a:t> will be necessary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Courier"/>
              </a:rPr>
              <a:t>requestdatadescription</a:t>
            </a:r>
            <a:r>
              <a:rPr lang="en-US" sz="1200" i="1" dirty="0" err="1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err="1" smtClean="0">
                <a:solidFill>
                  <a:srgbClr val="000000"/>
                </a:solidFill>
                <a:latin typeface="Courier"/>
              </a:rPr>
              <a:t>it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i="1" dirty="0" err="1" smtClean="0">
                <a:solidFill>
                  <a:srgbClr val="000000"/>
                </a:solidFill>
                <a:latin typeface="Courier"/>
              </a:rPr>
              <a:t>t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i="1" dirty="0" err="1" smtClean="0">
                <a:solidFill>
                  <a:srgbClr val="000000"/>
                </a:solidFill>
                <a:latin typeface="Courier"/>
              </a:rPr>
              <a:t>docoprocess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if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err="1" smtClean="0">
                <a:solidFill>
                  <a:srgbClr val="000000"/>
                </a:solidFill>
                <a:latin typeface="Courier"/>
              </a:rPr>
              <a:t>docoprocess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202020"/>
                </a:solidFill>
                <a:latin typeface="Courier New"/>
              </a:rPr>
              <a:t>ne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0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then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needtocreategrid</a:t>
            </a:r>
            <a:r>
              <a:rPr lang="en-US" sz="1200" b="1" i="1" dirty="0" err="1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needgrid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if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needgrid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202020"/>
                </a:solidFill>
                <a:latin typeface="Courier New"/>
              </a:rPr>
              <a:t>ne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0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then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createstructuredgrid</a:t>
            </a:r>
            <a:r>
              <a:rPr lang="en-US" sz="1200" b="1" i="1" dirty="0" err="1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myid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nx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ny_start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ny_stop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,…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err="1" smtClean="0">
                <a:solidFill>
                  <a:srgbClr val="B1B100"/>
                </a:solidFill>
                <a:latin typeface="Courier New"/>
              </a:rPr>
              <a:t>endif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b="1" i="1" dirty="0" err="1" smtClean="0">
                <a:solidFill>
                  <a:srgbClr val="B1B100"/>
                </a:solidFill>
                <a:latin typeface="Courier New"/>
              </a:rPr>
              <a:t>endif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… </a:t>
            </a:r>
            <a:r>
              <a:rPr lang="en-US" sz="1200" b="1" i="1" dirty="0" smtClean="0">
                <a:solidFill>
                  <a:srgbClr val="666666"/>
                </a:solidFill>
                <a:latin typeface="Courier New"/>
              </a:rPr>
              <a:t>! adding variables here …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if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docoprocess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202020"/>
                </a:solidFill>
                <a:latin typeface="Courier New"/>
              </a:rPr>
              <a:t>ne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0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then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coprocess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b="1" i="1" dirty="0" err="1" smtClean="0">
                <a:solidFill>
                  <a:srgbClr val="B1B100"/>
                </a:solidFill>
                <a:latin typeface="Courier New"/>
              </a:rPr>
              <a:t>endif</a:t>
            </a:r>
            <a:endParaRPr lang="en-US" sz="1200" b="1" i="1" dirty="0" smtClean="0">
              <a:solidFill>
                <a:srgbClr val="000000"/>
              </a:solidFill>
              <a:latin typeface="Courier"/>
            </a:endParaRPr>
          </a:p>
          <a:p>
            <a:endParaRPr lang="en-US" sz="1200" dirty="0" smtClean="0">
              <a:latin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34962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CoProcessing/Adaptors/FortranAdaptors/NPICAdaptor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85800"/>
            <a:ext cx="8534400" cy="58674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2000"/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extern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</a:rPr>
              <a:t>"C"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createstructuredgrid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_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myid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xdim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ystart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ystop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double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xspc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double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yspc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4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000040"/>
                </a:solidFill>
                <a:latin typeface="Courier New"/>
              </a:rPr>
              <a:t>!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GetCoProcessorData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())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vtkGenericWarningMacro</a:t>
            </a:r>
            <a:r>
              <a:rPr lang="en-US" sz="14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</a:rPr>
              <a:t>"Unable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</a:rPr>
              <a:t> to access 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</a:rPr>
              <a:t>CoProcessorData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</a:rPr>
              <a:t>."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return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}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vtkMultiBlockDataSet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grid 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vtkMultiBlockDataSet</a:t>
            </a:r>
            <a:r>
              <a:rPr lang="en-US" sz="14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4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grid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SetNumberOfBlocks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vtkImageData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vtkImageData</a:t>
            </a:r>
            <a:r>
              <a:rPr lang="en-US" sz="14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4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Initialize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grid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SetBlock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SetSpacing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xspc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yspc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800080"/>
                </a:solidFill>
                <a:latin typeface="Courier New"/>
              </a:rPr>
              <a:t>0.0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smtClean="0">
                <a:solidFill>
                  <a:srgbClr val="666666"/>
                </a:solidFill>
                <a:latin typeface="Courier New"/>
              </a:rPr>
              <a:t>// Offsets account for a ghost point on either end in both directions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smtClean="0">
                <a:solidFill>
                  <a:srgbClr val="666666"/>
                </a:solidFill>
                <a:latin typeface="Courier New"/>
              </a:rPr>
              <a:t>// They also account for the 1 base in Fortran </a:t>
            </a:r>
            <a:r>
              <a:rPr lang="en-US" sz="1400" dirty="0" err="1" smtClean="0">
                <a:solidFill>
                  <a:srgbClr val="666666"/>
                </a:solidFill>
                <a:latin typeface="Courier New"/>
              </a:rPr>
              <a:t>vs</a:t>
            </a:r>
            <a:r>
              <a:rPr lang="en-US" sz="1400" dirty="0" smtClean="0">
                <a:solidFill>
                  <a:srgbClr val="666666"/>
                </a:solidFill>
                <a:latin typeface="Courier New"/>
              </a:rPr>
              <a:t> the 0 base here.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SetExtent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xdim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ystart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myid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]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ystop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myid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]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img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SetOrigin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800080"/>
                </a:solidFill>
                <a:latin typeface="Courier New"/>
              </a:rPr>
              <a:t>0.0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800080"/>
                </a:solidFill>
                <a:latin typeface="Courier New"/>
              </a:rPr>
              <a:t>0.0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800080"/>
                </a:solidFill>
                <a:latin typeface="Courier New"/>
              </a:rPr>
              <a:t>0.0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GetCoProcessorData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GetInputDescriptionByName</a:t>
            </a:r>
            <a:r>
              <a:rPr lang="en-US" sz="14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FF0000"/>
                </a:solidFill>
                <a:latin typeface="Courier New"/>
              </a:rPr>
              <a:t>"input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SetGrid</a:t>
            </a:r>
            <a:r>
              <a:rPr lang="en-US" sz="14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grid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grid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}</a:t>
            </a:r>
            <a:endParaRPr lang="en-US" sz="1400" dirty="0" smtClean="0">
              <a:latin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1"/>
            <a:ext cx="4495800" cy="489364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2000"/>
            <a:r>
              <a:rPr lang="en-US" sz="1200" i="1" dirty="0" smtClean="0">
                <a:solidFill>
                  <a:srgbClr val="666666"/>
                </a:solidFill>
                <a:latin typeface="Courier New"/>
              </a:rPr>
              <a:t>!  Now collect each desired quantities and output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,field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,field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,field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,field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5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,field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5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6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,field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6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7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,ax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8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,ay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9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,az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10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,diva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11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,phi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12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,jx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13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,jy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14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,jz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15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,rho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16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17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18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19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20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21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22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write_data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23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,moment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))</a:t>
            </a:r>
            <a:endParaRPr lang="en-US" sz="1200" i="1" dirty="0" smtClean="0">
              <a:solidFill>
                <a:srgbClr val="000000"/>
              </a:solidFill>
              <a:latin typeface="Courier"/>
            </a:endParaRPr>
          </a:p>
          <a:p>
            <a:endParaRPr lang="en-US" sz="1200" dirty="0" smtClean="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81001"/>
            <a:ext cx="4800600" cy="581697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R="2000"/>
            <a:r>
              <a:rPr lang="en-US" sz="1200" i="1" dirty="0" smtClean="0">
                <a:solidFill>
                  <a:srgbClr val="666666"/>
                </a:solidFill>
                <a:latin typeface="Courier New"/>
              </a:rPr>
              <a:t>! Add the fields from </a:t>
            </a:r>
            <a:r>
              <a:rPr lang="en-US" sz="1200" i="1" dirty="0" err="1" smtClean="0">
                <a:solidFill>
                  <a:srgbClr val="666666"/>
                </a:solidFill>
                <a:latin typeface="Courier New"/>
              </a:rPr>
              <a:t>write_data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i="1" dirty="0" smtClean="0">
                <a:solidFill>
                  <a:srgbClr val="B1B100"/>
                </a:solidFill>
                <a:latin typeface="Courier New"/>
              </a:rPr>
              <a:t>if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i="1" dirty="0" err="1" smtClean="0">
                <a:solidFill>
                  <a:srgbClr val="000000"/>
                </a:solidFill>
                <a:latin typeface="Courier"/>
              </a:rPr>
              <a:t>docoprocess</a:t>
            </a:r>
            <a:r>
              <a:rPr lang="en-US" sz="1200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202020"/>
                </a:solidFill>
                <a:latin typeface="Courier New"/>
              </a:rPr>
              <a:t>ne</a:t>
            </a:r>
            <a:r>
              <a:rPr lang="en-US" sz="1200" b="1" i="1" dirty="0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0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then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add_vector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"E"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field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field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field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add_vector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"B"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field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field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5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field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6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add_vector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"a"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ax, ay,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az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add_scalar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"diva"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diva,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add_scalar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"phi"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phi,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add_vector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b="1" i="1" dirty="0" err="1" smtClean="0">
                <a:solidFill>
                  <a:srgbClr val="FF0000"/>
                </a:solidFill>
                <a:latin typeface="Courier New"/>
              </a:rPr>
              <a:t>j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jx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jy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jz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add_scalar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"rho"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rho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add_scalar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"ne"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add_scalar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b="1" i="1" dirty="0" err="1" smtClean="0">
                <a:solidFill>
                  <a:srgbClr val="FF0000"/>
                </a:solidFill>
                <a:latin typeface="Courier New"/>
              </a:rPr>
              <a:t>ni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4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add_vector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b="1" i="1" dirty="0" err="1" smtClean="0">
                <a:solidFill>
                  <a:srgbClr val="FF0000"/>
                </a:solidFill>
                <a:latin typeface="Courier New"/>
              </a:rPr>
              <a:t>Ve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i="1" dirty="0" smtClean="0">
                <a:solidFill>
                  <a:srgbClr val="B1B100"/>
                </a:solidFill>
                <a:latin typeface="Courier New"/>
              </a:rPr>
              <a:t>call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Courier"/>
              </a:rPr>
              <a:t>add_vector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FF0000"/>
                </a:solidFill>
                <a:latin typeface="Courier New"/>
              </a:rPr>
              <a:t>"Vi"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moment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(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3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nx2,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1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: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ny2,</a:t>
            </a:r>
            <a:r>
              <a:rPr lang="en-US" sz="1200" b="1" i="1" dirty="0" smtClean="0">
                <a:solidFill>
                  <a:srgbClr val="CC66CC"/>
                </a:solidFill>
                <a:latin typeface="Courier New"/>
              </a:rPr>
              <a:t>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, nx2</a:t>
            </a:r>
            <a:r>
              <a:rPr lang="en-US" sz="1200" b="1" i="1" dirty="0" smtClean="0">
                <a:solidFill>
                  <a:srgbClr val="339933"/>
                </a:solidFill>
                <a:latin typeface="Courier New"/>
              </a:rPr>
              <a:t>*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ny2</a:t>
            </a:r>
            <a:r>
              <a:rPr lang="en-US" sz="1200" b="1" i="1" dirty="0" smtClean="0">
                <a:solidFill>
                  <a:srgbClr val="009900"/>
                </a:solidFill>
                <a:latin typeface="Courier New"/>
              </a:rPr>
              <a:t>)</a:t>
            </a: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;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i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i="1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b="1" i="1" dirty="0" err="1" smtClean="0">
                <a:solidFill>
                  <a:srgbClr val="B1B100"/>
                </a:solidFill>
                <a:latin typeface="Courier New"/>
              </a:rPr>
              <a:t>endif</a:t>
            </a:r>
            <a:endParaRPr lang="en-US" sz="1200" b="1" i="1" dirty="0" smtClean="0">
              <a:solidFill>
                <a:srgbClr val="000000"/>
              </a:solidFill>
              <a:latin typeface="Courie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Visualization Workflow</a:t>
            </a:r>
            <a:br>
              <a:rPr lang="en-US" dirty="0" smtClean="0"/>
            </a:br>
            <a:r>
              <a:rPr lang="en-US" dirty="0" smtClean="0"/>
              <a:t>is Breaking Down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7772400" y="6248400"/>
            <a:ext cx="1371600" cy="609600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433275" y="6400800"/>
            <a:ext cx="1710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Image from Rob </a:t>
            </a:r>
            <a:r>
              <a:rPr lang="en-US" sz="1000" dirty="0" smtClean="0"/>
              <a:t>Ross,</a:t>
            </a:r>
          </a:p>
          <a:p>
            <a:r>
              <a:rPr lang="en-US" sz="1000" dirty="0" smtClean="0"/>
              <a:t>Argonne </a:t>
            </a:r>
            <a:r>
              <a:rPr lang="en-US" sz="1000" dirty="0"/>
              <a:t>National Laboratory</a:t>
            </a:r>
          </a:p>
        </p:txBody>
      </p:sp>
      <p:pic>
        <p:nvPicPr>
          <p:cNvPr id="6" name="Picture 5" descr="drive-trends-bw-year-fixed-1014200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57400" y="1219200"/>
            <a:ext cx="6934200" cy="5200650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7" name="Group 4"/>
          <p:cNvGrpSpPr/>
          <p:nvPr/>
        </p:nvGrpSpPr>
        <p:grpSpPr>
          <a:xfrm>
            <a:off x="152400" y="2362200"/>
            <a:ext cx="1793774" cy="2819400"/>
            <a:chOff x="533400" y="762000"/>
            <a:chExt cx="1793774" cy="2819400"/>
          </a:xfrm>
        </p:grpSpPr>
        <p:sp>
          <p:nvSpPr>
            <p:cNvPr id="8" name="Rounded Rectangle 7"/>
            <p:cNvSpPr/>
            <p:nvPr/>
          </p:nvSpPr>
          <p:spPr>
            <a:xfrm>
              <a:off x="533400" y="762000"/>
              <a:ext cx="1600200" cy="533400"/>
            </a:xfrm>
            <a:prstGeom prst="roundRect">
              <a:avLst/>
            </a:prstGeom>
            <a:gradFill>
              <a:gsLst>
                <a:gs pos="0">
                  <a:srgbClr val="A3C4FF"/>
                </a:gs>
                <a:gs pos="35000">
                  <a:srgbClr val="BFD5FF"/>
                </a:gs>
                <a:gs pos="100000">
                  <a:srgbClr val="E5EEFF"/>
                </a:gs>
              </a:gsLst>
            </a:gradFill>
            <a:ln>
              <a:solidFill>
                <a:srgbClr val="4A7EBB"/>
              </a:solidFill>
            </a:ln>
            <a:effectLst>
              <a:outerShdw blurRad="40000" dist="63500" dir="24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eaLnBrk="1" hangingPunct="1"/>
              <a:r>
                <a:rPr lang="en-US" sz="1800" dirty="0">
                  <a:latin typeface="Calibri"/>
                  <a:cs typeface="Calibri"/>
                </a:rPr>
                <a:t>Solver</a:t>
              </a:r>
            </a:p>
          </p:txBody>
        </p:sp>
        <p:sp>
          <p:nvSpPr>
            <p:cNvPr id="9" name="Can 8"/>
            <p:cNvSpPr/>
            <p:nvPr/>
          </p:nvSpPr>
          <p:spPr>
            <a:xfrm>
              <a:off x="800100" y="1752600"/>
              <a:ext cx="1066800" cy="838200"/>
            </a:xfrm>
            <a:prstGeom prst="can">
              <a:avLst/>
            </a:prstGeom>
            <a:gradFill>
              <a:gsLst>
                <a:gs pos="0">
                  <a:srgbClr val="DAFDA7"/>
                </a:gs>
                <a:gs pos="35000">
                  <a:srgbClr val="E4FDC2"/>
                </a:gs>
                <a:gs pos="100000">
                  <a:srgbClr val="F5FFE6"/>
                </a:gs>
              </a:gsLst>
            </a:gradFill>
            <a:ln>
              <a:solidFill>
                <a:srgbClr val="98B954"/>
              </a:solidFill>
            </a:ln>
            <a:effectLst>
              <a:outerShdw blurRad="40000" dist="63500" dir="24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Disk</a:t>
              </a:r>
            </a:p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Storage</a:t>
              </a:r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400" y="3048000"/>
              <a:ext cx="1600200" cy="533400"/>
            </a:xfrm>
            <a:prstGeom prst="roundRect">
              <a:avLst/>
            </a:prstGeom>
            <a:gradFill>
              <a:gsLst>
                <a:gs pos="0">
                  <a:srgbClr val="FFA2A1"/>
                </a:gs>
                <a:gs pos="35000">
                  <a:srgbClr val="FFBEBD"/>
                </a:gs>
                <a:gs pos="100000">
                  <a:srgbClr val="FFE5E5"/>
                </a:gs>
              </a:gsLst>
            </a:gradFill>
            <a:ln>
              <a:solidFill>
                <a:srgbClr val="BE4B48"/>
              </a:solidFill>
            </a:ln>
            <a:effectLst>
              <a:outerShdw blurRad="40000" dist="63500" dir="2400000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latin typeface="Calibri"/>
                  <a:cs typeface="Calibri"/>
                </a:rPr>
                <a:t>Visualization</a:t>
              </a:r>
            </a:p>
          </p:txBody>
        </p:sp>
        <p:cxnSp>
          <p:nvCxnSpPr>
            <p:cNvPr id="11" name="Straight Arrow Connector 10"/>
            <p:cNvCxnSpPr>
              <a:stCxn id="8" idx="2"/>
              <a:endCxn id="9" idx="1"/>
            </p:cNvCxnSpPr>
            <p:nvPr/>
          </p:nvCxnSpPr>
          <p:spPr>
            <a:xfrm rot="5400000">
              <a:off x="1104900" y="1524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3"/>
              <a:endCxn id="10" idx="0"/>
            </p:cNvCxnSpPr>
            <p:nvPr/>
          </p:nvCxnSpPr>
          <p:spPr>
            <a:xfrm rot="5400000">
              <a:off x="1104900" y="2819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34294" y="1383268"/>
              <a:ext cx="992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/>
                  <a:cs typeface="Calibri"/>
                </a:rPr>
                <a:t>Full Mesh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0" y="6324600"/>
            <a:ext cx="15240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CoProcessing/Adaptors/FortranAdaptors/NPICAdaptor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229600" cy="44012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2000"/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extern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</a:rPr>
              <a:t>"C"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add_scalar_</a:t>
            </a:r>
            <a:r>
              <a:rPr lang="en-US" sz="14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char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fname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len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FF"/>
                </a:solidFill>
                <a:latin typeface="Courier New"/>
              </a:rPr>
              <a:t>double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data, </a:t>
            </a:r>
            <a:r>
              <a:rPr lang="en-US" sz="14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size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vtkDoubleArray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arr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vtkDoubleArray</a:t>
            </a:r>
            <a:r>
              <a:rPr lang="en-US" sz="14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4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vtkStdString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name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fname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len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arr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SetName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name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arr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SetNumberOfComponents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arr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SetArray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data,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size, 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1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vtkDataObject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obj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</a:p>
          <a:p>
            <a:pPr marR="2000"/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GetCoProcessorData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GetInputDescriptionByName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</a:rPr>
              <a:t>"input"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GetGrid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vtkMultiBlockDataSet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grid 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vtkMultiBlockDataSet</a:t>
            </a:r>
            <a:r>
              <a:rPr lang="en-US" sz="14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400" dirty="0" err="1" smtClean="0">
                <a:solidFill>
                  <a:srgbClr val="007788"/>
                </a:solidFill>
                <a:latin typeface="Courier New"/>
              </a:rPr>
              <a:t>SafeDownCast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obj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vtkDataSet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dataset 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vtkDataSet</a:t>
            </a:r>
            <a:r>
              <a:rPr lang="en-US" sz="14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400" dirty="0" err="1" smtClean="0">
                <a:solidFill>
                  <a:srgbClr val="007788"/>
                </a:solidFill>
                <a:latin typeface="Courier New"/>
              </a:rPr>
              <a:t>SafeDownCast</a:t>
            </a:r>
            <a:r>
              <a:rPr lang="en-US" sz="14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grid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GetBlock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0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dataset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GetPointData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AddArray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arr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</a:rPr>
              <a:t>arr</a:t>
            </a:r>
            <a:r>
              <a:rPr lang="en-US" sz="14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4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4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4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4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Courier"/>
              </a:rPr>
            </a:br>
            <a:r>
              <a:rPr lang="en-US" sz="1400" dirty="0" smtClean="0">
                <a:solidFill>
                  <a:srgbClr val="008000"/>
                </a:solidFill>
                <a:latin typeface="Courier New"/>
              </a:rPr>
              <a:t>}</a:t>
            </a:r>
            <a:endParaRPr lang="en-US" sz="1400" dirty="0" smtClean="0">
              <a:solidFill>
                <a:srgbClr val="000000"/>
              </a:solidFill>
              <a:latin typeface="Courier"/>
            </a:endParaRPr>
          </a:p>
          <a:p>
            <a:endParaRPr lang="en-US" sz="1400" dirty="0" smtClean="0">
              <a:latin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from </a:t>
            </a:r>
            <a:r>
              <a:rPr lang="en-US" dirty="0" err="1" smtClean="0"/>
              <a:t>ParaView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3733800"/>
          </a:xfrm>
        </p:spPr>
        <p:txBody>
          <a:bodyPr/>
          <a:lstStyle/>
          <a:p>
            <a:r>
              <a:rPr lang="en-US" dirty="0" smtClean="0"/>
              <a:t>Interact with </a:t>
            </a:r>
            <a:r>
              <a:rPr lang="en-US" dirty="0" err="1" smtClean="0"/>
              <a:t>ParaView</a:t>
            </a:r>
            <a:r>
              <a:rPr lang="en-US" dirty="0" smtClean="0"/>
              <a:t> normally</a:t>
            </a:r>
          </a:p>
          <a:p>
            <a:r>
              <a:rPr lang="en-US" dirty="0" smtClean="0"/>
              <a:t>Export a script that mimics that interaction</a:t>
            </a:r>
          </a:p>
          <a:p>
            <a:r>
              <a:rPr lang="en-US" dirty="0" smtClean="0"/>
              <a:t>Runs during each </a:t>
            </a:r>
            <a:r>
              <a:rPr lang="en-US" dirty="0" err="1" smtClean="0"/>
              <a:t>coprocessing</a:t>
            </a:r>
            <a:r>
              <a:rPr lang="en-US" dirty="0" smtClean="0"/>
              <a:t> step </a:t>
            </a:r>
          </a:p>
          <a:p>
            <a:pPr lvl="1"/>
            <a:r>
              <a:rPr lang="en-US" dirty="0" smtClean="0"/>
              <a:t>(one frame at a time)</a:t>
            </a:r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36382"/>
            <a:ext cx="5029200" cy="38014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8901" y="5029200"/>
            <a:ext cx="5854699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2000"/>
            <a:r>
              <a:rPr lang="en-US" sz="1200" b="1" dirty="0" smtClean="0">
                <a:solidFill>
                  <a:srgbClr val="FF7700"/>
                </a:solidFill>
                <a:latin typeface="Courier New"/>
              </a:rPr>
              <a:t>def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ourier"/>
              </a:rPr>
              <a:t>DoCoProcessing</a:t>
            </a:r>
            <a:r>
              <a:rPr lang="en-US" sz="1200" b="1" dirty="0" err="1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1" dirty="0" err="1" smtClean="0">
                <a:solidFill>
                  <a:srgbClr val="000000"/>
                </a:solidFill>
                <a:latin typeface="Courier"/>
              </a:rPr>
              <a:t>datadescription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:</a:t>
            </a:r>
            <a:br>
              <a:rPr lang="en-US" sz="1200" b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   … </a:t>
            </a:r>
            <a:br>
              <a:rPr lang="en-US" sz="1200" b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b="1" dirty="0" smtClean="0">
                <a:solidFill>
                  <a:srgbClr val="008000"/>
                </a:solidFill>
                <a:latin typeface="Courier New"/>
              </a:rPr>
              <a:t>input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 = </a:t>
            </a:r>
            <a:r>
              <a:rPr lang="en-US" sz="1200" b="1" dirty="0" err="1" smtClean="0">
                <a:solidFill>
                  <a:srgbClr val="000000"/>
                </a:solidFill>
                <a:latin typeface="Courier"/>
              </a:rPr>
              <a:t>CreateProducer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ourier"/>
              </a:rPr>
              <a:t>datadescription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dirty="0" smtClean="0">
                <a:solidFill>
                  <a:srgbClr val="483D8B"/>
                </a:solidFill>
                <a:latin typeface="Courier New"/>
              </a:rPr>
              <a:t>"input"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b="1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    ParallelMultiBlockDataSetWriter1 = </a:t>
            </a:r>
            <a:r>
              <a:rPr lang="en-US" sz="1200" b="1" dirty="0" err="1" smtClean="0">
                <a:solidFill>
                  <a:srgbClr val="000000"/>
                </a:solidFill>
                <a:latin typeface="Courier"/>
              </a:rPr>
              <a:t>CreateWriter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ourier"/>
              </a:rPr>
              <a:t>XMLMultiBlockDataWriter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dirty="0" smtClean="0">
                <a:solidFill>
                  <a:srgbClr val="483D8B"/>
                </a:solidFill>
                <a:latin typeface="Courier New"/>
              </a:rPr>
              <a:t>"</a:t>
            </a:r>
            <a:r>
              <a:rPr lang="en-US" sz="1200" b="1" dirty="0" err="1" smtClean="0">
                <a:solidFill>
                  <a:srgbClr val="483D8B"/>
                </a:solidFill>
                <a:latin typeface="Courier New"/>
              </a:rPr>
              <a:t>filename_%t.vtm</a:t>
            </a:r>
            <a:r>
              <a:rPr lang="en-US" sz="1200" b="1" dirty="0" smtClean="0">
                <a:solidFill>
                  <a:srgbClr val="483D8B"/>
                </a:solidFill>
                <a:latin typeface="Courier New"/>
              </a:rPr>
              <a:t>"</a:t>
            </a:r>
            <a:r>
              <a:rPr lang="en-US" sz="1200" b="1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b="1" dirty="0" smtClean="0">
                <a:solidFill>
                  <a:srgbClr val="FF4500"/>
                </a:solidFill>
                <a:latin typeface="Courier New"/>
              </a:rPr>
              <a:t>1</a:t>
            </a:r>
            <a:r>
              <a:rPr lang="en-US" sz="1200" b="1" dirty="0" smtClean="0">
                <a:solidFill>
                  <a:srgbClr val="000000"/>
                </a:solidFill>
                <a:latin typeface="Courier New"/>
              </a:rPr>
              <a:t>)</a:t>
            </a:r>
            <a:endParaRPr lang="en-US" sz="1200" b="1" dirty="0" smtClean="0">
              <a:solidFill>
                <a:srgbClr val="000000"/>
              </a:solidFill>
              <a:latin typeface="Courier"/>
            </a:endParaRPr>
          </a:p>
          <a:p>
            <a:endParaRPr lang="en-US" sz="1200" dirty="0" smtClean="0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1181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pic>
        <p:nvPicPr>
          <p:cNvPr id="11" name="Picture 10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0"/>
            <a:ext cx="3568700" cy="6858000"/>
          </a:xfrm>
          <a:prstGeom prst="rect">
            <a:avLst/>
          </a:prstGeom>
        </p:spPr>
      </p:pic>
      <p:pic>
        <p:nvPicPr>
          <p:cNvPr id="8" name="Picture 7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1" y="792162"/>
            <a:ext cx="5486399" cy="41469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Useful Image</a:t>
            </a:r>
            <a:endParaRPr lang="en-US" dirty="0"/>
          </a:p>
        </p:txBody>
      </p:sp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762000"/>
            <a:ext cx="5791200" cy="4289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103673"/>
            <a:ext cx="6400799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2000"/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a3_j_PVLookupTable =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GetLookupTableForArray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483D8B"/>
                </a:solidFill>
                <a:latin typeface="Courier New"/>
              </a:rPr>
              <a:t>"</a:t>
            </a:r>
            <a:r>
              <a:rPr lang="en-US" sz="1200" dirty="0" err="1" smtClean="0">
                <a:solidFill>
                  <a:srgbClr val="483D8B"/>
                </a:solidFill>
                <a:latin typeface="Courier New"/>
              </a:rPr>
              <a:t>j</a:t>
            </a:r>
            <a:r>
              <a:rPr lang="en-US" sz="1200" dirty="0" smtClean="0">
                <a:solidFill>
                  <a:srgbClr val="483D8B"/>
                </a:solidFill>
                <a:latin typeface="Courier New"/>
              </a:rPr>
              <a:t>"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Discretize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RGBPoints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0.00029873965903074048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0.077298959436258918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0.90196078431372551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0.1542991792134871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0.90196078431372551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0.90196078431372551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0.19279928910210117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1.0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]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UseLogScale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VectorComponent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NumberOfTableValues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256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ColorSpace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483D8B"/>
                </a:solidFill>
                <a:latin typeface="Courier New"/>
              </a:rPr>
              <a:t>'RGB'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VectorMode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483D8B"/>
                </a:solidFill>
                <a:latin typeface="Courier New"/>
              </a:rPr>
              <a:t>'Magnitude'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HSVWrap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ScalarRangeInitialized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1.0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LockScalarRange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=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)</a:t>
            </a:r>
            <a:endParaRPr lang="en-US" sz="1200" dirty="0" smtClean="0"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927449"/>
            <a:ext cx="31242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2000"/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   RenderView1.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CameraPosition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= 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18.6328125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37.3828125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134.3787411685681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]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…</a:t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RenderView1.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CameraFocalPoint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= 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18.6328125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37.3828125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0.0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]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…</a:t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RenderView1.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Background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= 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[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0.31999694819562063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0.34000152590218968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FF4500"/>
                </a:solidFill>
                <a:latin typeface="Courier New"/>
              </a:rPr>
              <a:t>0.42999923704890519</a:t>
            </a:r>
            <a:r>
              <a:rPr lang="en-US" sz="1200" dirty="0" smtClean="0">
                <a:solidFill>
                  <a:srgbClr val="000000"/>
                </a:solidFill>
                <a:latin typeface="Courier New"/>
              </a:rPr>
              <a:t>]</a:t>
            </a:r>
            <a:endParaRPr lang="en-US" sz="1200" dirty="0" smtClean="0">
              <a:solidFill>
                <a:srgbClr val="000000"/>
              </a:solidFill>
              <a:latin typeface="Courier"/>
            </a:endParaRPr>
          </a:p>
        </p:txBody>
      </p:sp>
      <p:pic>
        <p:nvPicPr>
          <p:cNvPr id="5" name="Picture 4" descr="image_0.png"/>
          <p:cNvPicPr>
            <a:picLocks noChangeAspect="1"/>
          </p:cNvPicPr>
          <p:nvPr/>
        </p:nvPicPr>
        <p:blipFill>
          <a:blip r:embed="rId4"/>
          <a:srcRect t="19800" b="19800"/>
          <a:stretch>
            <a:fillRect/>
          </a:stretch>
        </p:blipFill>
        <p:spPr>
          <a:xfrm>
            <a:off x="5943600" y="914400"/>
            <a:ext cx="3073400" cy="18563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Images</a:t>
            </a:r>
            <a:endParaRPr lang="en-US" dirty="0"/>
          </a:p>
        </p:txBody>
      </p:sp>
      <p:pic>
        <p:nvPicPr>
          <p:cNvPr id="7" name="Picture 6" descr="Picture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89000"/>
            <a:ext cx="5996066" cy="4445000"/>
          </a:xfrm>
          <a:prstGeom prst="rect">
            <a:avLst/>
          </a:prstGeom>
        </p:spPr>
      </p:pic>
      <p:pic>
        <p:nvPicPr>
          <p:cNvPr id="5" name="Picture 4" descr="image_0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889000"/>
            <a:ext cx="2819400" cy="2819401"/>
          </a:xfrm>
          <a:prstGeom prst="rect">
            <a:avLst/>
          </a:prstGeom>
        </p:spPr>
      </p:pic>
      <p:pic>
        <p:nvPicPr>
          <p:cNvPr id="8" name="Picture 7" descr="image_1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8862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 it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2819400"/>
          </a:xfrm>
        </p:spPr>
        <p:txBody>
          <a:bodyPr/>
          <a:lstStyle/>
          <a:p>
            <a:r>
              <a:rPr lang="en-US" dirty="0" smtClean="0"/>
              <a:t>2 Processors!</a:t>
            </a:r>
          </a:p>
          <a:p>
            <a:pPr lvl="1"/>
            <a:r>
              <a:rPr lang="en-US" dirty="0" smtClean="0"/>
              <a:t>Demonstration</a:t>
            </a:r>
          </a:p>
          <a:p>
            <a:endParaRPr lang="en-US" dirty="0" smtClean="0"/>
          </a:p>
          <a:p>
            <a:r>
              <a:rPr lang="en-US" dirty="0" smtClean="0"/>
              <a:t>Quite often no modification is needed</a:t>
            </a:r>
          </a:p>
          <a:p>
            <a:pPr lvl="1"/>
            <a:r>
              <a:rPr lang="en-US" dirty="0" smtClean="0"/>
              <a:t>including if the input changes refinement</a:t>
            </a:r>
          </a:p>
          <a:p>
            <a:pPr lvl="1"/>
            <a:r>
              <a:rPr lang="en-US" dirty="0" smtClean="0"/>
              <a:t>NPIC we have to move the camera, details aren’t interesting.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simple output at small scale</a:t>
            </a:r>
          </a:p>
          <a:p>
            <a:r>
              <a:rPr lang="en-US" dirty="0" smtClean="0"/>
              <a:t>Pull it into </a:t>
            </a:r>
            <a:r>
              <a:rPr lang="en-US" dirty="0" err="1" smtClean="0"/>
              <a:t>paraview</a:t>
            </a:r>
            <a:r>
              <a:rPr lang="en-US" dirty="0" smtClean="0"/>
              <a:t> and set things up</a:t>
            </a:r>
          </a:p>
          <a:p>
            <a:r>
              <a:rPr lang="en-US" dirty="0" smtClean="0"/>
              <a:t>Test it out on the small scale run</a:t>
            </a:r>
          </a:p>
          <a:p>
            <a:r>
              <a:rPr lang="en-US" dirty="0" smtClean="0"/>
              <a:t>Scale it up (modulo some changes)</a:t>
            </a:r>
          </a:p>
          <a:p>
            <a:pPr lvl="1"/>
            <a:r>
              <a:rPr lang="en-US" dirty="0" smtClean="0"/>
              <a:t>I’ve run the same script on 2 cores to 2048 cores.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don’t want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large machines don’t do dynamic loading</a:t>
            </a:r>
          </a:p>
          <a:p>
            <a:r>
              <a:rPr lang="en-US" dirty="0" smtClean="0"/>
              <a:t>Great to use for static, lower overhead</a:t>
            </a:r>
          </a:p>
          <a:p>
            <a:pPr lvl="1"/>
            <a:r>
              <a:rPr lang="en-US" dirty="0" smtClean="0"/>
              <a:t>Not necessary to skip python—Stay tuned!</a:t>
            </a:r>
          </a:p>
          <a:p>
            <a:endParaRPr lang="en-US" dirty="0" smtClean="0"/>
          </a:p>
          <a:p>
            <a:r>
              <a:rPr lang="en-US" dirty="0" smtClean="0"/>
              <a:t>It’s much more manual than exporting from </a:t>
            </a:r>
            <a:r>
              <a:rPr lang="en-US" dirty="0" err="1" smtClean="0"/>
              <a:t>Paraview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C++ pipeline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8534400" cy="56323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2000"/>
            <a:r>
              <a:rPr lang="en-US" sz="18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vtkHCPipeline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800" dirty="0" err="1" smtClean="0">
                <a:solidFill>
                  <a:srgbClr val="007788"/>
                </a:solidFill>
                <a:latin typeface="Courier New"/>
              </a:rPr>
              <a:t>CoProcess</a:t>
            </a:r>
            <a:r>
              <a:rPr lang="en-US" sz="18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vtkCPDataDescription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dataDescription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timeStep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dataDescription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GetTimeStep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vtkTrivialProducer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prod 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vtkTrivialProducer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8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prod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SetOutput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 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dataDescription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GetInputDescriptionByName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</a:rPr>
              <a:t>"input"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)</a:t>
            </a:r>
          </a:p>
          <a:p>
            <a:pPr marR="2000"/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    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GetGrid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())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vtkPXMLMultiBlockDataWriter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writer 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</a:p>
          <a:p>
            <a:pPr marR="2000"/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vtkPXMLMultiBlockDataWriter</a:t>
            </a:r>
            <a:r>
              <a:rPr lang="en-US" sz="18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8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</a:p>
          <a:p>
            <a:pPr marR="2000"/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writer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SetInputConnection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prod-&gt;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GetOutputPort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()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 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</a:rPr>
              <a:t>char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filename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800" dirty="0" smtClean="0">
                <a:solidFill>
                  <a:srgbClr val="0000DD"/>
                </a:solidFill>
                <a:latin typeface="Courier New"/>
              </a:rPr>
              <a:t>64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]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800" dirty="0" err="1" smtClean="0">
                <a:solidFill>
                  <a:srgbClr val="0000DD"/>
                </a:solidFill>
                <a:latin typeface="Courier New"/>
              </a:rPr>
              <a:t>sprintf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filename, 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800" dirty="0" err="1" smtClean="0">
                <a:solidFill>
                  <a:srgbClr val="FF0000"/>
                </a:solidFill>
                <a:latin typeface="Courier New"/>
              </a:rPr>
              <a:t>output_%d.vtm</a:t>
            </a:r>
            <a:r>
              <a:rPr lang="en-US" sz="1800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timeStep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writer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</a:rPr>
              <a:t>SetFileName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filename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writer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Update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prod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Delete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  writer</a:t>
            </a:r>
            <a:r>
              <a:rPr lang="en-US" sz="18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8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>Delete 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8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8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Courier"/>
              </a:rPr>
            </a:br>
            <a:r>
              <a:rPr lang="en-US" sz="1800" dirty="0" smtClean="0">
                <a:solidFill>
                  <a:srgbClr val="008000"/>
                </a:solidFill>
                <a:latin typeface="Courier New"/>
              </a:rPr>
              <a:t>}</a:t>
            </a:r>
            <a:endParaRPr lang="en-US" sz="1800" dirty="0" smtClean="0">
              <a:solidFill>
                <a:srgbClr val="000000"/>
              </a:solidFill>
              <a:latin typeface="Courie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591300" y="1028700"/>
            <a:ext cx="2286000" cy="182880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</a:gradFill>
          <a:ln>
            <a:solidFill>
              <a:srgbClr val="4A7EBB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457200" eaLnBrk="1" hangingPunct="1"/>
            <a:r>
              <a:rPr lang="en-US" dirty="0" smtClean="0">
                <a:latin typeface="Times New Roman"/>
                <a:cs typeface="Times New Roman"/>
              </a:rPr>
              <a:t>Simulation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781800" y="1943100"/>
            <a:ext cx="1981200" cy="838200"/>
          </a:xfrm>
          <a:prstGeom prst="round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</a:gradFill>
          <a:ln>
            <a:solidFill>
              <a:srgbClr val="BE4B48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 defTabSz="457200"/>
            <a:r>
              <a:rPr lang="en-US" dirty="0">
                <a:solidFill>
                  <a:schemeClr val="dk1"/>
                </a:solidFill>
                <a:latin typeface="Times New Roman"/>
                <a:cs typeface="Times New Roman"/>
              </a:rPr>
              <a:t>ParaView</a:t>
            </a:r>
            <a:r>
              <a:rPr lang="en-US" dirty="0" smtClean="0">
                <a:solidFill>
                  <a:schemeClr val="dk1"/>
                </a:solidFill>
                <a:latin typeface="Times New Roman"/>
                <a:cs typeface="Times New Roman"/>
              </a:rPr>
              <a:t> Coprocessing</a:t>
            </a:r>
            <a:endParaRPr lang="en-US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</a:t>
            </a:r>
            <a:br>
              <a:rPr lang="en-US" dirty="0" smtClean="0"/>
            </a:br>
            <a:r>
              <a:rPr lang="en-US" dirty="0" smtClean="0"/>
              <a:t>ParaView Coprocessing Library?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 Out Adaptors/</a:t>
            </a:r>
            <a:r>
              <a:rPr lang="en-US" dirty="0" err="1" smtClean="0"/>
              <a:t>FortranAPI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4572000" cy="50783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2000"/>
            <a:r>
              <a:rPr lang="en-US" sz="1200" dirty="0" smtClean="0">
                <a:solidFill>
                  <a:srgbClr val="0000FF"/>
                </a:solidFill>
                <a:latin typeface="Courier New"/>
              </a:rPr>
              <a:t>void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coprocessorinitialize_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00FF"/>
                </a:solidFill>
                <a:latin typeface="Courier New"/>
              </a:rPr>
              <a:t>char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pythonFileName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err="1" smtClean="0">
                <a:solidFill>
                  <a:srgbClr val="0000FF"/>
                </a:solidFill>
                <a:latin typeface="Courier New"/>
              </a:rPr>
              <a:t>int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pythonFileNameLength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dirty="0" err="1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0040"/>
                </a:solidFill>
                <a:latin typeface="Courier New"/>
              </a:rPr>
              <a:t>!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00FF"/>
                </a:solidFill>
                <a:latin typeface="Courier New"/>
              </a:rPr>
              <a:t>char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cPythonFileName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[</a:t>
            </a:r>
            <a:r>
              <a:rPr lang="en-US" sz="1200" dirty="0" smtClean="0">
                <a:solidFill>
                  <a:srgbClr val="0000DD"/>
                </a:solidFill>
                <a:latin typeface="Courier New"/>
              </a:rPr>
              <a:t>200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]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ConvertFortranStringToCString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</a:t>
            </a:r>
          </a:p>
          <a:p>
            <a:pPr marR="2000"/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pythonFileName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pythonFileNameLength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</a:p>
          <a:p>
            <a:pPr marR="2000"/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cPythonFileName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, </a:t>
            </a:r>
            <a:r>
              <a:rPr lang="en-US" sz="1200" dirty="0" smtClean="0">
                <a:solidFill>
                  <a:srgbClr val="0000DD"/>
                </a:solidFill>
                <a:latin typeface="Courier New"/>
              </a:rPr>
              <a:t>200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vtkCPPythonScriptPipeline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pipeline 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</a:p>
          <a:p>
            <a:pPr marR="2000"/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vtkCPPythonScriptPipeline</a:t>
            </a:r>
            <a:r>
              <a:rPr lang="en-US" sz="12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2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pipeline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Initialize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cPythonFileName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vtkCPProcessor</a:t>
            </a:r>
            <a:r>
              <a:rPr lang="en-US" sz="12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2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Initialize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AddPipeline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pipeline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pipeline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}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</a:t>
            </a:r>
            <a:r>
              <a:rPr lang="en-US" sz="1200" dirty="0" err="1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0040"/>
                </a:solidFill>
                <a:latin typeface="Courier New"/>
              </a:rPr>
              <a:t>!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coProcessorData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coProcessorData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</a:t>
            </a:r>
          </a:p>
          <a:p>
            <a:pPr marR="2000"/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      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vtkCPDataDescription</a:t>
            </a:r>
            <a:r>
              <a:rPr lang="en-US" sz="12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2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coProcessorData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err="1" smtClean="0">
                <a:solidFill>
                  <a:srgbClr val="000000"/>
                </a:solidFill>
                <a:latin typeface="Courier"/>
              </a:rPr>
              <a:t>AddInput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Courier New"/>
              </a:rPr>
              <a:t>"input</a:t>
            </a:r>
            <a:r>
              <a:rPr lang="en-US" sz="1200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}</a:t>
            </a:r>
            <a:r>
              <a:rPr lang="en-US" sz="1200" dirty="0" smtClean="0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0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}</a:t>
            </a:r>
            <a:endParaRPr lang="en-US" sz="1200" dirty="0" smtClean="0">
              <a:solidFill>
                <a:srgbClr val="000000"/>
              </a:solidFill>
              <a:latin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5954" y="6425088"/>
            <a:ext cx="282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Don’t forget </a:t>
            </a:r>
            <a:r>
              <a:rPr lang="en-US" dirty="0" smtClean="0">
                <a:latin typeface="Courier"/>
              </a:rPr>
              <a:t>extern “C”</a:t>
            </a:r>
            <a:endParaRPr lang="en-US" dirty="0">
              <a:latin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1066800"/>
            <a:ext cx="4572000" cy="507831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urier New"/>
              </a:rPr>
              <a:t>void</a:t>
            </a:r>
            <a:r>
              <a:rPr lang="en-US" sz="1200" dirty="0" smtClean="0">
                <a:solidFill>
                  <a:srgbClr val="0000FF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coprocessorinitialize</a:t>
            </a:r>
            <a:r>
              <a:rPr lang="en-US" sz="1200" dirty="0" smtClean="0">
                <a:solidFill>
                  <a:schemeClr val="bg1"/>
                </a:solidFill>
                <a:latin typeface="Courier"/>
              </a:rPr>
              <a:t>_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endParaRPr lang="en-US" sz="1200" dirty="0" smtClean="0">
              <a:solidFill>
                <a:srgbClr val="008000"/>
              </a:solidFill>
              <a:latin typeface="Courier"/>
            </a:endParaRPr>
          </a:p>
          <a:p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 </a:t>
            </a:r>
            <a:r>
              <a:rPr lang="en-US" sz="1200" dirty="0" err="1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0040"/>
                </a:solidFill>
                <a:latin typeface="Courier New"/>
              </a:rPr>
              <a:t>!</a:t>
            </a:r>
            <a:r>
              <a:rPr lang="en-US" sz="1200" dirty="0" err="1" smtClean="0">
                <a:solidFill>
                  <a:srgbClr val="000040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</a:t>
            </a:r>
          </a:p>
          <a:p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vtkHCPipeline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*</a:t>
            </a:r>
            <a:r>
              <a:rPr lang="en-US" sz="1200" dirty="0" smtClean="0">
                <a:solidFill>
                  <a:srgbClr val="000040"/>
                </a:solidFill>
                <a:latin typeface="Courier"/>
              </a:rPr>
              <a:t> pipeline 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200" dirty="0" smtClean="0">
                <a:solidFill>
                  <a:srgbClr val="000080"/>
                </a:solidFill>
                <a:latin typeface="Courier"/>
              </a:rPr>
              <a:t> </a:t>
            </a:r>
          </a:p>
          <a:p>
            <a:r>
              <a:rPr lang="en-US" sz="1200" dirty="0" smtClean="0">
                <a:solidFill>
                  <a:srgbClr val="000080"/>
                </a:solidFill>
                <a:latin typeface="Courier"/>
              </a:rPr>
              <a:t>      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vtkHCPipeline</a:t>
            </a:r>
            <a:r>
              <a:rPr lang="en-US" sz="12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2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200" dirty="0" smtClean="0">
                <a:solidFill>
                  <a:srgbClr val="0000DD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</a:t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200" dirty="0" smtClean="0">
                <a:solidFill>
                  <a:srgbClr val="000080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srgbClr val="000080"/>
                </a:solidFill>
                <a:latin typeface="Courier"/>
              </a:rPr>
              <a:t>vtkCPProcessor</a:t>
            </a:r>
            <a:r>
              <a:rPr lang="en-US" sz="12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2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smtClean="0">
                <a:solidFill>
                  <a:srgbClr val="000080"/>
                </a:solidFill>
                <a:latin typeface="Courier"/>
              </a:rPr>
              <a:t>Initialize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coProcessor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err="1" smtClean="0">
                <a:solidFill>
                  <a:srgbClr val="000080"/>
                </a:solidFill>
                <a:latin typeface="Courier"/>
              </a:rPr>
              <a:t>AddPipeline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8000"/>
                </a:solidFill>
                <a:latin typeface="Courier"/>
              </a:rPr>
              <a:t>pipeline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chemeClr val="bg1"/>
                </a:solidFill>
                <a:latin typeface="Courier"/>
              </a:rPr>
              <a:t>pipeline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smtClean="0">
                <a:solidFill>
                  <a:srgbClr val="0000DD"/>
                </a:solidFill>
                <a:latin typeface="Courier New"/>
              </a:rPr>
              <a:t>Delete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}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 </a:t>
            </a:r>
            <a:r>
              <a:rPr lang="en-US" sz="1200" dirty="0" err="1" smtClean="0">
                <a:solidFill>
                  <a:srgbClr val="0000FF"/>
                </a:solidFill>
                <a:latin typeface="Courier New"/>
              </a:rPr>
              <a:t>if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000040"/>
                </a:solidFill>
                <a:latin typeface="Courier New"/>
              </a:rPr>
              <a:t>!</a:t>
            </a:r>
            <a:r>
              <a:rPr lang="en-US" sz="1200" dirty="0" err="1" smtClean="0">
                <a:solidFill>
                  <a:srgbClr val="000040"/>
                </a:solidFill>
                <a:latin typeface="Courier"/>
              </a:rPr>
              <a:t>coProcessorData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{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coProcessorData</a:t>
            </a:r>
            <a:r>
              <a:rPr lang="en-US" sz="1200" dirty="0" smtClean="0">
                <a:solidFill>
                  <a:schemeClr val="bg1"/>
                </a:solidFill>
                <a:latin typeface="Courier"/>
              </a:rPr>
              <a:t> 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=</a:t>
            </a:r>
            <a:r>
              <a:rPr lang="en-US" sz="1200" dirty="0" smtClean="0">
                <a:solidFill>
                  <a:srgbClr val="000080"/>
                </a:solidFill>
                <a:latin typeface="Courier"/>
              </a:rPr>
              <a:t> </a:t>
            </a:r>
          </a:p>
          <a:p>
            <a:r>
              <a:rPr lang="en-US" sz="1200" dirty="0" smtClean="0">
                <a:solidFill>
                  <a:srgbClr val="000080"/>
                </a:solidFill>
                <a:latin typeface="Courier"/>
              </a:rPr>
              <a:t>      </a:t>
            </a:r>
            <a:r>
              <a:rPr lang="en-US" sz="1200" dirty="0" err="1" smtClean="0">
                <a:solidFill>
                  <a:srgbClr val="000080"/>
                </a:solidFill>
                <a:latin typeface="Courier"/>
              </a:rPr>
              <a:t>vtkCPDataDescription</a:t>
            </a:r>
            <a:r>
              <a:rPr lang="en-US" sz="1200" dirty="0" err="1" smtClean="0">
                <a:solidFill>
                  <a:srgbClr val="008080"/>
                </a:solidFill>
                <a:latin typeface="Courier New"/>
              </a:rPr>
              <a:t>::</a:t>
            </a:r>
            <a:r>
              <a:rPr lang="en-US" sz="1200" dirty="0" err="1" smtClean="0">
                <a:solidFill>
                  <a:srgbClr val="0000DD"/>
                </a:solidFill>
                <a:latin typeface="Courier New"/>
              </a:rPr>
              <a:t>New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()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   </a:t>
            </a:r>
            <a:r>
              <a:rPr lang="en-US" sz="1200" dirty="0" err="1" smtClean="0">
                <a:solidFill>
                  <a:schemeClr val="bg1"/>
                </a:solidFill>
                <a:latin typeface="Courier"/>
              </a:rPr>
              <a:t>coProcessorData</a:t>
            </a:r>
            <a:r>
              <a:rPr lang="en-US" sz="1200" dirty="0" smtClean="0">
                <a:solidFill>
                  <a:srgbClr val="000040"/>
                </a:solidFill>
                <a:latin typeface="Courier New"/>
              </a:rPr>
              <a:t>-</a:t>
            </a:r>
            <a:r>
              <a:rPr lang="en-US" sz="1200" dirty="0" smtClean="0">
                <a:solidFill>
                  <a:srgbClr val="000080"/>
                </a:solidFill>
                <a:latin typeface="Courier New"/>
              </a:rPr>
              <a:t>&gt;</a:t>
            </a:r>
            <a:r>
              <a:rPr lang="en-US" sz="1200" dirty="0" err="1" smtClean="0">
                <a:solidFill>
                  <a:srgbClr val="000080"/>
                </a:solidFill>
                <a:latin typeface="Courier"/>
              </a:rPr>
              <a:t>AddInput</a:t>
            </a:r>
            <a:r>
              <a:rPr lang="en-US" sz="1200" dirty="0" err="1" smtClean="0">
                <a:solidFill>
                  <a:srgbClr val="008000"/>
                </a:solidFill>
                <a:latin typeface="Courier New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Courier New"/>
              </a:rPr>
              <a:t>"input</a:t>
            </a:r>
            <a:r>
              <a:rPr lang="en-US" sz="1200" dirty="0" smtClean="0">
                <a:solidFill>
                  <a:srgbClr val="FF0000"/>
                </a:solidFill>
                <a:latin typeface="Courier New"/>
              </a:rPr>
              <a:t>"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)</a:t>
            </a:r>
            <a:r>
              <a:rPr lang="en-US" sz="1200" dirty="0" smtClean="0">
                <a:solidFill>
                  <a:srgbClr val="008080"/>
                </a:solidFill>
                <a:latin typeface="Courier New"/>
              </a:rPr>
              <a:t>;</a:t>
            </a: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80"/>
                </a:solidFill>
                <a:latin typeface="Courier"/>
              </a:rPr>
            </a:br>
            <a:r>
              <a:rPr lang="en-US" sz="1200" dirty="0" smtClean="0">
                <a:solidFill>
                  <a:srgbClr val="008080"/>
                </a:solidFill>
                <a:latin typeface="Courier"/>
              </a:rPr>
              <a:t>    </a:t>
            </a: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}</a:t>
            </a:r>
            <a:r>
              <a:rPr lang="en-US" sz="1200" dirty="0" smtClean="0">
                <a:solidFill>
                  <a:srgbClr val="008000"/>
                </a:solidFill>
                <a:latin typeface="Courier"/>
              </a:rPr>
              <a:t/>
            </a:r>
            <a:br>
              <a:rPr lang="en-US" sz="1200" dirty="0" smtClean="0">
                <a:solidFill>
                  <a:srgbClr val="008000"/>
                </a:solidFill>
                <a:latin typeface="Courier"/>
              </a:rPr>
            </a:br>
            <a:r>
              <a:rPr lang="en-US" sz="1200" dirty="0" smtClean="0">
                <a:solidFill>
                  <a:srgbClr val="008000"/>
                </a:solidFill>
                <a:latin typeface="Courier New"/>
              </a:rPr>
              <a:t>}</a:t>
            </a:r>
            <a:endParaRPr lang="en-US" sz="1200" dirty="0" smtClean="0">
              <a:solidFill>
                <a:srgbClr val="008000"/>
              </a:solidFill>
              <a:latin typeface="Courier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Generating pipelines in python is great workflow</a:t>
            </a:r>
          </a:p>
          <a:p>
            <a:r>
              <a:rPr lang="en-US" dirty="0" smtClean="0"/>
              <a:t>But in real situations the overhead of compiling python may  be too much</a:t>
            </a:r>
          </a:p>
          <a:p>
            <a:r>
              <a:rPr lang="en-US" dirty="0" smtClean="0"/>
              <a:t>Use C++ to really specialize what you link in from </a:t>
            </a:r>
            <a:r>
              <a:rPr lang="en-US" dirty="0" err="1" smtClean="0"/>
              <a:t>paraview</a:t>
            </a:r>
            <a:endParaRPr lang="en-US" dirty="0" smtClean="0"/>
          </a:p>
          <a:p>
            <a:r>
              <a:rPr lang="en-US" dirty="0" smtClean="0"/>
              <a:t>Pat </a:t>
            </a:r>
            <a:r>
              <a:rPr lang="en-US" smtClean="0"/>
              <a:t>will talk </a:t>
            </a:r>
            <a:r>
              <a:rPr lang="en-US" dirty="0" smtClean="0"/>
              <a:t>about how to specialize </a:t>
            </a:r>
            <a:r>
              <a:rPr lang="en-US" dirty="0" err="1" smtClean="0"/>
              <a:t>Paraview</a:t>
            </a:r>
            <a:r>
              <a:rPr lang="en-US" dirty="0" smtClean="0"/>
              <a:t> further to get the compile size down.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Compiling Fun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038600"/>
          </a:xfrm>
        </p:spPr>
        <p:txBody>
          <a:bodyPr/>
          <a:lstStyle/>
          <a:p>
            <a:r>
              <a:rPr lang="en-US" dirty="0" smtClean="0"/>
              <a:t>Why / when should we cross compile?</a:t>
            </a:r>
          </a:p>
          <a:p>
            <a:pPr>
              <a:buNone/>
            </a:pPr>
            <a:r>
              <a:rPr lang="en-US" sz="2000" dirty="0" smtClean="0"/>
              <a:t>    - when target platform does not support a compiler environment</a:t>
            </a:r>
          </a:p>
          <a:p>
            <a:pPr>
              <a:buNone/>
            </a:pPr>
            <a:r>
              <a:rPr lang="en-US" sz="2000" dirty="0" smtClean="0"/>
              <a:t>    - microcontrollers, embedded systems</a:t>
            </a:r>
          </a:p>
          <a:p>
            <a:pPr>
              <a:buNone/>
            </a:pPr>
            <a:r>
              <a:rPr lang="en-US" sz="2000" dirty="0" smtClean="0"/>
              <a:t>    - supercomputers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i="1" dirty="0" smtClean="0"/>
              <a:t>Native</a:t>
            </a:r>
            <a:r>
              <a:rPr lang="en-US" dirty="0" smtClean="0"/>
              <a:t>, or </a:t>
            </a:r>
            <a:r>
              <a:rPr lang="en-US" i="1" dirty="0" smtClean="0"/>
              <a:t>build</a:t>
            </a:r>
            <a:r>
              <a:rPr lang="en-US" dirty="0" smtClean="0"/>
              <a:t> platform vs.  </a:t>
            </a:r>
            <a:r>
              <a:rPr lang="en-US" i="1" dirty="0" smtClean="0"/>
              <a:t>target</a:t>
            </a:r>
            <a:r>
              <a:rPr lang="en-US" dirty="0" smtClean="0"/>
              <a:t>, or </a:t>
            </a:r>
            <a:r>
              <a:rPr lang="en-US" i="1" dirty="0" smtClean="0"/>
              <a:t>host</a:t>
            </a:r>
            <a:r>
              <a:rPr lang="en-US" dirty="0" smtClean="0"/>
              <a:t> platform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038600"/>
          </a:xfrm>
        </p:spPr>
        <p:txBody>
          <a:bodyPr/>
          <a:lstStyle/>
          <a:p>
            <a:r>
              <a:rPr lang="en-US" dirty="0" smtClean="0"/>
              <a:t>Need headers and libraries for target platform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Need to restrict search paths when configuring build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038600"/>
          </a:xfrm>
        </p:spPr>
        <p:txBody>
          <a:bodyPr/>
          <a:lstStyle/>
          <a:p>
            <a:r>
              <a:rPr lang="en-US" dirty="0" smtClean="0"/>
              <a:t>Configure time tests 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- Try compile</a:t>
            </a:r>
          </a:p>
          <a:p>
            <a:pPr>
              <a:buNone/>
            </a:pPr>
            <a:r>
              <a:rPr lang="en-US" sz="2000" dirty="0" smtClean="0"/>
              <a:t>         - example:   check if symbol exists</a:t>
            </a:r>
          </a:p>
          <a:p>
            <a:pPr>
              <a:buNone/>
            </a:pPr>
            <a:r>
              <a:rPr lang="en-US" sz="2000" dirty="0" smtClean="0"/>
              <a:t>         - no problem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- Try run</a:t>
            </a:r>
          </a:p>
          <a:p>
            <a:pPr>
              <a:buNone/>
            </a:pPr>
            <a:r>
              <a:rPr lang="en-US" sz="2000" dirty="0" smtClean="0"/>
              <a:t>		- example:   check if char is signed</a:t>
            </a:r>
          </a:p>
          <a:p>
            <a:pPr>
              <a:buNone/>
            </a:pPr>
            <a:r>
              <a:rPr lang="en-US" sz="2000" dirty="0" smtClean="0"/>
              <a:t>           - can’t do it!  Test must run on target platform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4038600"/>
          </a:xfrm>
        </p:spPr>
        <p:txBody>
          <a:bodyPr/>
          <a:lstStyle/>
          <a:p>
            <a:r>
              <a:rPr lang="en-US" dirty="0" smtClean="0"/>
              <a:t>Problem: compile time code execution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Example, python wrapping:</a:t>
            </a:r>
          </a:p>
          <a:p>
            <a:pPr>
              <a:buNone/>
            </a:pPr>
            <a:r>
              <a:rPr lang="en-US" dirty="0" smtClean="0"/>
              <a:t>    - Compile a helper executable</a:t>
            </a:r>
          </a:p>
          <a:p>
            <a:pPr>
              <a:buNone/>
            </a:pPr>
            <a:r>
              <a:rPr lang="en-US" dirty="0" smtClean="0"/>
              <a:t>    - Helper writes generated source files</a:t>
            </a:r>
          </a:p>
          <a:p>
            <a:pPr>
              <a:buNone/>
            </a:pPr>
            <a:r>
              <a:rPr lang="en-US" dirty="0" smtClean="0"/>
              <a:t>    - Generated source files are compiled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>
              <a:buNone/>
            </a:pPr>
            <a:r>
              <a:rPr lang="en-US" dirty="0" smtClean="0"/>
              <a:t>        - Compile helper executables natively</a:t>
            </a:r>
          </a:p>
          <a:p>
            <a:pPr>
              <a:buNone/>
            </a:pPr>
            <a:r>
              <a:rPr lang="en-US" dirty="0" smtClean="0"/>
              <a:t>        - Invoke native executables while cross compiling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 with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038600"/>
          </a:xfrm>
        </p:spPr>
        <p:txBody>
          <a:bodyPr/>
          <a:lstStyle/>
          <a:p>
            <a:r>
              <a:rPr lang="en-US" dirty="0" err="1" smtClean="0"/>
              <a:t>CMake</a:t>
            </a:r>
            <a:r>
              <a:rPr lang="en-US" dirty="0" smtClean="0"/>
              <a:t> is a configure tool, writes </a:t>
            </a:r>
            <a:r>
              <a:rPr lang="en-US" dirty="0" err="1" smtClean="0"/>
              <a:t>Makefiles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cross compile, specify a </a:t>
            </a:r>
            <a:r>
              <a:rPr lang="en-US" dirty="0" err="1" smtClean="0"/>
              <a:t>toolchain</a:t>
            </a:r>
            <a:r>
              <a:rPr lang="en-US" dirty="0" smtClean="0"/>
              <a:t> file: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</a:t>
            </a:r>
            <a:r>
              <a:rPr lang="en-US" sz="2000" dirty="0" err="1" smtClean="0"/>
              <a:t>cmake</a:t>
            </a:r>
            <a:r>
              <a:rPr lang="en-US" sz="2000" dirty="0" smtClean="0"/>
              <a:t>  –D CMAKE_TOOLCHAIN_FILE=/path/to/</a:t>
            </a:r>
            <a:r>
              <a:rPr lang="en-US" sz="2000" dirty="0" err="1" smtClean="0"/>
              <a:t>toolchain.cmake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Toolchain</a:t>
            </a:r>
            <a:r>
              <a:rPr lang="en-US" dirty="0" smtClean="0"/>
              <a:t> file specifies target platform, compilers, search paths, default flags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 with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038600"/>
          </a:xfrm>
        </p:spPr>
        <p:txBody>
          <a:bodyPr/>
          <a:lstStyle/>
          <a:p>
            <a:r>
              <a:rPr lang="en-US" dirty="0" smtClean="0"/>
              <a:t>Handling Try Run tests: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err="1" smtClean="0"/>
              <a:t>CMake</a:t>
            </a:r>
            <a:r>
              <a:rPr lang="en-US" dirty="0" smtClean="0"/>
              <a:t> generates a file with the command line of the Try Run test it </a:t>
            </a:r>
            <a:r>
              <a:rPr lang="en-US" i="1" dirty="0" smtClean="0"/>
              <a:t>wants</a:t>
            </a:r>
            <a:r>
              <a:rPr lang="en-US" dirty="0" smtClean="0"/>
              <a:t> to execute</a:t>
            </a:r>
          </a:p>
          <a:p>
            <a:pPr lvl="1"/>
            <a:r>
              <a:rPr lang="en-US" dirty="0" smtClean="0"/>
              <a:t>User executes Try Run tests by hand, types result into generated file for </a:t>
            </a:r>
            <a:r>
              <a:rPr lang="en-US" dirty="0" err="1" smtClean="0"/>
              <a:t>CMake</a:t>
            </a:r>
            <a:r>
              <a:rPr lang="en-US" dirty="0" smtClean="0"/>
              <a:t> to read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ParaView</a:t>
            </a:r>
            <a:r>
              <a:rPr lang="en-US" dirty="0" smtClean="0"/>
              <a:t> is distributed with </a:t>
            </a:r>
            <a:r>
              <a:rPr lang="en-US" dirty="0" err="1" smtClean="0"/>
              <a:t>TryRunResults</a:t>
            </a:r>
            <a:r>
              <a:rPr lang="en-US" dirty="0" smtClean="0"/>
              <a:t> files for popular target platforms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 with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038600"/>
          </a:xfrm>
        </p:spPr>
        <p:txBody>
          <a:bodyPr/>
          <a:lstStyle/>
          <a:p>
            <a:r>
              <a:rPr lang="en-US" dirty="0" smtClean="0"/>
              <a:t>Handling compile time code execution in </a:t>
            </a:r>
            <a:r>
              <a:rPr lang="en-US" dirty="0" err="1" smtClean="0"/>
              <a:t>CMake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Configure the project twice: native and cross compile</a:t>
            </a:r>
          </a:p>
          <a:p>
            <a:pPr lvl="1"/>
            <a:r>
              <a:rPr lang="en-US" dirty="0" smtClean="0"/>
              <a:t>For native build, compile only the helper executables</a:t>
            </a:r>
          </a:p>
          <a:p>
            <a:pPr lvl="1"/>
            <a:r>
              <a:rPr lang="en-US" dirty="0" smtClean="0"/>
              <a:t>During cross compile, use native executables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591300" y="1028700"/>
            <a:ext cx="2286000" cy="182880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</a:gradFill>
          <a:ln>
            <a:solidFill>
              <a:srgbClr val="4A7EBB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457200" eaLnBrk="1" hangingPunct="1"/>
            <a:r>
              <a:rPr lang="en-US" dirty="0" smtClean="0">
                <a:latin typeface="Times New Roman"/>
                <a:cs typeface="Times New Roman"/>
              </a:rPr>
              <a:t>Simulation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781800" y="1943100"/>
            <a:ext cx="1981200" cy="838200"/>
          </a:xfrm>
          <a:prstGeom prst="round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</a:gradFill>
          <a:ln>
            <a:solidFill>
              <a:srgbClr val="BE4B48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 defTabSz="457200"/>
            <a:r>
              <a:rPr lang="en-US" dirty="0">
                <a:solidFill>
                  <a:schemeClr val="dk1"/>
                </a:solidFill>
                <a:latin typeface="Times New Roman"/>
                <a:cs typeface="Times New Roman"/>
              </a:rPr>
              <a:t>ParaView</a:t>
            </a:r>
            <a:r>
              <a:rPr lang="en-US" dirty="0" smtClean="0">
                <a:solidFill>
                  <a:schemeClr val="dk1"/>
                </a:solidFill>
                <a:latin typeface="Times New Roman"/>
                <a:cs typeface="Times New Roman"/>
              </a:rPr>
              <a:t> Coprocessing</a:t>
            </a:r>
            <a:endParaRPr lang="en-US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pic>
        <p:nvPicPr>
          <p:cNvPr id="23559" name="Picture 12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4700" y="4914900"/>
            <a:ext cx="1828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6248550" y="5857101"/>
            <a:ext cx="1257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Rendered Images</a:t>
            </a:r>
          </a:p>
        </p:txBody>
      </p:sp>
      <p:cxnSp>
        <p:nvCxnSpPr>
          <p:cNvPr id="23571" name="Straight Arrow Connector 34"/>
          <p:cNvCxnSpPr>
            <a:cxnSpLocks noChangeShapeType="1"/>
          </p:cNvCxnSpPr>
          <p:nvPr/>
        </p:nvCxnSpPr>
        <p:spPr bwMode="auto">
          <a:xfrm rot="5400000">
            <a:off x="7010400" y="3810000"/>
            <a:ext cx="2133600" cy="762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74" name="TextBox 37"/>
          <p:cNvSpPr txBox="1">
            <a:spLocks noChangeArrowheads="1"/>
          </p:cNvSpPr>
          <p:nvPr/>
        </p:nvSpPr>
        <p:spPr bwMode="auto">
          <a:xfrm>
            <a:off x="8039100" y="30099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Output Processed Data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</a:t>
            </a:r>
            <a:br>
              <a:rPr lang="en-US" dirty="0" smtClean="0"/>
            </a:br>
            <a:r>
              <a:rPr lang="en-US" dirty="0" smtClean="0"/>
              <a:t>ParaView Coprocessing Library?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 with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7924800" cy="37856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# Invoke a python wrapper executable to generate a new source file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# and then create a library with the generated source file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add_custom_command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OUTPUT           myClassPython.cpp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DEPENDS     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myClass.cpp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COMMAND 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ARGS                myClass.cpp)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add_library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mymodule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myClassPython.cpp)  </a:t>
            </a:r>
          </a:p>
          <a:p>
            <a:pPr>
              <a:buNone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 with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7924800" cy="3477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# Create the python wrapper executable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if(NOT CMAKE_CROSSCOMPILING)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add_executable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pythonWrapper.c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else()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add_executable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IMPORTED)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set_target_properties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PROPERTIES   IMPORTED_LOCATION "/path/to/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")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endif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 with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7924800" cy="4401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if(CMAKE_CROSSCOMPILING)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find_package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HostTools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REQUIRED)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else()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add_custom_target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HostTools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endif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if(NOT CMAKE_CROSSCOMPILING)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add_executable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pythonWrapper.c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export(TARGETS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FILE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HostTools.cmake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APPEND)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add_dependencies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HostTools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pythonWrapper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endif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</a:t>
            </a:r>
          </a:p>
          <a:p>
            <a:pPr>
              <a:buNone/>
            </a:pPr>
            <a:endParaRPr lang="en-US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5638800"/>
            <a:ext cx="8077200" cy="609600"/>
          </a:xfrm>
        </p:spPr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HostTools</a:t>
            </a:r>
            <a:endParaRPr lang="en-US" dirty="0" smtClean="0">
              <a:solidFill>
                <a:srgbClr val="043504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compiling with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038600"/>
          </a:xfrm>
        </p:spPr>
        <p:txBody>
          <a:bodyPr/>
          <a:lstStyle/>
          <a:p>
            <a:r>
              <a:rPr lang="en-US" dirty="0" err="1" smtClean="0"/>
              <a:t>CMake</a:t>
            </a:r>
            <a:r>
              <a:rPr lang="en-US" dirty="0" smtClean="0"/>
              <a:t> discovers MPI headers and libraries</a:t>
            </a:r>
          </a:p>
          <a:p>
            <a:r>
              <a:rPr lang="en-US" dirty="0" err="1" smtClean="0"/>
              <a:t>CMake</a:t>
            </a:r>
            <a:r>
              <a:rPr lang="en-US" dirty="0" smtClean="0"/>
              <a:t> invokes </a:t>
            </a:r>
            <a:r>
              <a:rPr lang="en-US" dirty="0" err="1" smtClean="0"/>
              <a:t>mpi</a:t>
            </a:r>
            <a:r>
              <a:rPr lang="en-US" dirty="0" smtClean="0"/>
              <a:t> compiler wrapper to determine required paths and libraries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err="1" smtClean="0"/>
              <a:t>mpicxx</a:t>
            </a:r>
            <a:r>
              <a:rPr lang="en-US" dirty="0" smtClean="0"/>
              <a:t> –show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python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077200" cy="2514600"/>
          </a:xfrm>
        </p:spPr>
        <p:txBody>
          <a:bodyPr/>
          <a:lstStyle/>
          <a:p>
            <a:r>
              <a:rPr lang="en-US" dirty="0" smtClean="0"/>
              <a:t>Pure python module:  mymodule.py</a:t>
            </a:r>
          </a:p>
          <a:p>
            <a:r>
              <a:rPr lang="en-US" dirty="0" smtClean="0"/>
              <a:t>Extension module:      </a:t>
            </a:r>
            <a:r>
              <a:rPr lang="en-US" dirty="0" err="1" smtClean="0"/>
              <a:t>mymodule.so</a:t>
            </a:r>
            <a:endParaRPr lang="en-US" dirty="0" smtClean="0"/>
          </a:p>
          <a:p>
            <a:pPr lvl="1"/>
            <a:r>
              <a:rPr lang="en-US" dirty="0" err="1" smtClean="0"/>
              <a:t>mymodule.so</a:t>
            </a:r>
            <a:r>
              <a:rPr lang="en-US" dirty="0" smtClean="0"/>
              <a:t> is dynamically loaded</a:t>
            </a:r>
          </a:p>
          <a:p>
            <a:pPr lvl="1"/>
            <a:r>
              <a:rPr lang="en-US" dirty="0" smtClean="0"/>
              <a:t>contains C function:  void </a:t>
            </a:r>
            <a:r>
              <a:rPr lang="en-US" dirty="0" err="1" smtClean="0"/>
              <a:t>initmymodule</a:t>
            </a:r>
            <a:r>
              <a:rPr lang="en-US" dirty="0" smtClean="0"/>
              <a:t>()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7924800" cy="1323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import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mymodule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mymodule.say_hello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71600"/>
            <a:ext cx="8077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latin typeface="+mn-lt"/>
                <a:ea typeface="ＭＳ Ｐゴシック" charset="-128"/>
                <a:cs typeface="ＭＳ Ｐゴシック" charset="-128"/>
              </a:rPr>
              <a:t>A simple python module example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python linking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7924800" cy="3477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#include &lt;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Python.h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&gt;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main()  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Py_Initialize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const char* code = "import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mymodule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\n"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"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mymodule.say_hello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    \n";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PyRun_SimpleString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((char*)code);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Py_Finalize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}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python linking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7924800" cy="40934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#include &lt;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Python.h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&gt;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extern void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initmymodule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(); 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main()   {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PyImport_AppendInittab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("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mymodule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",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initmymodule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);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Py_Initialize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const char* code = "import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mymodule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\n"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                             "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mymodule.say_hello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    \n";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PyRun_SimpleString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((char*)code);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Py_Finalize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();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}</a:t>
            </a: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5638800"/>
            <a:ext cx="8077200" cy="609600"/>
          </a:xfrm>
        </p:spPr>
        <p:txBody>
          <a:bodyPr/>
          <a:lstStyle/>
          <a:p>
            <a:r>
              <a:rPr lang="en-US" dirty="0" smtClean="0"/>
              <a:t>executable now has a dependency on </a:t>
            </a:r>
            <a:r>
              <a:rPr lang="en-US" dirty="0" err="1" smtClean="0"/>
              <a:t>mymodule.so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python linking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657600"/>
          </a:xfrm>
        </p:spPr>
        <p:txBody>
          <a:bodyPr/>
          <a:lstStyle/>
          <a:p>
            <a:r>
              <a:rPr lang="en-US" dirty="0" smtClean="0"/>
              <a:t>Use static linking to avoid shared library dependencies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Must compile python statically</a:t>
            </a:r>
          </a:p>
          <a:p>
            <a:pPr lvl="1"/>
            <a:r>
              <a:rPr lang="en-US" dirty="0" smtClean="0"/>
              <a:t>configure –disable-shared</a:t>
            </a:r>
          </a:p>
          <a:p>
            <a:pPr lvl="1"/>
            <a:r>
              <a:rPr lang="en-US" dirty="0" smtClean="0"/>
              <a:t>libpython2.6.a instead of libpython2.6.so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Python standard library includes many extension modules</a:t>
            </a:r>
          </a:p>
          <a:p>
            <a:pPr lvl="1"/>
            <a:r>
              <a:rPr lang="en-US" dirty="0" smtClean="0"/>
              <a:t>want to compile </a:t>
            </a:r>
            <a:r>
              <a:rPr lang="en-US" dirty="0" err="1" smtClean="0"/>
              <a:t>math.c</a:t>
            </a:r>
            <a:r>
              <a:rPr lang="en-US" dirty="0" smtClean="0"/>
              <a:t> into libpython2.6.a, instead of producing </a:t>
            </a:r>
            <a:r>
              <a:rPr lang="en-US" dirty="0" err="1" smtClean="0"/>
              <a:t>math.so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python linking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657600"/>
          </a:xfrm>
        </p:spPr>
        <p:txBody>
          <a:bodyPr/>
          <a:lstStyle/>
          <a:p>
            <a:r>
              <a:rPr lang="en-US" dirty="0" smtClean="0"/>
              <a:t>After configuring python, edit file Modules/Setup to indicate which modules should be included as part of libpython2.6.</a:t>
            </a:r>
          </a:p>
          <a:p>
            <a:endParaRPr lang="en-US" dirty="0" smtClean="0"/>
          </a:p>
          <a:p>
            <a:r>
              <a:rPr lang="en-US" dirty="0" smtClean="0"/>
              <a:t>Or, use </a:t>
            </a:r>
            <a:r>
              <a:rPr lang="en-US" dirty="0" err="1" smtClean="0"/>
              <a:t>CMake</a:t>
            </a:r>
            <a:r>
              <a:rPr lang="en-US" dirty="0" smtClean="0"/>
              <a:t>!  </a:t>
            </a:r>
            <a:r>
              <a:rPr lang="en-US" dirty="0" err="1" smtClean="0"/>
              <a:t>CMake</a:t>
            </a:r>
            <a:r>
              <a:rPr lang="en-US" dirty="0" smtClean="0"/>
              <a:t> handles static extension modules and cross compiling</a:t>
            </a:r>
          </a:p>
          <a:p>
            <a:r>
              <a:rPr lang="en-US" dirty="0" err="1" smtClean="0"/>
              <a:t>CMakified</a:t>
            </a:r>
            <a:r>
              <a:rPr lang="en-US" dirty="0" smtClean="0"/>
              <a:t> version of python 2.5 is available</a:t>
            </a:r>
          </a:p>
        </p:txBody>
      </p:sp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executable size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657600"/>
          </a:xfrm>
        </p:spPr>
        <p:txBody>
          <a:bodyPr/>
          <a:lstStyle/>
          <a:p>
            <a:r>
              <a:rPr lang="en-US" dirty="0" err="1" smtClean="0"/>
              <a:t>pvbatch</a:t>
            </a:r>
            <a:r>
              <a:rPr lang="en-US" dirty="0" smtClean="0"/>
              <a:t> is a </a:t>
            </a:r>
            <a:r>
              <a:rPr lang="en-US" dirty="0" err="1" smtClean="0"/>
              <a:t>paraview</a:t>
            </a:r>
            <a:r>
              <a:rPr lang="en-US" dirty="0" smtClean="0"/>
              <a:t> server and python batch client</a:t>
            </a:r>
          </a:p>
          <a:p>
            <a:pPr lvl="1"/>
            <a:r>
              <a:rPr lang="en-US" dirty="0" smtClean="0"/>
              <a:t>includes python, mesa rendering, </a:t>
            </a:r>
            <a:r>
              <a:rPr lang="en-US" dirty="0" err="1" smtClean="0"/>
              <a:t>mpi</a:t>
            </a:r>
            <a:endParaRPr lang="en-US" dirty="0" smtClean="0"/>
          </a:p>
          <a:p>
            <a:r>
              <a:rPr lang="en-US" dirty="0" err="1" smtClean="0"/>
              <a:t>pvbatch</a:t>
            </a:r>
            <a:r>
              <a:rPr lang="en-US" dirty="0" smtClean="0"/>
              <a:t> static executable is 130 MB using </a:t>
            </a:r>
            <a:r>
              <a:rPr lang="en-US" dirty="0" err="1" smtClean="0"/>
              <a:t>ibm</a:t>
            </a:r>
            <a:r>
              <a:rPr lang="en-US" dirty="0" smtClean="0"/>
              <a:t> </a:t>
            </a:r>
            <a:r>
              <a:rPr lang="en-US" dirty="0" err="1" smtClean="0"/>
              <a:t>xlC</a:t>
            </a:r>
            <a:r>
              <a:rPr lang="en-US" dirty="0" smtClean="0"/>
              <a:t> cross compiler</a:t>
            </a:r>
          </a:p>
          <a:p>
            <a:r>
              <a:rPr lang="en-US" dirty="0" smtClean="0"/>
              <a:t>Coprocessor library therefore adds 130 MB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591300" y="1028700"/>
            <a:ext cx="2286000" cy="182880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</a:gradFill>
          <a:ln>
            <a:solidFill>
              <a:srgbClr val="4A7EBB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defTabSz="457200" eaLnBrk="1" hangingPunct="1"/>
            <a:r>
              <a:rPr lang="en-US" dirty="0" smtClean="0">
                <a:latin typeface="Times New Roman"/>
                <a:cs typeface="Times New Roman"/>
              </a:rPr>
              <a:t>Simulation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781800" y="1943100"/>
            <a:ext cx="1981200" cy="838200"/>
          </a:xfrm>
          <a:prstGeom prst="round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</a:gradFill>
          <a:ln>
            <a:solidFill>
              <a:srgbClr val="BE4B48"/>
            </a:solidFill>
          </a:ln>
          <a:effectLst>
            <a:outerShdw blurRad="40000" dist="63500" dir="2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bIns="0" rtlCol="0" anchor="t" anchorCtr="0"/>
          <a:lstStyle/>
          <a:p>
            <a:pPr algn="ctr" defTabSz="457200"/>
            <a:r>
              <a:rPr lang="en-US" dirty="0">
                <a:solidFill>
                  <a:schemeClr val="dk1"/>
                </a:solidFill>
                <a:latin typeface="Times New Roman"/>
                <a:cs typeface="Times New Roman"/>
              </a:rPr>
              <a:t>ParaView</a:t>
            </a:r>
            <a:r>
              <a:rPr lang="en-US" dirty="0" smtClean="0">
                <a:solidFill>
                  <a:schemeClr val="dk1"/>
                </a:solidFill>
                <a:latin typeface="Times New Roman"/>
                <a:cs typeface="Times New Roman"/>
              </a:rPr>
              <a:t> Coprocessing</a:t>
            </a:r>
            <a:endParaRPr lang="en-US" dirty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Picture 29" descr="CTHPolyDa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95115"/>
            <a:ext cx="1828800" cy="1410285"/>
          </a:xfrm>
          <a:prstGeom prst="rect">
            <a:avLst/>
          </a:prstGeom>
        </p:spPr>
      </p:pic>
      <p:sp>
        <p:nvSpPr>
          <p:cNvPr id="23563" name="TextBox 16"/>
          <p:cNvSpPr txBox="1">
            <a:spLocks noChangeArrowheads="1"/>
          </p:cNvSpPr>
          <p:nvPr/>
        </p:nvSpPr>
        <p:spPr bwMode="auto">
          <a:xfrm>
            <a:off x="5676900" y="4834235"/>
            <a:ext cx="1287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Polygonal Output</a:t>
            </a:r>
          </a:p>
          <a:p>
            <a:r>
              <a:rPr lang="en-US" sz="1200" dirty="0"/>
              <a:t>with Field Data</a:t>
            </a:r>
          </a:p>
        </p:txBody>
      </p:sp>
      <p:cxnSp>
        <p:nvCxnSpPr>
          <p:cNvPr id="23570" name="Straight Arrow Connector 32"/>
          <p:cNvCxnSpPr>
            <a:cxnSpLocks noChangeShapeType="1"/>
          </p:cNvCxnSpPr>
          <p:nvPr/>
        </p:nvCxnSpPr>
        <p:spPr bwMode="auto">
          <a:xfrm rot="5400000">
            <a:off x="7029450" y="2838450"/>
            <a:ext cx="952500" cy="8382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3559" name="Picture 12" descr="Picture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4700" y="4914900"/>
            <a:ext cx="182880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6248550" y="5857101"/>
            <a:ext cx="1257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Rendered Images</a:t>
            </a:r>
          </a:p>
        </p:txBody>
      </p:sp>
      <p:cxnSp>
        <p:nvCxnSpPr>
          <p:cNvPr id="23571" name="Straight Arrow Connector 34"/>
          <p:cNvCxnSpPr>
            <a:cxnSpLocks noChangeShapeType="1"/>
          </p:cNvCxnSpPr>
          <p:nvPr/>
        </p:nvCxnSpPr>
        <p:spPr bwMode="auto">
          <a:xfrm rot="5400000">
            <a:off x="7010400" y="3810000"/>
            <a:ext cx="2133600" cy="76200"/>
          </a:xfrm>
          <a:prstGeom prst="straightConnector1">
            <a:avLst/>
          </a:prstGeom>
          <a:noFill/>
          <a:ln w="317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74" name="TextBox 37"/>
          <p:cNvSpPr txBox="1">
            <a:spLocks noChangeArrowheads="1"/>
          </p:cNvSpPr>
          <p:nvPr/>
        </p:nvSpPr>
        <p:spPr bwMode="auto">
          <a:xfrm>
            <a:off x="8039100" y="30099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Output Processed Data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</a:t>
            </a:r>
            <a:br>
              <a:rPr lang="en-US" dirty="0" smtClean="0"/>
            </a:br>
            <a:r>
              <a:rPr lang="en-US" dirty="0" smtClean="0"/>
              <a:t>ParaView Coprocessing Library?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executable size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657600"/>
          </a:xfrm>
        </p:spPr>
        <p:txBody>
          <a:bodyPr/>
          <a:lstStyle/>
          <a:p>
            <a:r>
              <a:rPr lang="en-US" dirty="0" smtClean="0"/>
              <a:t>Leverage static linking to determine minimal set of object code required</a:t>
            </a:r>
          </a:p>
          <a:p>
            <a:r>
              <a:rPr lang="en-US" dirty="0" smtClean="0"/>
              <a:t>Linker will copy relevant sections of archive libraries into final executable based on symbols referenced</a:t>
            </a:r>
          </a:p>
        </p:txBody>
      </p:sp>
    </p:spTree>
  </p:cSld>
  <p:clrMapOvr>
    <a:masterClrMapping/>
  </p:clrMapOvr>
  <p:transition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executable size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3657600"/>
          </a:xfrm>
        </p:spPr>
        <p:txBody>
          <a:bodyPr/>
          <a:lstStyle/>
          <a:p>
            <a:r>
              <a:rPr lang="en-US" dirty="0" smtClean="0"/>
              <a:t>Problem: wrapper layers reference almost all the code in a library</a:t>
            </a:r>
          </a:p>
          <a:p>
            <a:endParaRPr lang="en-US" dirty="0" smtClean="0"/>
          </a:p>
          <a:p>
            <a:r>
              <a:rPr lang="en-US" dirty="0" err="1" smtClean="0"/>
              <a:t>Paraview</a:t>
            </a:r>
            <a:r>
              <a:rPr lang="en-US" dirty="0" smtClean="0"/>
              <a:t> wrappers: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client server</a:t>
            </a:r>
          </a:p>
          <a:p>
            <a:pPr lvl="1"/>
            <a:r>
              <a:rPr lang="en-US" dirty="0" err="1" smtClean="0"/>
              <a:t>instantiator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executable size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191000"/>
          </a:xfrm>
        </p:spPr>
        <p:txBody>
          <a:bodyPr/>
          <a:lstStyle/>
          <a:p>
            <a:r>
              <a:rPr lang="en-US" dirty="0" smtClean="0"/>
              <a:t>If we knew which functions would be invoked by the wrappers then we could use just a subset of the wrappers</a:t>
            </a:r>
          </a:p>
          <a:p>
            <a:endParaRPr lang="en-US" dirty="0" smtClean="0"/>
          </a:p>
          <a:p>
            <a:r>
              <a:rPr lang="en-US" dirty="0" smtClean="0"/>
              <a:t>Compile with full wrappers, run </a:t>
            </a:r>
            <a:r>
              <a:rPr lang="en-US" dirty="0" err="1" smtClean="0"/>
              <a:t>coprocessing</a:t>
            </a:r>
            <a:r>
              <a:rPr lang="en-US" dirty="0" smtClean="0"/>
              <a:t> routine, debugging </a:t>
            </a:r>
            <a:r>
              <a:rPr lang="en-US" dirty="0" err="1" smtClean="0"/>
              <a:t>printf’s</a:t>
            </a:r>
            <a:r>
              <a:rPr lang="en-US" dirty="0" smtClean="0"/>
              <a:t> write all wrapper invocations to a file</a:t>
            </a:r>
          </a:p>
          <a:p>
            <a:endParaRPr lang="en-US" dirty="0" smtClean="0"/>
          </a:p>
          <a:p>
            <a:r>
              <a:rPr lang="en-US" dirty="0" smtClean="0"/>
              <a:t>Tool parsers the debug file and generates a header file that references the minimal set of wrappers required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executable size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191000"/>
          </a:xfrm>
        </p:spPr>
        <p:txBody>
          <a:bodyPr/>
          <a:lstStyle/>
          <a:p>
            <a:r>
              <a:rPr lang="en-US" dirty="0" smtClean="0"/>
              <a:t>Recompile using minimal required wrappers</a:t>
            </a:r>
          </a:p>
          <a:p>
            <a:r>
              <a:rPr lang="en-US" dirty="0" smtClean="0"/>
              <a:t>130 MB </a:t>
            </a:r>
            <a:r>
              <a:rPr lang="en-US" dirty="0" smtClean="0">
                <a:sym typeface="Wingdings" pitchFamily="2" charset="2"/>
              </a:rPr>
              <a:t> 25 MB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Issue: if you change your </a:t>
            </a:r>
            <a:r>
              <a:rPr lang="en-US" dirty="0" err="1" smtClean="0">
                <a:sym typeface="Wingdings" pitchFamily="2" charset="2"/>
              </a:rPr>
              <a:t>coprocessing</a:t>
            </a:r>
            <a:r>
              <a:rPr lang="en-US" dirty="0" smtClean="0">
                <a:sym typeface="Wingdings" pitchFamily="2" charset="2"/>
              </a:rPr>
              <a:t> routine you may require wrappers that are not available</a:t>
            </a:r>
          </a:p>
        </p:txBody>
      </p:sp>
    </p:spTree>
  </p:cSld>
  <p:clrMapOvr>
    <a:masterClrMapping/>
  </p:clrMapOvr>
  <p:transition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Use cases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5400" y="2057400"/>
            <a:ext cx="6019800" cy="4208016"/>
            <a:chOff x="609600" y="990600"/>
            <a:chExt cx="7848600" cy="5486400"/>
          </a:xfrm>
        </p:grpSpPr>
        <p:sp>
          <p:nvSpPr>
            <p:cNvPr id="5" name="Flowchart: Multidocument 4"/>
            <p:cNvSpPr/>
            <p:nvPr/>
          </p:nvSpPr>
          <p:spPr bwMode="auto">
            <a:xfrm>
              <a:off x="4572000" y="990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 bwMode="auto">
            <a:xfrm>
              <a:off x="4191000" y="1295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Flowchart: Multidocument 6"/>
            <p:cNvSpPr/>
            <p:nvPr/>
          </p:nvSpPr>
          <p:spPr bwMode="auto">
            <a:xfrm>
              <a:off x="3810000" y="1600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Flowchart: Multidocument 7"/>
            <p:cNvSpPr/>
            <p:nvPr/>
          </p:nvSpPr>
          <p:spPr bwMode="auto">
            <a:xfrm>
              <a:off x="3429000" y="1905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9" name="Flowchart: Multidocument 8"/>
            <p:cNvSpPr/>
            <p:nvPr/>
          </p:nvSpPr>
          <p:spPr bwMode="auto">
            <a:xfrm>
              <a:off x="5715000" y="39624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Flowchart: Multidocument 9"/>
            <p:cNvSpPr/>
            <p:nvPr/>
          </p:nvSpPr>
          <p:spPr bwMode="auto">
            <a:xfrm>
              <a:off x="3048000" y="2209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Flowchart: Multidocument 10"/>
            <p:cNvSpPr/>
            <p:nvPr/>
          </p:nvSpPr>
          <p:spPr bwMode="auto">
            <a:xfrm>
              <a:off x="5181600" y="44958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Flowchart: Multidocument 11"/>
            <p:cNvSpPr/>
            <p:nvPr/>
          </p:nvSpPr>
          <p:spPr bwMode="auto">
            <a:xfrm>
              <a:off x="2667000" y="2514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Flowchart: Multidocument 12"/>
            <p:cNvSpPr/>
            <p:nvPr/>
          </p:nvSpPr>
          <p:spPr bwMode="auto">
            <a:xfrm>
              <a:off x="2362200" y="2819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Flowchart: Multidocument 13"/>
            <p:cNvSpPr/>
            <p:nvPr/>
          </p:nvSpPr>
          <p:spPr bwMode="auto">
            <a:xfrm>
              <a:off x="1981200" y="3124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Flowchart: Multidocument 14"/>
            <p:cNvSpPr/>
            <p:nvPr/>
          </p:nvSpPr>
          <p:spPr bwMode="auto">
            <a:xfrm>
              <a:off x="1600200" y="3429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Flowchart: Multidocument 15"/>
            <p:cNvSpPr/>
            <p:nvPr/>
          </p:nvSpPr>
          <p:spPr bwMode="auto">
            <a:xfrm>
              <a:off x="1219200" y="3733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Flowchart: Multidocument 16"/>
            <p:cNvSpPr/>
            <p:nvPr/>
          </p:nvSpPr>
          <p:spPr bwMode="auto">
            <a:xfrm>
              <a:off x="914400" y="4038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Flowchart: Multidocument 17"/>
            <p:cNvSpPr/>
            <p:nvPr/>
          </p:nvSpPr>
          <p:spPr bwMode="auto">
            <a:xfrm>
              <a:off x="609600" y="4343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 rot="19433049">
              <a:off x="5159948" y="2773136"/>
              <a:ext cx="319832" cy="97702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Down Arrow 19"/>
            <p:cNvSpPr/>
            <p:nvPr/>
          </p:nvSpPr>
          <p:spPr bwMode="auto">
            <a:xfrm rot="20318237">
              <a:off x="5889980" y="2309177"/>
              <a:ext cx="319832" cy="102103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Down Arrow 20"/>
            <p:cNvSpPr/>
            <p:nvPr/>
          </p:nvSpPr>
          <p:spPr bwMode="auto">
            <a:xfrm rot="18547337">
              <a:off x="4528046" y="3364672"/>
              <a:ext cx="319832" cy="1021034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Down Arrow 21"/>
            <p:cNvSpPr/>
            <p:nvPr/>
          </p:nvSpPr>
          <p:spPr bwMode="auto">
            <a:xfrm rot="17369113">
              <a:off x="4038007" y="4121462"/>
              <a:ext cx="319832" cy="1153935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simulation + coprocessor on supercomputer</a:t>
            </a:r>
          </a:p>
        </p:txBody>
      </p:sp>
      <p:grpSp>
        <p:nvGrpSpPr>
          <p:cNvPr id="4" name="Group 25"/>
          <p:cNvGrpSpPr/>
          <p:nvPr/>
        </p:nvGrpSpPr>
        <p:grpSpPr>
          <a:xfrm>
            <a:off x="990600" y="1676400"/>
            <a:ext cx="4927107" cy="3861787"/>
            <a:chOff x="609600" y="990600"/>
            <a:chExt cx="5638800" cy="4419600"/>
          </a:xfrm>
        </p:grpSpPr>
        <p:sp>
          <p:nvSpPr>
            <p:cNvPr id="5" name="Flowchart: Multidocument 4"/>
            <p:cNvSpPr/>
            <p:nvPr/>
          </p:nvSpPr>
          <p:spPr bwMode="auto">
            <a:xfrm>
              <a:off x="4572000" y="990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 bwMode="auto">
            <a:xfrm>
              <a:off x="4191000" y="1295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7" name="Flowchart: Multidocument 6"/>
            <p:cNvSpPr/>
            <p:nvPr/>
          </p:nvSpPr>
          <p:spPr bwMode="auto">
            <a:xfrm>
              <a:off x="3810000" y="1600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8" name="Flowchart: Multidocument 7"/>
            <p:cNvSpPr/>
            <p:nvPr/>
          </p:nvSpPr>
          <p:spPr bwMode="auto">
            <a:xfrm>
              <a:off x="3429000" y="1905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" name="Flowchart: Multidocument 10"/>
            <p:cNvSpPr/>
            <p:nvPr/>
          </p:nvSpPr>
          <p:spPr bwMode="auto">
            <a:xfrm>
              <a:off x="3048000" y="2209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" name="Flowchart: Multidocument 12"/>
            <p:cNvSpPr/>
            <p:nvPr/>
          </p:nvSpPr>
          <p:spPr bwMode="auto">
            <a:xfrm>
              <a:off x="2667000" y="2514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Flowchart: Multidocument 13"/>
            <p:cNvSpPr/>
            <p:nvPr/>
          </p:nvSpPr>
          <p:spPr bwMode="auto">
            <a:xfrm>
              <a:off x="2362200" y="2819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Flowchart: Multidocument 14"/>
            <p:cNvSpPr/>
            <p:nvPr/>
          </p:nvSpPr>
          <p:spPr bwMode="auto">
            <a:xfrm>
              <a:off x="1981200" y="3124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Flowchart: Multidocument 15"/>
            <p:cNvSpPr/>
            <p:nvPr/>
          </p:nvSpPr>
          <p:spPr bwMode="auto">
            <a:xfrm>
              <a:off x="1600200" y="3429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Flowchart: Multidocument 16"/>
            <p:cNvSpPr/>
            <p:nvPr/>
          </p:nvSpPr>
          <p:spPr bwMode="auto">
            <a:xfrm>
              <a:off x="1219200" y="3733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Flowchart: Multidocument 17"/>
            <p:cNvSpPr/>
            <p:nvPr/>
          </p:nvSpPr>
          <p:spPr bwMode="auto">
            <a:xfrm>
              <a:off x="914400" y="4038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Flowchart: Multidocument 18"/>
            <p:cNvSpPr/>
            <p:nvPr/>
          </p:nvSpPr>
          <p:spPr bwMode="auto">
            <a:xfrm>
              <a:off x="609600" y="4343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pvserver</a:t>
            </a:r>
            <a:r>
              <a:rPr lang="en-US" dirty="0" smtClean="0"/>
              <a:t> on </a:t>
            </a:r>
            <a:r>
              <a:rPr lang="en-US" dirty="0" err="1" smtClean="0"/>
              <a:t>vis</a:t>
            </a:r>
            <a:r>
              <a:rPr lang="en-US" dirty="0" smtClean="0"/>
              <a:t> cluster</a:t>
            </a:r>
          </a:p>
        </p:txBody>
      </p:sp>
      <p:grpSp>
        <p:nvGrpSpPr>
          <p:cNvPr id="4" name="Group 23"/>
          <p:cNvGrpSpPr/>
          <p:nvPr/>
        </p:nvGrpSpPr>
        <p:grpSpPr>
          <a:xfrm>
            <a:off x="4985551" y="4273119"/>
            <a:ext cx="2863049" cy="2197223"/>
            <a:chOff x="5181600" y="3962400"/>
            <a:chExt cx="3276600" cy="2514600"/>
          </a:xfrm>
        </p:grpSpPr>
        <p:sp>
          <p:nvSpPr>
            <p:cNvPr id="25" name="Flowchart: Multidocument 24"/>
            <p:cNvSpPr/>
            <p:nvPr/>
          </p:nvSpPr>
          <p:spPr bwMode="auto">
            <a:xfrm>
              <a:off x="5715000" y="39624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" name="Flowchart: Multidocument 25"/>
            <p:cNvSpPr/>
            <p:nvPr/>
          </p:nvSpPr>
          <p:spPr bwMode="auto">
            <a:xfrm>
              <a:off x="5181600" y="4495800"/>
              <a:ext cx="2743200" cy="1981200"/>
            </a:xfrm>
            <a:prstGeom prst="flowChartMultidocumen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990600" y="1676400"/>
            <a:ext cx="4927107" cy="3861787"/>
            <a:chOff x="609600" y="990600"/>
            <a:chExt cx="5638800" cy="4419600"/>
          </a:xfrm>
        </p:grpSpPr>
        <p:sp>
          <p:nvSpPr>
            <p:cNvPr id="13" name="Flowchart: Multidocument 4"/>
            <p:cNvSpPr/>
            <p:nvPr/>
          </p:nvSpPr>
          <p:spPr bwMode="auto">
            <a:xfrm>
              <a:off x="4572000" y="990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Flowchart: Multidocument 13"/>
            <p:cNvSpPr/>
            <p:nvPr/>
          </p:nvSpPr>
          <p:spPr bwMode="auto">
            <a:xfrm>
              <a:off x="4191000" y="1295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5" name="Flowchart: Multidocument 14"/>
            <p:cNvSpPr/>
            <p:nvPr/>
          </p:nvSpPr>
          <p:spPr bwMode="auto">
            <a:xfrm>
              <a:off x="3810000" y="1600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Flowchart: Multidocument 15"/>
            <p:cNvSpPr/>
            <p:nvPr/>
          </p:nvSpPr>
          <p:spPr bwMode="auto">
            <a:xfrm>
              <a:off x="3429000" y="1905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7" name="Flowchart: Multidocument 16"/>
            <p:cNvSpPr/>
            <p:nvPr/>
          </p:nvSpPr>
          <p:spPr bwMode="auto">
            <a:xfrm>
              <a:off x="3048000" y="2209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8" name="Flowchart: Multidocument 17"/>
            <p:cNvSpPr/>
            <p:nvPr/>
          </p:nvSpPr>
          <p:spPr bwMode="auto">
            <a:xfrm>
              <a:off x="2667000" y="2514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9" name="Flowchart: Multidocument 18"/>
            <p:cNvSpPr/>
            <p:nvPr/>
          </p:nvSpPr>
          <p:spPr bwMode="auto">
            <a:xfrm>
              <a:off x="2362200" y="2819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0" name="Flowchart: Multidocument 19"/>
            <p:cNvSpPr/>
            <p:nvPr/>
          </p:nvSpPr>
          <p:spPr bwMode="auto">
            <a:xfrm>
              <a:off x="1981200" y="31242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1" name="Flowchart: Multidocument 20"/>
            <p:cNvSpPr/>
            <p:nvPr/>
          </p:nvSpPr>
          <p:spPr bwMode="auto">
            <a:xfrm>
              <a:off x="1600200" y="34290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2" name="Flowchart: Multidocument 21"/>
            <p:cNvSpPr/>
            <p:nvPr/>
          </p:nvSpPr>
          <p:spPr bwMode="auto">
            <a:xfrm>
              <a:off x="1219200" y="37338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Flowchart: Multidocument 22"/>
            <p:cNvSpPr/>
            <p:nvPr/>
          </p:nvSpPr>
          <p:spPr bwMode="auto">
            <a:xfrm>
              <a:off x="914400" y="40386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4" name="Flowchart: Multidocument 23"/>
            <p:cNvSpPr/>
            <p:nvPr/>
          </p:nvSpPr>
          <p:spPr bwMode="auto">
            <a:xfrm>
              <a:off x="609600" y="4343400"/>
              <a:ext cx="1676400" cy="1066800"/>
            </a:xfrm>
            <a:prstGeom prst="flowChartMultidocumen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Launch </a:t>
            </a:r>
            <a:r>
              <a:rPr lang="en-US" dirty="0" err="1" smtClean="0"/>
              <a:t>paraview</a:t>
            </a:r>
            <a:r>
              <a:rPr lang="en-US" dirty="0" smtClean="0"/>
              <a:t> client, connect to </a:t>
            </a:r>
            <a:r>
              <a:rPr lang="en-US" dirty="0" err="1" smtClean="0"/>
              <a:t>pvserver</a:t>
            </a:r>
            <a:endParaRPr lang="en-US" dirty="0" smtClean="0"/>
          </a:p>
        </p:txBody>
      </p:sp>
      <p:grpSp>
        <p:nvGrpSpPr>
          <p:cNvPr id="4" name="Group 55"/>
          <p:cNvGrpSpPr/>
          <p:nvPr/>
        </p:nvGrpSpPr>
        <p:grpSpPr>
          <a:xfrm>
            <a:off x="457200" y="2057400"/>
            <a:ext cx="8466668" cy="3429000"/>
            <a:chOff x="457200" y="2057400"/>
            <a:chExt cx="8466668" cy="3429000"/>
          </a:xfrm>
        </p:grpSpPr>
        <p:grpSp>
          <p:nvGrpSpPr>
            <p:cNvPr id="5" name="Group 53"/>
            <p:cNvGrpSpPr/>
            <p:nvPr/>
          </p:nvGrpSpPr>
          <p:grpSpPr>
            <a:xfrm>
              <a:off x="3253666" y="3790950"/>
              <a:ext cx="2004134" cy="1466850"/>
              <a:chOff x="3253666" y="3790950"/>
              <a:chExt cx="2004134" cy="1466850"/>
            </a:xfrm>
          </p:grpSpPr>
          <p:sp>
            <p:nvSpPr>
              <p:cNvPr id="37" name="Flowchart: Multidocument 36"/>
              <p:cNvSpPr/>
              <p:nvPr/>
            </p:nvSpPr>
            <p:spPr bwMode="auto">
              <a:xfrm>
                <a:off x="3579920" y="3790950"/>
                <a:ext cx="1677880" cy="1155700"/>
              </a:xfrm>
              <a:prstGeom prst="flowChartMultidocumen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0" name="Flowchart: Multidocument 39"/>
              <p:cNvSpPr/>
              <p:nvPr/>
            </p:nvSpPr>
            <p:spPr bwMode="auto">
              <a:xfrm>
                <a:off x="3253666" y="4102100"/>
                <a:ext cx="1677880" cy="1155700"/>
              </a:xfrm>
              <a:prstGeom prst="flowChartMultidocumen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" name="Group 35"/>
            <p:cNvGrpSpPr/>
            <p:nvPr/>
          </p:nvGrpSpPr>
          <p:grpSpPr>
            <a:xfrm>
              <a:off x="6172200" y="3581400"/>
              <a:ext cx="2751668" cy="1905000"/>
              <a:chOff x="6019800" y="2819400"/>
              <a:chExt cx="2751668" cy="1905000"/>
            </a:xfrm>
          </p:grpSpPr>
          <p:pic>
            <p:nvPicPr>
              <p:cNvPr id="31" name="Picture 30" descr="Computer-Laptop-Black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19800" y="2819400"/>
                <a:ext cx="2751668" cy="1905000"/>
              </a:xfrm>
              <a:prstGeom prst="rect">
                <a:avLst/>
              </a:prstGeom>
            </p:spPr>
          </p:pic>
          <p:pic>
            <p:nvPicPr>
              <p:cNvPr id="32" name="Picture 31" descr="paraview100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8450" y="3169137"/>
                <a:ext cx="1581150" cy="412263"/>
              </a:xfrm>
              <a:prstGeom prst="rect">
                <a:avLst/>
              </a:prstGeom>
            </p:spPr>
          </p:pic>
        </p:grpSp>
        <p:sp>
          <p:nvSpPr>
            <p:cNvPr id="30" name="Up-Down Arrow 29"/>
            <p:cNvSpPr/>
            <p:nvPr/>
          </p:nvSpPr>
          <p:spPr bwMode="auto">
            <a:xfrm rot="16200000">
              <a:off x="5905501" y="4000499"/>
              <a:ext cx="228600" cy="914401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457200" y="2057400"/>
              <a:ext cx="3448975" cy="2578100"/>
              <a:chOff x="457200" y="2057400"/>
              <a:chExt cx="3448975" cy="2578100"/>
            </a:xfrm>
          </p:grpSpPr>
          <p:sp>
            <p:nvSpPr>
              <p:cNvPr id="33" name="Flowchart: Multidocument 32"/>
              <p:cNvSpPr/>
              <p:nvPr/>
            </p:nvSpPr>
            <p:spPr bwMode="auto">
              <a:xfrm>
                <a:off x="2880804" y="20574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4" name="Flowchart: Multidocument 33"/>
              <p:cNvSpPr/>
              <p:nvPr/>
            </p:nvSpPr>
            <p:spPr bwMode="auto">
              <a:xfrm>
                <a:off x="2647765" y="22352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5" name="Flowchart: Multidocument 34"/>
              <p:cNvSpPr/>
              <p:nvPr/>
            </p:nvSpPr>
            <p:spPr bwMode="auto">
              <a:xfrm>
                <a:off x="2414726" y="24130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Flowchart: Multidocument 35"/>
              <p:cNvSpPr/>
              <p:nvPr/>
            </p:nvSpPr>
            <p:spPr bwMode="auto">
              <a:xfrm>
                <a:off x="2181687" y="25908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Flowchart: Multidocument 38"/>
              <p:cNvSpPr/>
              <p:nvPr/>
            </p:nvSpPr>
            <p:spPr bwMode="auto">
              <a:xfrm>
                <a:off x="1948649" y="27686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1" name="Flowchart: Multidocument 40"/>
              <p:cNvSpPr/>
              <p:nvPr/>
            </p:nvSpPr>
            <p:spPr bwMode="auto">
              <a:xfrm>
                <a:off x="1715610" y="29464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2" name="Flowchart: Multidocument 41"/>
              <p:cNvSpPr/>
              <p:nvPr/>
            </p:nvSpPr>
            <p:spPr bwMode="auto">
              <a:xfrm>
                <a:off x="1529179" y="31242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3" name="Flowchart: Multidocument 42"/>
              <p:cNvSpPr/>
              <p:nvPr/>
            </p:nvSpPr>
            <p:spPr bwMode="auto">
              <a:xfrm>
                <a:off x="1296140" y="33020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4" name="Flowchart: Multidocument 43"/>
              <p:cNvSpPr/>
              <p:nvPr/>
            </p:nvSpPr>
            <p:spPr bwMode="auto">
              <a:xfrm>
                <a:off x="1063101" y="34798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5" name="Flowchart: Multidocument 44"/>
              <p:cNvSpPr/>
              <p:nvPr/>
            </p:nvSpPr>
            <p:spPr bwMode="auto">
              <a:xfrm>
                <a:off x="830062" y="36576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6" name="Flowchart: Multidocument 45"/>
              <p:cNvSpPr/>
              <p:nvPr/>
            </p:nvSpPr>
            <p:spPr bwMode="auto">
              <a:xfrm>
                <a:off x="643631" y="38354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7" name="Flowchart: Multidocument 46"/>
              <p:cNvSpPr/>
              <p:nvPr/>
            </p:nvSpPr>
            <p:spPr bwMode="auto">
              <a:xfrm>
                <a:off x="457200" y="4013200"/>
                <a:ext cx="1025371" cy="6223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staging and live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Live Data Source, </a:t>
            </a:r>
            <a:r>
              <a:rPr lang="en-US" dirty="0" err="1" smtClean="0"/>
              <a:t>pvserver</a:t>
            </a:r>
            <a:r>
              <a:rPr lang="en-US" dirty="0" smtClean="0"/>
              <a:t> now communicates with the coprocessor</a:t>
            </a:r>
          </a:p>
        </p:txBody>
      </p:sp>
      <p:grpSp>
        <p:nvGrpSpPr>
          <p:cNvPr id="4" name="Group 26"/>
          <p:cNvGrpSpPr/>
          <p:nvPr/>
        </p:nvGrpSpPr>
        <p:grpSpPr>
          <a:xfrm>
            <a:off x="457200" y="2057400"/>
            <a:ext cx="8466668" cy="3429000"/>
            <a:chOff x="457200" y="2057400"/>
            <a:chExt cx="8466668" cy="3429000"/>
          </a:xfrm>
        </p:grpSpPr>
        <p:grpSp>
          <p:nvGrpSpPr>
            <p:cNvPr id="5" name="Group 27"/>
            <p:cNvGrpSpPr/>
            <p:nvPr/>
          </p:nvGrpSpPr>
          <p:grpSpPr>
            <a:xfrm>
              <a:off x="457198" y="2057400"/>
              <a:ext cx="4800602" cy="3200400"/>
              <a:chOff x="609600" y="990600"/>
              <a:chExt cx="7848600" cy="5486400"/>
            </a:xfrm>
          </p:grpSpPr>
          <p:sp>
            <p:nvSpPr>
              <p:cNvPr id="33" name="Flowchart: Multidocument 32"/>
              <p:cNvSpPr/>
              <p:nvPr/>
            </p:nvSpPr>
            <p:spPr bwMode="auto">
              <a:xfrm>
                <a:off x="4572000" y="9906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4" name="Flowchart: Multidocument 33"/>
              <p:cNvSpPr/>
              <p:nvPr/>
            </p:nvSpPr>
            <p:spPr bwMode="auto">
              <a:xfrm>
                <a:off x="4191000" y="12954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5" name="Flowchart: Multidocument 34"/>
              <p:cNvSpPr/>
              <p:nvPr/>
            </p:nvSpPr>
            <p:spPr bwMode="auto">
              <a:xfrm>
                <a:off x="3810000" y="16002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6" name="Flowchart: Multidocument 35"/>
              <p:cNvSpPr/>
              <p:nvPr/>
            </p:nvSpPr>
            <p:spPr bwMode="auto">
              <a:xfrm>
                <a:off x="3429000" y="19050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" name="Flowchart: Multidocument 36"/>
              <p:cNvSpPr/>
              <p:nvPr/>
            </p:nvSpPr>
            <p:spPr bwMode="auto">
              <a:xfrm>
                <a:off x="5715000" y="3962400"/>
                <a:ext cx="2743200" cy="1981200"/>
              </a:xfrm>
              <a:prstGeom prst="flowChartMultidocumen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 rot="17157783">
                <a:off x="3639376" y="4989996"/>
                <a:ext cx="304800" cy="1143000"/>
              </a:xfrm>
              <a:prstGeom prst="upDownArrow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9" name="Flowchart: Multidocument 38"/>
              <p:cNvSpPr/>
              <p:nvPr/>
            </p:nvSpPr>
            <p:spPr bwMode="auto">
              <a:xfrm>
                <a:off x="3048000" y="22098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0" name="Flowchart: Multidocument 39"/>
              <p:cNvSpPr/>
              <p:nvPr/>
            </p:nvSpPr>
            <p:spPr bwMode="auto">
              <a:xfrm>
                <a:off x="5181600" y="4495800"/>
                <a:ext cx="2743200" cy="1981200"/>
              </a:xfrm>
              <a:prstGeom prst="flowChartMultidocumen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1" name="Flowchart: Multidocument 40"/>
              <p:cNvSpPr/>
              <p:nvPr/>
            </p:nvSpPr>
            <p:spPr bwMode="auto">
              <a:xfrm>
                <a:off x="2667000" y="25146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2" name="Flowchart: Multidocument 41"/>
              <p:cNvSpPr/>
              <p:nvPr/>
            </p:nvSpPr>
            <p:spPr bwMode="auto">
              <a:xfrm>
                <a:off x="2362200" y="28194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3" name="Flowchart: Multidocument 42"/>
              <p:cNvSpPr/>
              <p:nvPr/>
            </p:nvSpPr>
            <p:spPr bwMode="auto">
              <a:xfrm>
                <a:off x="1981200" y="31242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4" name="Flowchart: Multidocument 43"/>
              <p:cNvSpPr/>
              <p:nvPr/>
            </p:nvSpPr>
            <p:spPr bwMode="auto">
              <a:xfrm>
                <a:off x="1600200" y="34290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5" name="Flowchart: Multidocument 44"/>
              <p:cNvSpPr/>
              <p:nvPr/>
            </p:nvSpPr>
            <p:spPr bwMode="auto">
              <a:xfrm>
                <a:off x="1219200" y="37338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6" name="Flowchart: Multidocument 45"/>
              <p:cNvSpPr/>
              <p:nvPr/>
            </p:nvSpPr>
            <p:spPr bwMode="auto">
              <a:xfrm>
                <a:off x="914400" y="40386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7" name="Flowchart: Multidocument 46"/>
              <p:cNvSpPr/>
              <p:nvPr/>
            </p:nvSpPr>
            <p:spPr bwMode="auto">
              <a:xfrm>
                <a:off x="609600" y="4343400"/>
                <a:ext cx="1676400" cy="1066800"/>
              </a:xfrm>
              <a:prstGeom prst="flowChartMultidocumen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8" name="Down Arrow 47"/>
              <p:cNvSpPr/>
              <p:nvPr/>
            </p:nvSpPr>
            <p:spPr bwMode="auto">
              <a:xfrm rot="19433049">
                <a:off x="5159948" y="2773136"/>
                <a:ext cx="319832" cy="977024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9" name="Down Arrow 48"/>
              <p:cNvSpPr/>
              <p:nvPr/>
            </p:nvSpPr>
            <p:spPr bwMode="auto">
              <a:xfrm rot="20318237">
                <a:off x="5889980" y="2309177"/>
                <a:ext cx="319832" cy="1021034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0" name="Down Arrow 49"/>
              <p:cNvSpPr/>
              <p:nvPr/>
            </p:nvSpPr>
            <p:spPr bwMode="auto">
              <a:xfrm rot="18547337">
                <a:off x="4528046" y="3364672"/>
                <a:ext cx="319832" cy="1021034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51" name="Down Arrow 50"/>
              <p:cNvSpPr/>
              <p:nvPr/>
            </p:nvSpPr>
            <p:spPr bwMode="auto">
              <a:xfrm rot="17369113">
                <a:off x="4038007" y="4121462"/>
                <a:ext cx="319832" cy="1153935"/>
              </a:xfrm>
              <a:prstGeom prst="down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6" name="Group 35"/>
            <p:cNvGrpSpPr/>
            <p:nvPr/>
          </p:nvGrpSpPr>
          <p:grpSpPr>
            <a:xfrm>
              <a:off x="6172200" y="3581400"/>
              <a:ext cx="2751668" cy="1905000"/>
              <a:chOff x="6019800" y="2819400"/>
              <a:chExt cx="2751668" cy="1905000"/>
            </a:xfrm>
          </p:grpSpPr>
          <p:pic>
            <p:nvPicPr>
              <p:cNvPr id="31" name="Picture 30" descr="Computer-Laptop-Black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19800" y="2819400"/>
                <a:ext cx="2751668" cy="1905000"/>
              </a:xfrm>
              <a:prstGeom prst="rect">
                <a:avLst/>
              </a:prstGeom>
            </p:spPr>
          </p:pic>
          <p:pic>
            <p:nvPicPr>
              <p:cNvPr id="32" name="Picture 31" descr="paraview100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8450" y="3169137"/>
                <a:ext cx="1581150" cy="412263"/>
              </a:xfrm>
              <a:prstGeom prst="rect">
                <a:avLst/>
              </a:prstGeom>
            </p:spPr>
          </p:pic>
        </p:grpSp>
        <p:sp>
          <p:nvSpPr>
            <p:cNvPr id="30" name="Up-Down Arrow 29"/>
            <p:cNvSpPr/>
            <p:nvPr/>
          </p:nvSpPr>
          <p:spPr bwMode="auto">
            <a:xfrm rot="16200000">
              <a:off x="5905501" y="4000499"/>
              <a:ext cx="228600" cy="914401"/>
            </a:xfrm>
            <a:prstGeom prst="upDownArrow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</TotalTime>
  <Words>7472</Words>
  <Application>Microsoft Macintosh PowerPoint</Application>
  <PresentationFormat>On-screen Show (4:3)</PresentationFormat>
  <Paragraphs>767</Paragraphs>
  <Slides>108</Slides>
  <Notes>25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Default Design</vt:lpstr>
      <vt:lpstr>Document</vt:lpstr>
      <vt:lpstr>In-Situ Visualization with the ParaView Coprocessing Library</vt:lpstr>
      <vt:lpstr>Tutorial Materials</vt:lpstr>
      <vt:lpstr>What is the  ParaView Coprocessing Library?</vt:lpstr>
      <vt:lpstr>Current ParaView Usage</vt:lpstr>
      <vt:lpstr>ParaView Application Architecture</vt:lpstr>
      <vt:lpstr>Traditional Visualization Workflow is Breaking Down</vt:lpstr>
      <vt:lpstr>What is the ParaView Coprocessing Library?</vt:lpstr>
      <vt:lpstr>What is the ParaView Coprocessing Library?</vt:lpstr>
      <vt:lpstr>What is the ParaView Coprocessing Library?</vt:lpstr>
      <vt:lpstr>What is the ParaView Coprocessing Library?</vt:lpstr>
      <vt:lpstr>What is the ParaView Coprocessing Library?</vt:lpstr>
      <vt:lpstr>What is the  ParaView Coprocessing Library?</vt:lpstr>
      <vt:lpstr>Solid Scaling Performance</vt:lpstr>
      <vt:lpstr>Coprocessing Library</vt:lpstr>
      <vt:lpstr>Agenda</vt:lpstr>
      <vt:lpstr>A Quick Introduction to ParaView</vt:lpstr>
      <vt:lpstr>The Coprocessing API</vt:lpstr>
      <vt:lpstr>Online Help</vt:lpstr>
      <vt:lpstr>Main Concepts</vt:lpstr>
      <vt:lpstr>Main CoProcessing Parts</vt:lpstr>
      <vt:lpstr>Initialize</vt:lpstr>
      <vt:lpstr>Check if CoProcessing is Needed</vt:lpstr>
      <vt:lpstr>Execute CoProcessing Output</vt:lpstr>
      <vt:lpstr>C++ Example</vt:lpstr>
      <vt:lpstr>C++ Example (2)</vt:lpstr>
      <vt:lpstr>Python Example</vt:lpstr>
      <vt:lpstr>Python Example (2)</vt:lpstr>
      <vt:lpstr>Python Example (3)</vt:lpstr>
      <vt:lpstr>Creating VTK Objects</vt:lpstr>
      <vt:lpstr>Getting Data Into the CoProcessor</vt:lpstr>
      <vt:lpstr>vtkDataSet Subclasses </vt:lpstr>
      <vt:lpstr>vtkImageData/vtkUniformGrid</vt:lpstr>
      <vt:lpstr>vtkRectilinearGrid</vt:lpstr>
      <vt:lpstr>vtkPointSet/vtkStructuredGrid</vt:lpstr>
      <vt:lpstr>vtkCell Straight-Edged Types</vt:lpstr>
      <vt:lpstr>vtkCell Curvilinear-Edged Types</vt:lpstr>
      <vt:lpstr>vtkPolyData Cells</vt:lpstr>
      <vt:lpstr>vtkUnstructuredGrid Cells</vt:lpstr>
      <vt:lpstr>Field Information</vt:lpstr>
      <vt:lpstr>vtkDataArray : Basis for vtkDataObject Contents </vt:lpstr>
      <vt:lpstr>vtkDataArray</vt:lpstr>
      <vt:lpstr>vtkFieldData</vt:lpstr>
      <vt:lpstr>vtkCompositeDataSet</vt:lpstr>
      <vt:lpstr>Grid Partitioning</vt:lpstr>
      <vt:lpstr>vtkUnstructuredGrid Example</vt:lpstr>
      <vt:lpstr>vtkUnstructuredGrid Example (2)</vt:lpstr>
      <vt:lpstr>vtkUnstructuredGrid Example (3)</vt:lpstr>
      <vt:lpstr>Binding to Fortran and C</vt:lpstr>
      <vt:lpstr>Adaptor Strategy</vt:lpstr>
      <vt:lpstr>FortranAdaptorAPI.h</vt:lpstr>
      <vt:lpstr>FortranAdaptorAPI.h (2)</vt:lpstr>
      <vt:lpstr>FortranAdaptorAPI.h (3)</vt:lpstr>
      <vt:lpstr>FortranAdaptorAPI.h (4)</vt:lpstr>
      <vt:lpstr>PHASTA Example</vt:lpstr>
      <vt:lpstr>Creating Pipelines</vt:lpstr>
      <vt:lpstr>NPIC</vt:lpstr>
      <vt:lpstr>Slide 57</vt:lpstr>
      <vt:lpstr>CoProcessing/Adaptors/FortranAdaptors/NPICAdaptor</vt:lpstr>
      <vt:lpstr>Slide 59</vt:lpstr>
      <vt:lpstr>Slide 60</vt:lpstr>
      <vt:lpstr>Exporting from ParaView</vt:lpstr>
      <vt:lpstr>Bootstrapping</vt:lpstr>
      <vt:lpstr>Demonstration</vt:lpstr>
      <vt:lpstr>First Useful Image</vt:lpstr>
      <vt:lpstr>Two Images</vt:lpstr>
      <vt:lpstr>Scale it up!</vt:lpstr>
      <vt:lpstr>Summary So Far</vt:lpstr>
      <vt:lpstr>What if we don’t want python</vt:lpstr>
      <vt:lpstr>Creating a C++ pipeline</vt:lpstr>
      <vt:lpstr>Swapping Out Adaptors/FortranAPI</vt:lpstr>
      <vt:lpstr>Summary</vt:lpstr>
      <vt:lpstr>Compiling Fun</vt:lpstr>
      <vt:lpstr>Cross compiling</vt:lpstr>
      <vt:lpstr>Cross compiling</vt:lpstr>
      <vt:lpstr>Cross compiling</vt:lpstr>
      <vt:lpstr>Cross compiling</vt:lpstr>
      <vt:lpstr>Cross compiling with CMake</vt:lpstr>
      <vt:lpstr>Cross compiling with CMake</vt:lpstr>
      <vt:lpstr>Cross compiling with CMake</vt:lpstr>
      <vt:lpstr>Cross compiling with CMake</vt:lpstr>
      <vt:lpstr>Cross compiling with CMake</vt:lpstr>
      <vt:lpstr>Cross compiling with CMake</vt:lpstr>
      <vt:lpstr>Cross compiling with CMake</vt:lpstr>
      <vt:lpstr>Static python linking</vt:lpstr>
      <vt:lpstr>Static python linking</vt:lpstr>
      <vt:lpstr>Static python linking</vt:lpstr>
      <vt:lpstr>Static python linking</vt:lpstr>
      <vt:lpstr>Static python linking</vt:lpstr>
      <vt:lpstr>Minimizing executable size</vt:lpstr>
      <vt:lpstr>Minimizing executable size</vt:lpstr>
      <vt:lpstr>Minimizing executable size</vt:lpstr>
      <vt:lpstr>Minimizing executable size</vt:lpstr>
      <vt:lpstr>Minimizing executable size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  <vt:lpstr>Data staging and live visualization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Kenneth Moreland</cp:lastModifiedBy>
  <cp:revision>51</cp:revision>
  <dcterms:created xsi:type="dcterms:W3CDTF">2010-09-17T16:26:52Z</dcterms:created>
  <dcterms:modified xsi:type="dcterms:W3CDTF">2010-09-17T16:33:03Z</dcterms:modified>
</cp:coreProperties>
</file>